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63" r:id="rId4"/>
    <p:sldId id="260" r:id="rId5"/>
    <p:sldId id="261" r:id="rId6"/>
    <p:sldId id="262" r:id="rId7"/>
    <p:sldId id="258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="" xmlns:p14="http://schemas.microsoft.com/office/powerpoint/2010/main">
          <a:srgbClr val="FF0000"/>
        </p14:laserClr>
      </p:ext>
      <p:ext uri="{2FDB2607-1784-4EEB-B798-7EB5836EED8A}">
        <p14:showMediaCtrls xmlns="" xmlns:p14="http://schemas.microsoft.com/office/powerpoint/2010/main" val="1"/>
      </p:ext>
    </p:extLst>
  </p:showPr>
  <p:clrMru>
    <a:srgbClr val="A50021"/>
    <a:srgbClr val="0096FF"/>
    <a:srgbClr val="FF2929"/>
    <a:srgbClr val="006600"/>
    <a:srgbClr val="663300"/>
    <a:srgbClr val="800000"/>
    <a:srgbClr val="CC00C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5621"/>
    <p:restoredTop sz="65950" autoAdjust="0"/>
  </p:normalViewPr>
  <p:slideViewPr>
    <p:cSldViewPr>
      <p:cViewPr varScale="1">
        <p:scale>
          <a:sx n="75" d="100"/>
          <a:sy n="75" d="100"/>
        </p:scale>
        <p:origin x="-513" y="-51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D398F4-68C7-45DD-917F-850F0F97DF8C}" type="datetimeFigureOut">
              <a:rPr lang="en-IN" smtClean="0"/>
              <a:pPr/>
              <a:t>21-05-2026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4D701E-2B11-4C64-8620-9E97557E8B0E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122372371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egg-milk-butter-out-garden-herbs-2191991/" TargetMode="External"/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s://pixabay.com/photos/food-sweet-delicious-breakfast-3221911/" TargetMode="External"/><Relationship Id="rId5" Type="http://schemas.openxmlformats.org/officeDocument/2006/relationships/hyperlink" Target="https://pixabay.com/photos/groceries-fruit-vegan-soy-food-1343141/" TargetMode="External"/><Relationship Id="rId4" Type="http://schemas.openxmlformats.org/officeDocument/2006/relationships/hyperlink" Target="https://pixabay.com/photos/food-vegetable-healthy-meal-onion-3270461/" TargetMode="Externa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illustrations/people-shapes-sizes-person-woman-3273195/" TargetMode="External"/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pixabay.com/photos/dog-stray-dog-baby-animal-cute-dog-2723108/" TargetMode="External"/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indent="-228600">
              <a:buAutoNum type="arabicPeriod"/>
            </a:pPr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Fruits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SSSVV Gallery</a:t>
            </a:r>
          </a:p>
          <a:p>
            <a:pPr marL="228600" indent="-228600">
              <a:buAutoNum type="arabicPeriod"/>
            </a:pP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1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723244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0" u="none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Notes to teacher : </a:t>
            </a: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Teacher may enable the students to think and come out with as many answers as possible before giving out the right answer/ answers</a:t>
            </a:r>
            <a:endParaRPr lang="x-non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en-US" sz="1200" b="1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endParaRPr lang="x-none" sz="120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en-US" b="0" u="none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  <a:hlinkClick r:id="rId3">
                <a:extLst>
                  <a:ext uri="{A12FA001-AC4F-418D-AE19-62706E023703}">
                    <ahyp:hlinkClr xmlns="" xmlns:ahyp="http://schemas.microsoft.com/office/drawing/2018/hyperlinkcolor" val="tx"/>
                  </a:ext>
                </a:extLst>
              </a:hlinkClick>
            </a:endParaRPr>
          </a:p>
          <a:p>
            <a:r>
              <a:rPr lang="en-US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="" xmlns:ahyp="http://schemas.microsoft.com/office/drawing/2018/hyperlinkcolor" val="tx"/>
                    </a:ext>
                  </a:extLst>
                </a:hlinkClick>
              </a:rPr>
              <a:t>https://pixabay.com/photos/egg-milk-butter-out-garden-herbs-2191991/</a:t>
            </a:r>
            <a:endParaRPr lang="en-US" dirty="0"/>
          </a:p>
          <a:p>
            <a:r>
              <a:rPr lang="en-US" dirty="0">
                <a:hlinkClick r:id="rId4"/>
              </a:rPr>
              <a:t>https://pixabay.com/photos/food-vegetable-healthy-meal-onion-3270461/</a:t>
            </a:r>
            <a:endParaRPr lang="en-US" dirty="0"/>
          </a:p>
          <a:p>
            <a:r>
              <a:rPr lang="en-US" dirty="0">
                <a:hlinkClick r:id="rId5"/>
              </a:rPr>
              <a:t>https://pixabay.com/photos/groceries-fruit-vegan-soy-food-1343141/</a:t>
            </a:r>
            <a:endParaRPr lang="en-US" dirty="0"/>
          </a:p>
          <a:p>
            <a:r>
              <a:rPr lang="en-US" dirty="0">
                <a:hlinkClick r:id="rId6"/>
              </a:rPr>
              <a:t>https://pixabay.com/photos/food-sweet-delicious-breakfast-3221911/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2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r>
              <a:rPr lang="en-US" sz="1200" b="0" i="1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1. Pizza</a:t>
            </a:r>
            <a:r>
              <a:rPr lang="en-US" sz="1200" b="0" i="1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– SSSVV Gallery</a:t>
            </a:r>
            <a:endParaRPr lang="en-US" sz="1200" b="0" i="1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en-US" dirty="0"/>
              <a:t>2. Food – SSSVV Gallery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3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16476700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hlinkClick r:id="rId3"/>
              </a:rPr>
              <a:t>https://pixabay.com/illustrations/people-shapes-sizes-person-woman-3273195/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4</a:t>
            </a:fld>
            <a:endParaRPr lang="en-IN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Source of Multimedia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Objects (Image</a:t>
            </a: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/audio/ Video/Animation) used in this slide - </a:t>
            </a: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Monkey –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SSSVV Gallery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228600" marR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200" b="1" i="0" kern="120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Lion –</a:t>
            </a:r>
            <a:r>
              <a:rPr lang="en-US" sz="1200" b="1" i="0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SSSVV Gallery</a:t>
            </a:r>
            <a:endParaRPr lang="en-US" sz="1200" b="1" i="0" kern="1200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5</a:t>
            </a:fld>
            <a:endParaRPr lang="en-IN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hlinkClick r:id="rId3"/>
              </a:rPr>
              <a:t>https://pixabay.com/photos/dog-stray-dog-baby-animal-cute-dog-2723108/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54D701E-2B11-4C64-8620-9E97557E8B0E}" type="slidenum">
              <a:rPr lang="en-IN" smtClean="0"/>
              <a:pPr/>
              <a:t>6</a:t>
            </a:fld>
            <a:endParaRPr lang="en-IN"/>
          </a:p>
        </p:txBody>
      </p:sp>
    </p:spTree>
    <p:extLst>
      <p:ext uri="{BB962C8B-B14F-4D97-AF65-F5344CB8AC3E}">
        <p14:creationId xmlns="" xmlns:p14="http://schemas.microsoft.com/office/powerpoint/2010/main" val="4222174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>
            <a:lvl1pPr>
              <a:defRPr sz="5400"/>
            </a:lvl1pPr>
          </a:lstStyle>
          <a:p>
            <a:r>
              <a:rPr lang="en-US" dirty="0"/>
              <a:t>Asset Title (Size 54)</a:t>
            </a:r>
            <a:endParaRPr lang="en-IN" dirty="0"/>
          </a:p>
        </p:txBody>
      </p:sp>
      <p:grpSp>
        <p:nvGrpSpPr>
          <p:cNvPr id="7" name="Group 14"/>
          <p:cNvGrpSpPr>
            <a:grpSpLocks/>
          </p:cNvGrpSpPr>
          <p:nvPr userDrawn="1"/>
        </p:nvGrpSpPr>
        <p:grpSpPr bwMode="auto">
          <a:xfrm>
            <a:off x="0" y="0"/>
            <a:ext cx="873125" cy="852488"/>
            <a:chOff x="0" y="0"/>
            <a:chExt cx="872351" cy="852108"/>
          </a:xfrm>
        </p:grpSpPr>
        <p:sp>
          <p:nvSpPr>
            <p:cNvPr id="8" name="Round Diagonal Corner Rectangle 7"/>
            <p:cNvSpPr/>
            <p:nvPr/>
          </p:nvSpPr>
          <p:spPr>
            <a:xfrm>
              <a:off x="71855" y="79223"/>
              <a:ext cx="228600" cy="228600"/>
            </a:xfrm>
            <a:prstGeom prst="round2DiagRect">
              <a:avLst/>
            </a:prstGeom>
            <a:solidFill>
              <a:srgbClr val="00B0F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9" name="Round Diagonal Corner Rectangle 8"/>
            <p:cNvSpPr/>
            <p:nvPr/>
          </p:nvSpPr>
          <p:spPr>
            <a:xfrm>
              <a:off x="376655" y="79223"/>
              <a:ext cx="228600" cy="228600"/>
            </a:xfrm>
            <a:prstGeom prst="round2DiagRect">
              <a:avLst/>
            </a:prstGeom>
            <a:solidFill>
              <a:srgbClr val="FB3B69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I</a:t>
              </a:r>
            </a:p>
          </p:txBody>
        </p:sp>
        <p:sp>
          <p:nvSpPr>
            <p:cNvPr id="10" name="Round Diagonal Corner Rectangle 9"/>
            <p:cNvSpPr/>
            <p:nvPr/>
          </p:nvSpPr>
          <p:spPr>
            <a:xfrm>
              <a:off x="65362" y="392172"/>
              <a:ext cx="228600" cy="228600"/>
            </a:xfrm>
            <a:prstGeom prst="round2DiagRect">
              <a:avLst/>
            </a:prstGeom>
            <a:solidFill>
              <a:schemeClr val="accent4">
                <a:lumMod val="50000"/>
              </a:schemeClr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E</a:t>
              </a:r>
            </a:p>
          </p:txBody>
        </p:sp>
        <p:sp>
          <p:nvSpPr>
            <p:cNvPr id="11" name="Round Diagonal Corner Rectangle 10"/>
            <p:cNvSpPr/>
            <p:nvPr/>
          </p:nvSpPr>
          <p:spPr>
            <a:xfrm>
              <a:off x="370162" y="392172"/>
              <a:ext cx="228600" cy="228600"/>
            </a:xfrm>
            <a:prstGeom prst="round2DiagRect">
              <a:avLst/>
            </a:prstGeom>
            <a:solidFill>
              <a:srgbClr val="008000"/>
            </a:solidFill>
            <a:ln>
              <a:noFill/>
            </a:ln>
            <a:effectLst>
              <a:reflection blurRad="6350" stA="50000" endA="300" endPos="90000" dir="5400000" sy="-100000" algn="bl" rotWithShape="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b="1" dirty="0">
                  <a:solidFill>
                    <a:schemeClr val="bg1"/>
                  </a:solidFill>
                  <a:cs typeface="Calibri"/>
                </a:rPr>
                <a:t>P</a:t>
              </a:r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682020" y="0"/>
              <a:ext cx="0" cy="814025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Connector 12"/>
            <p:cNvCxnSpPr/>
            <p:nvPr/>
          </p:nvCxnSpPr>
          <p:spPr>
            <a:xfrm>
              <a:off x="0" y="651981"/>
              <a:ext cx="828291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>
              <a:off x="748636" y="218977"/>
              <a:ext cx="0" cy="633131"/>
            </a:xfrm>
            <a:prstGeom prst="line">
              <a:avLst/>
            </a:prstGeom>
            <a:ln w="12700">
              <a:solidFill>
                <a:srgbClr val="FE6E2E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/>
            <p:cNvCxnSpPr/>
            <p:nvPr/>
          </p:nvCxnSpPr>
          <p:spPr>
            <a:xfrm>
              <a:off x="196227" y="712914"/>
              <a:ext cx="676124" cy="0"/>
            </a:xfrm>
            <a:prstGeom prst="line">
              <a:avLst/>
            </a:prstGeom>
            <a:ln w="12700">
              <a:solidFill>
                <a:srgbClr val="FE6E2E"/>
              </a:solidFill>
            </a:ln>
            <a:effectLst>
              <a:innerShdw blurRad="63500" dist="50800" dir="5400000">
                <a:prstClr val="black">
                  <a:alpha val="50000"/>
                </a:prstClr>
              </a:innerShdw>
            </a:effectLst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7" name="Rectangle 16"/>
          <p:cNvSpPr/>
          <p:nvPr userDrawn="1"/>
        </p:nvSpPr>
        <p:spPr>
          <a:xfrm>
            <a:off x="5726764" y="6509319"/>
            <a:ext cx="3350443" cy="41260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>
                <a:solidFill>
                  <a:srgbClr val="08482B"/>
                </a:solidFill>
              </a:rPr>
              <a:t>Integral Education</a:t>
            </a:r>
            <a:r>
              <a:rPr lang="en-US" sz="1400" dirty="0">
                <a:solidFill>
                  <a:srgbClr val="08482B"/>
                </a:solidFill>
              </a:rPr>
              <a:t> </a:t>
            </a:r>
            <a:r>
              <a:rPr lang="en-US" sz="1400" b="1" dirty="0">
                <a:solidFill>
                  <a:srgbClr val="002060"/>
                </a:solidFill>
              </a:rPr>
              <a:t>FOR  </a:t>
            </a:r>
            <a:r>
              <a:rPr lang="en-US" sz="1400" b="1" dirty="0">
                <a:solidFill>
                  <a:srgbClr val="C00000"/>
                </a:solidFill>
              </a:rPr>
              <a:t>ALL, </a:t>
            </a:r>
            <a:r>
              <a:rPr lang="en-US" sz="1400" b="1" dirty="0">
                <a:solidFill>
                  <a:srgbClr val="002060"/>
                </a:solidFill>
              </a:rPr>
              <a:t>BY</a:t>
            </a:r>
            <a:r>
              <a:rPr lang="en-US" sz="1400" b="1" dirty="0">
                <a:solidFill>
                  <a:srgbClr val="C00000"/>
                </a:solidFill>
              </a:rPr>
              <a:t> ALL</a:t>
            </a:r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2807" y="554349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31262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 sz="3600" baseline="0"/>
            </a:lvl1pPr>
          </a:lstStyle>
          <a:p>
            <a:r>
              <a:rPr lang="en-US" dirty="0"/>
              <a:t>Slide Title (Size 36)</a:t>
            </a:r>
            <a:endParaRPr lang="en-IN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>
            <a:lvl1pPr marL="0" marR="0" indent="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lvl1pPr>
            <a:lvl2pPr>
              <a:defRPr/>
            </a:lvl2pPr>
            <a:lvl3pPr>
              <a:defRPr/>
            </a:lvl3pPr>
          </a:lstStyle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lang="en-US" dirty="0"/>
              <a:t>Sub Title (Size 32) Second level (Size 28) Third level (Size 24)</a:t>
            </a: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lang="en-US" dirty="0"/>
          </a:p>
          <a:p>
            <a:pPr lvl="0"/>
            <a:endParaRPr lang="en-US" dirty="0"/>
          </a:p>
          <a:p>
            <a:pPr lvl="1"/>
            <a:r>
              <a:rPr lang="en-US" dirty="0"/>
              <a:t>Second level (Size 28)</a:t>
            </a:r>
          </a:p>
          <a:p>
            <a:pPr lvl="2"/>
            <a:r>
              <a:rPr lang="en-US" dirty="0"/>
              <a:t>Third level (Size 24)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5943600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8393143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srisathyasaividyavahini.org/" TargetMode="Externa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1090" y="52321"/>
            <a:ext cx="967390" cy="938279"/>
          </a:xfrm>
          <a:prstGeom prst="rect">
            <a:avLst/>
          </a:prstGeom>
        </p:spPr>
      </p:pic>
      <p:sp>
        <p:nvSpPr>
          <p:cNvPr id="4" name="Rectangle 3">
            <a:hlinkClick r:id="rId5"/>
          </p:cNvPr>
          <p:cNvSpPr/>
          <p:nvPr userDrawn="1"/>
        </p:nvSpPr>
        <p:spPr>
          <a:xfrm>
            <a:off x="-304800" y="6488113"/>
            <a:ext cx="2762250" cy="37782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1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100" b="1" dirty="0">
                <a:solidFill>
                  <a:srgbClr val="0000CC"/>
                </a:solidFill>
                <a:latin typeface="Calibri" pitchFamily="34" charset="0"/>
                <a:cs typeface="Calibri" pitchFamily="34" charset="0"/>
              </a:rPr>
              <a:t>©www.srisathyasaividyavahini.org</a:t>
            </a:r>
          </a:p>
        </p:txBody>
      </p:sp>
    </p:spTree>
    <p:extLst>
      <p:ext uri="{BB962C8B-B14F-4D97-AF65-F5344CB8AC3E}">
        <p14:creationId xmlns="" xmlns:p14="http://schemas.microsoft.com/office/powerpoint/2010/main" val="33519793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7" Type="http://schemas.openxmlformats.org/officeDocument/2006/relationships/image" Target="../media/image19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47800" y="1524000"/>
            <a:ext cx="6172200" cy="1066800"/>
          </a:xfr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b"/>
          <a:lstStyle/>
          <a:p>
            <a:r>
              <a:rPr lang="gu-IN" dirty="0"/>
              <a:t>સંતુલિત આહાર</a:t>
            </a:r>
            <a:r>
              <a:rPr dirty="0"/>
              <a:t> </a:t>
            </a:r>
            <a:r>
              <a:rPr dirty="0" err="1"/>
              <a:t>ખાવો</a:t>
            </a:r>
            <a:endParaRPr dirty="0"/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2743200"/>
            <a:ext cx="3962400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22507313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822629" y="1981200"/>
            <a:ext cx="3243071" cy="393954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19050"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sz="2400" dirty="0" err="1"/>
              <a:t>આહારમાં</a:t>
            </a:r>
            <a:r>
              <a:rPr sz="2400" dirty="0"/>
              <a:t> </a:t>
            </a:r>
            <a:r>
              <a:rPr lang="gu-IN" sz="2400" dirty="0"/>
              <a:t>વધુ</a:t>
            </a:r>
            <a:r>
              <a:rPr sz="2400" dirty="0"/>
              <a:t> </a:t>
            </a:r>
            <a:r>
              <a:rPr sz="2400" dirty="0" err="1"/>
              <a:t>માત્રામાં</a:t>
            </a:r>
            <a:r>
              <a:rPr sz="2400" dirty="0"/>
              <a:t> </a:t>
            </a:r>
            <a:r>
              <a:rPr sz="2400" dirty="0" err="1"/>
              <a:t>ફળ‑શાકભાજી</a:t>
            </a:r>
            <a:r>
              <a:rPr sz="2400" dirty="0"/>
              <a:t>, </a:t>
            </a:r>
            <a:r>
              <a:rPr sz="2400" dirty="0" err="1"/>
              <a:t>રેશાઓ</a:t>
            </a:r>
            <a:r>
              <a:rPr sz="2400" dirty="0"/>
              <a:t>, </a:t>
            </a:r>
            <a:r>
              <a:rPr sz="2400" dirty="0" err="1"/>
              <a:t>અનાજ</a:t>
            </a:r>
            <a:r>
              <a:rPr sz="2400" dirty="0"/>
              <a:t>, </a:t>
            </a:r>
            <a:r>
              <a:rPr sz="2400" dirty="0" err="1"/>
              <a:t>દૂધજન્ય</a:t>
            </a:r>
            <a:r>
              <a:rPr sz="2400" dirty="0"/>
              <a:t> </a:t>
            </a:r>
            <a:r>
              <a:rPr sz="2400" dirty="0" err="1"/>
              <a:t>વસ્તુઓ</a:t>
            </a:r>
            <a:r>
              <a:rPr sz="2400" dirty="0"/>
              <a:t> </a:t>
            </a:r>
            <a:r>
              <a:rPr sz="2400" dirty="0" err="1"/>
              <a:t>અને</a:t>
            </a:r>
            <a:r>
              <a:rPr sz="2400" dirty="0"/>
              <a:t> </a:t>
            </a:r>
            <a:r>
              <a:rPr sz="2400" dirty="0" err="1"/>
              <a:t>પ્રોટીન</a:t>
            </a:r>
            <a:r>
              <a:rPr sz="2400" dirty="0"/>
              <a:t> </a:t>
            </a:r>
            <a:r>
              <a:rPr sz="2400" dirty="0" err="1"/>
              <a:t>ધરાવતો</a:t>
            </a:r>
            <a:r>
              <a:rPr sz="2400" dirty="0"/>
              <a:t> </a:t>
            </a:r>
            <a:r>
              <a:rPr sz="2400" dirty="0" err="1"/>
              <a:t>સ્વસ્થ</a:t>
            </a:r>
            <a:r>
              <a:rPr sz="2400" dirty="0"/>
              <a:t> </a:t>
            </a:r>
            <a:r>
              <a:rPr sz="2400" dirty="0" err="1"/>
              <a:t>ખોરાક</a:t>
            </a:r>
            <a:r>
              <a:rPr sz="2400" dirty="0"/>
              <a:t> </a:t>
            </a:r>
            <a:r>
              <a:rPr sz="2400" dirty="0" err="1"/>
              <a:t>લેવો</a:t>
            </a:r>
            <a:r>
              <a:rPr sz="2400" dirty="0"/>
              <a:t> </a:t>
            </a:r>
            <a:r>
              <a:rPr sz="2400" dirty="0" err="1"/>
              <a:t>જોઇએ</a:t>
            </a:r>
            <a:r>
              <a:rPr sz="2400" dirty="0"/>
              <a:t>.</a:t>
            </a:r>
          </a:p>
          <a:p>
            <a:pPr marL="342900" indent="-342900">
              <a:spcBef>
                <a:spcPts val="600"/>
              </a:spcBef>
              <a:spcAft>
                <a:spcPts val="600"/>
              </a:spcAft>
              <a:buFont typeface="Wingdings" pitchFamily="2" charset="2"/>
              <a:buChar char="Ø"/>
            </a:pPr>
            <a:r>
              <a:rPr sz="2400" dirty="0" err="1"/>
              <a:t>આહારમાં</a:t>
            </a:r>
            <a:r>
              <a:rPr sz="2400" dirty="0"/>
              <a:t> </a:t>
            </a:r>
            <a:r>
              <a:rPr sz="2400" dirty="0" err="1"/>
              <a:t>ચરબી</a:t>
            </a:r>
            <a:r>
              <a:rPr sz="2400" dirty="0"/>
              <a:t> </a:t>
            </a:r>
            <a:r>
              <a:rPr sz="2400" dirty="0" err="1"/>
              <a:t>અને</a:t>
            </a:r>
            <a:r>
              <a:rPr sz="2400" dirty="0"/>
              <a:t> </a:t>
            </a:r>
            <a:r>
              <a:rPr sz="2400" dirty="0" err="1"/>
              <a:t>વધુ</a:t>
            </a:r>
            <a:r>
              <a:rPr sz="2400" dirty="0"/>
              <a:t> </a:t>
            </a:r>
            <a:r>
              <a:rPr sz="2400" dirty="0" err="1"/>
              <a:t>ખાંડવાળો</a:t>
            </a:r>
            <a:r>
              <a:rPr sz="2400" dirty="0"/>
              <a:t> </a:t>
            </a:r>
            <a:r>
              <a:rPr sz="2400" dirty="0" err="1"/>
              <a:t>ખોરાક</a:t>
            </a:r>
            <a:r>
              <a:rPr sz="2400" dirty="0"/>
              <a:t> </a:t>
            </a:r>
            <a:r>
              <a:rPr sz="2400" dirty="0" err="1"/>
              <a:t>ઓછામાં</a:t>
            </a:r>
            <a:r>
              <a:rPr sz="2400" dirty="0"/>
              <a:t> </a:t>
            </a:r>
            <a:r>
              <a:rPr sz="2400" dirty="0" err="1"/>
              <a:t>ઓછો</a:t>
            </a:r>
            <a:r>
              <a:rPr sz="2400" dirty="0"/>
              <a:t> </a:t>
            </a:r>
            <a:r>
              <a:rPr sz="2400" dirty="0" err="1"/>
              <a:t>લેવો</a:t>
            </a:r>
            <a:r>
              <a:rPr sz="2400" dirty="0"/>
              <a:t> </a:t>
            </a:r>
            <a:r>
              <a:rPr sz="2400" dirty="0" err="1"/>
              <a:t>જોઇએ</a:t>
            </a:r>
            <a:r>
              <a:rPr sz="2400" dirty="0"/>
              <a:t>.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1105910"/>
            <a:ext cx="483658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pPr marL="457200" indent="-457200">
              <a:buFont typeface="+mj-lt"/>
              <a:buAutoNum type="arabicPeriod"/>
            </a:pPr>
            <a:r>
              <a:rPr sz="2400" b="1" dirty="0"/>
              <a:t>‘</a:t>
            </a:r>
            <a:r>
              <a:rPr lang="gu-IN" sz="2400" dirty="0"/>
              <a:t>સંતુલિત</a:t>
            </a:r>
            <a:r>
              <a:rPr lang="en-US" sz="2400" dirty="0"/>
              <a:t> </a:t>
            </a:r>
            <a:r>
              <a:rPr lang="gu-IN" sz="2400" dirty="0"/>
              <a:t>આહાર</a:t>
            </a:r>
            <a:r>
              <a:rPr sz="2400" b="1" dirty="0"/>
              <a:t> </a:t>
            </a:r>
            <a:r>
              <a:rPr sz="2400" b="1" dirty="0" err="1"/>
              <a:t>ખાવા</a:t>
            </a:r>
            <a:r>
              <a:rPr sz="2400" b="1" dirty="0"/>
              <a:t>’ </a:t>
            </a:r>
            <a:r>
              <a:rPr sz="2400" b="1" dirty="0" err="1"/>
              <a:t>નો</a:t>
            </a:r>
            <a:r>
              <a:rPr sz="2400" b="1" dirty="0"/>
              <a:t> </a:t>
            </a:r>
            <a:r>
              <a:rPr sz="2400" b="1" dirty="0" err="1"/>
              <a:t>અર્થ</a:t>
            </a:r>
            <a:r>
              <a:rPr sz="2400" b="1" dirty="0"/>
              <a:t> </a:t>
            </a:r>
            <a:r>
              <a:rPr sz="2400" b="1" dirty="0" err="1"/>
              <a:t>શું</a:t>
            </a:r>
            <a:r>
              <a:rPr sz="2400" b="1" dirty="0"/>
              <a:t>?</a:t>
            </a:r>
          </a:p>
        </p:txBody>
      </p:sp>
      <p:pic>
        <p:nvPicPr>
          <p:cNvPr id="1026" name="Picture 2" descr="Egg, Milk, Butter, Out, Garden, Herbs, Fresh, Breakfast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2133600"/>
            <a:ext cx="2072638" cy="15544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ood, Vegetable, Healthy, Meal, Onion, Cooking, Diet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" y="4175760"/>
            <a:ext cx="2331720" cy="15544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Groceries, Fruit, Vegan, Soy, Food, Grocery, Fresh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06091" y="2133600"/>
            <a:ext cx="2339032" cy="15544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Food, Sweet, Delicious, Breakfast, Plate, Meal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14681" y="4175760"/>
            <a:ext cx="2331718" cy="15544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C937E548-4E54-544D-9708-32E396827D93}"/>
              </a:ext>
            </a:extLst>
          </p:cNvPr>
          <p:cNvSpPr txBox="1"/>
          <p:nvPr/>
        </p:nvSpPr>
        <p:spPr>
          <a:xfrm>
            <a:off x="2133600" y="215739"/>
            <a:ext cx="5609017" cy="646331"/>
          </a:xfrm>
          <a:prstGeom prst="rect">
            <a:avLst/>
          </a:prstGeom>
          <a:solidFill>
            <a:srgbClr val="0096FF">
              <a:alpha val="78824"/>
            </a:srgb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pPr algn="ctr"/>
            <a:r>
              <a:rPr sz="3600" b="1" dirty="0" err="1"/>
              <a:t>નીચેના</a:t>
            </a:r>
            <a:r>
              <a:rPr sz="3600" b="1" dirty="0"/>
              <a:t> </a:t>
            </a:r>
            <a:r>
              <a:rPr sz="3600" b="1" dirty="0" err="1"/>
              <a:t>પ્રશ્નોના</a:t>
            </a:r>
            <a:r>
              <a:rPr sz="3600" b="1" dirty="0"/>
              <a:t> </a:t>
            </a:r>
            <a:r>
              <a:rPr sz="3600" b="1" dirty="0" err="1"/>
              <a:t>જવાબ</a:t>
            </a:r>
            <a:r>
              <a:rPr sz="3600" b="1" dirty="0"/>
              <a:t> </a:t>
            </a:r>
            <a:r>
              <a:rPr sz="3600" b="1" dirty="0" err="1"/>
              <a:t>આપો</a:t>
            </a:r>
            <a:endParaRPr sz="3600" b="1" dirty="0"/>
          </a:p>
        </p:txBody>
      </p:sp>
    </p:spTree>
    <p:extLst>
      <p:ext uri="{BB962C8B-B14F-4D97-AF65-F5344CB8AC3E}">
        <p14:creationId xmlns="" xmlns:p14="http://schemas.microsoft.com/office/powerpoint/2010/main" val="2494416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0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85801" y="990600"/>
            <a:ext cx="5638800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sz="2400" b="1" dirty="0"/>
              <a:t>2.  </a:t>
            </a:r>
            <a:r>
              <a:rPr sz="2400" b="1" dirty="0" err="1"/>
              <a:t>વડીલો</a:t>
            </a:r>
            <a:r>
              <a:rPr sz="2400" b="1" dirty="0"/>
              <a:t> </a:t>
            </a:r>
            <a:r>
              <a:rPr sz="2400" b="1" dirty="0" err="1"/>
              <a:t>પિઝા</a:t>
            </a:r>
            <a:r>
              <a:rPr sz="2400" b="1" dirty="0"/>
              <a:t> ન </a:t>
            </a:r>
            <a:r>
              <a:rPr sz="2400" b="1" dirty="0" err="1"/>
              <a:t>ખાવાની</a:t>
            </a:r>
            <a:r>
              <a:rPr sz="2400" b="1" dirty="0"/>
              <a:t> </a:t>
            </a:r>
            <a:r>
              <a:rPr sz="2400" b="1" dirty="0" err="1"/>
              <a:t>સલાહ</a:t>
            </a:r>
            <a:r>
              <a:rPr sz="2400" b="1" dirty="0"/>
              <a:t> </a:t>
            </a:r>
            <a:r>
              <a:rPr sz="2400" b="1" dirty="0" err="1"/>
              <a:t>આપે</a:t>
            </a:r>
            <a:r>
              <a:rPr sz="2400" b="1" dirty="0"/>
              <a:t> </a:t>
            </a:r>
            <a:r>
              <a:rPr sz="2400" b="1" dirty="0" err="1"/>
              <a:t>છે</a:t>
            </a:r>
            <a:r>
              <a:rPr sz="2400" b="1" dirty="0"/>
              <a:t>. </a:t>
            </a:r>
            <a:r>
              <a:rPr sz="2400" b="1" dirty="0" err="1"/>
              <a:t>શા</a:t>
            </a:r>
            <a:r>
              <a:rPr sz="2400" b="1" dirty="0"/>
              <a:t> </a:t>
            </a:r>
            <a:r>
              <a:rPr sz="2400" b="1" dirty="0" err="1"/>
              <a:t>માટે</a:t>
            </a:r>
            <a:r>
              <a:rPr sz="2400" b="1" dirty="0"/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0545" y="2089666"/>
            <a:ext cx="5644055" cy="1200329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2929"/>
            </a:solidFill>
          </a:ln>
        </p:spPr>
        <p:txBody>
          <a:bodyPr wrap="square" rtlCol="0">
            <a:spAutoFit/>
          </a:bodyPr>
          <a:lstStyle/>
          <a:p>
            <a:r>
              <a:rPr sz="2400" dirty="0" err="1"/>
              <a:t>પિઝામાં</a:t>
            </a:r>
            <a:r>
              <a:rPr sz="2400" dirty="0"/>
              <a:t> </a:t>
            </a:r>
            <a:r>
              <a:rPr sz="2400" dirty="0" err="1"/>
              <a:t>બહુ</a:t>
            </a:r>
            <a:r>
              <a:rPr sz="2400" dirty="0"/>
              <a:t> </a:t>
            </a:r>
            <a:r>
              <a:rPr sz="2400" dirty="0" err="1"/>
              <a:t>મોટી</a:t>
            </a:r>
            <a:r>
              <a:rPr sz="2400" dirty="0"/>
              <a:t> </a:t>
            </a:r>
            <a:r>
              <a:rPr lang="gu-IN" sz="2400" dirty="0"/>
              <a:t>માત્રામાં</a:t>
            </a:r>
            <a:r>
              <a:rPr sz="2400" dirty="0"/>
              <a:t> </a:t>
            </a:r>
            <a:r>
              <a:rPr sz="2400" dirty="0" err="1"/>
              <a:t>કેલોરીઝ</a:t>
            </a:r>
            <a:r>
              <a:rPr sz="2400" dirty="0"/>
              <a:t> </a:t>
            </a:r>
            <a:r>
              <a:rPr sz="2400" dirty="0" err="1"/>
              <a:t>અને</a:t>
            </a:r>
            <a:r>
              <a:rPr sz="2400" dirty="0"/>
              <a:t> </a:t>
            </a:r>
            <a:r>
              <a:rPr sz="2400" dirty="0" err="1"/>
              <a:t>સંતૃપ્ત</a:t>
            </a:r>
            <a:r>
              <a:rPr sz="2400" dirty="0"/>
              <a:t> </a:t>
            </a:r>
            <a:r>
              <a:rPr sz="2400" dirty="0" err="1"/>
              <a:t>ચરબી</a:t>
            </a:r>
            <a:r>
              <a:rPr sz="2400" dirty="0"/>
              <a:t> </a:t>
            </a:r>
            <a:r>
              <a:rPr sz="2400" dirty="0" err="1"/>
              <a:t>હોય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, </a:t>
            </a:r>
            <a:r>
              <a:rPr sz="2400" dirty="0" err="1"/>
              <a:t>જે</a:t>
            </a:r>
            <a:r>
              <a:rPr sz="2400" dirty="0"/>
              <a:t> </a:t>
            </a:r>
            <a:r>
              <a:rPr sz="2400" dirty="0" err="1"/>
              <a:t>તેને</a:t>
            </a:r>
            <a:r>
              <a:rPr sz="2400" dirty="0"/>
              <a:t> </a:t>
            </a:r>
            <a:r>
              <a:rPr sz="2400" dirty="0" err="1"/>
              <a:t>અસ્વસ્થ</a:t>
            </a:r>
            <a:r>
              <a:rPr sz="2400" dirty="0"/>
              <a:t> </a:t>
            </a:r>
            <a:r>
              <a:rPr sz="2400" dirty="0" err="1"/>
              <a:t>બનાવે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.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46269" y="1180185"/>
            <a:ext cx="2011680" cy="177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D69DFB32-4582-1641-9EAC-891547C62D82}"/>
              </a:ext>
            </a:extLst>
          </p:cNvPr>
          <p:cNvSpPr txBox="1"/>
          <p:nvPr/>
        </p:nvSpPr>
        <p:spPr>
          <a:xfrm>
            <a:off x="2099790" y="202168"/>
            <a:ext cx="5483352" cy="646331"/>
          </a:xfrm>
          <a:prstGeom prst="rect">
            <a:avLst/>
          </a:prstGeom>
          <a:solidFill>
            <a:srgbClr val="0096FF">
              <a:alpha val="78824"/>
            </a:srgb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sz="3600" dirty="0" err="1"/>
              <a:t>નીચેના</a:t>
            </a:r>
            <a:r>
              <a:rPr sz="3600" dirty="0"/>
              <a:t> </a:t>
            </a:r>
            <a:r>
              <a:rPr sz="3600" dirty="0" err="1"/>
              <a:t>પ્રશ્નોના</a:t>
            </a:r>
            <a:r>
              <a:rPr sz="3600" dirty="0"/>
              <a:t> </a:t>
            </a:r>
            <a:r>
              <a:rPr sz="3600" dirty="0" err="1"/>
              <a:t>જવાબ</a:t>
            </a:r>
            <a:r>
              <a:rPr sz="3600" dirty="0"/>
              <a:t> </a:t>
            </a:r>
            <a:r>
              <a:rPr sz="3600" dirty="0" err="1"/>
              <a:t>આપો</a:t>
            </a:r>
            <a:endParaRPr sz="3600" dirty="0"/>
          </a:p>
        </p:txBody>
      </p:sp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9CF69653-77FF-1548-A211-925DA34777FB}"/>
              </a:ext>
            </a:extLst>
          </p:cNvPr>
          <p:cNvSpPr txBox="1"/>
          <p:nvPr/>
        </p:nvSpPr>
        <p:spPr>
          <a:xfrm>
            <a:off x="651260" y="3657600"/>
            <a:ext cx="5430885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sz="2400" b="1" dirty="0"/>
              <a:t>3.  </a:t>
            </a:r>
            <a:r>
              <a:rPr sz="2400" b="1" dirty="0" err="1"/>
              <a:t>હું</a:t>
            </a:r>
            <a:r>
              <a:rPr sz="2400" b="1" dirty="0"/>
              <a:t> </a:t>
            </a:r>
            <a:r>
              <a:rPr sz="2400" b="1" dirty="0" err="1"/>
              <a:t>શું</a:t>
            </a:r>
            <a:r>
              <a:rPr sz="2400" b="1" dirty="0"/>
              <a:t> </a:t>
            </a:r>
            <a:r>
              <a:rPr sz="2400" b="1" dirty="0" err="1"/>
              <a:t>ખાઉં</a:t>
            </a:r>
            <a:r>
              <a:rPr sz="2400" b="1" dirty="0"/>
              <a:t> </a:t>
            </a:r>
            <a:r>
              <a:rPr sz="2400" b="1" dirty="0" err="1"/>
              <a:t>તે</a:t>
            </a:r>
            <a:r>
              <a:rPr sz="2400" b="1" dirty="0"/>
              <a:t> </a:t>
            </a:r>
            <a:r>
              <a:rPr sz="2400" b="1" dirty="0" err="1"/>
              <a:t>અંગે</a:t>
            </a:r>
            <a:r>
              <a:rPr sz="2400" b="1" dirty="0"/>
              <a:t> </a:t>
            </a:r>
            <a:r>
              <a:rPr sz="2400" b="1" dirty="0" err="1"/>
              <a:t>ચિંતા</a:t>
            </a:r>
            <a:r>
              <a:rPr sz="2400" b="1" dirty="0"/>
              <a:t> </a:t>
            </a:r>
            <a:r>
              <a:rPr sz="2400" b="1" dirty="0" err="1"/>
              <a:t>કરવી</a:t>
            </a:r>
            <a:r>
              <a:rPr sz="2400" b="1" dirty="0"/>
              <a:t> </a:t>
            </a:r>
            <a:r>
              <a:rPr sz="2400" b="1" dirty="0" err="1"/>
              <a:t>જોઇએ</a:t>
            </a:r>
            <a:r>
              <a:rPr sz="2400" b="1" dirty="0"/>
              <a:t>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="" xmlns:a16="http://schemas.microsoft.com/office/drawing/2014/main" id="{9F379EE3-8B04-1B4C-B780-6A877EFD13E2}"/>
              </a:ext>
            </a:extLst>
          </p:cNvPr>
          <p:cNvSpPr txBox="1"/>
          <p:nvPr/>
        </p:nvSpPr>
        <p:spPr>
          <a:xfrm>
            <a:off x="622738" y="4343400"/>
            <a:ext cx="6006662" cy="193899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9050">
            <a:solidFill>
              <a:srgbClr val="FF2929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marL="342900" indent="-342900">
              <a:buFont typeface="Wingdings" pitchFamily="2" charset="2"/>
              <a:buChar char="Ø"/>
              <a:defRPr sz="2400"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pPr>
              <a:buFont typeface="Arial" pitchFamily="34" charset="0"/>
              <a:buChar char="•"/>
            </a:pPr>
            <a:r>
              <a:rPr dirty="0" err="1"/>
              <a:t>જો</a:t>
            </a:r>
            <a:r>
              <a:rPr dirty="0"/>
              <a:t> </a:t>
            </a:r>
            <a:r>
              <a:rPr dirty="0" err="1"/>
              <a:t>આપણે</a:t>
            </a:r>
            <a:r>
              <a:rPr dirty="0"/>
              <a:t> </a:t>
            </a:r>
            <a:r>
              <a:rPr dirty="0" err="1"/>
              <a:t>યોગ્ય</a:t>
            </a:r>
            <a:r>
              <a:rPr dirty="0"/>
              <a:t> </a:t>
            </a:r>
            <a:r>
              <a:rPr dirty="0" err="1"/>
              <a:t>ખોરાક</a:t>
            </a:r>
            <a:r>
              <a:rPr dirty="0"/>
              <a:t> </a:t>
            </a:r>
            <a:r>
              <a:rPr dirty="0" err="1"/>
              <a:t>ખાઈએ</a:t>
            </a:r>
            <a:r>
              <a:rPr dirty="0"/>
              <a:t> </a:t>
            </a:r>
            <a:r>
              <a:rPr dirty="0" err="1"/>
              <a:t>છીએ</a:t>
            </a:r>
            <a:r>
              <a:rPr dirty="0"/>
              <a:t>, </a:t>
            </a:r>
            <a:r>
              <a:rPr dirty="0" err="1"/>
              <a:t>તો</a:t>
            </a:r>
            <a:r>
              <a:rPr dirty="0"/>
              <a:t> </a:t>
            </a:r>
            <a:endParaRPr lang="en-US" dirty="0"/>
          </a:p>
          <a:p>
            <a:pPr>
              <a:buFont typeface="Arial" pitchFamily="34" charset="0"/>
              <a:buChar char="•"/>
            </a:pPr>
            <a:r>
              <a:rPr dirty="0" err="1"/>
              <a:t>આપ</a:t>
            </a:r>
            <a:r>
              <a:rPr lang="gu-IN" dirty="0"/>
              <a:t>ણે</a:t>
            </a:r>
            <a:r>
              <a:rPr dirty="0"/>
              <a:t> </a:t>
            </a:r>
            <a:r>
              <a:rPr dirty="0" err="1"/>
              <a:t>શું</a:t>
            </a:r>
            <a:r>
              <a:rPr dirty="0"/>
              <a:t> </a:t>
            </a:r>
            <a:r>
              <a:rPr dirty="0" err="1"/>
              <a:t>ખાઈએ</a:t>
            </a:r>
            <a:r>
              <a:rPr dirty="0"/>
              <a:t> </a:t>
            </a:r>
            <a:r>
              <a:rPr dirty="0" err="1"/>
              <a:t>છીએ</a:t>
            </a:r>
            <a:r>
              <a:rPr dirty="0"/>
              <a:t> </a:t>
            </a:r>
            <a:r>
              <a:rPr dirty="0" err="1"/>
              <a:t>તેની</a:t>
            </a:r>
            <a:r>
              <a:rPr dirty="0"/>
              <a:t> </a:t>
            </a:r>
            <a:r>
              <a:rPr dirty="0" err="1"/>
              <a:t>ચિંતા</a:t>
            </a:r>
            <a:r>
              <a:rPr dirty="0"/>
              <a:t> </a:t>
            </a:r>
            <a:r>
              <a:rPr dirty="0" err="1"/>
              <a:t>કરવાની</a:t>
            </a:r>
            <a:r>
              <a:rPr dirty="0"/>
              <a:t> </a:t>
            </a:r>
            <a:r>
              <a:rPr dirty="0" err="1"/>
              <a:t>જરૂર</a:t>
            </a:r>
            <a:r>
              <a:rPr dirty="0"/>
              <a:t> </a:t>
            </a:r>
            <a:r>
              <a:rPr dirty="0" err="1"/>
              <a:t>નથી</a:t>
            </a:r>
            <a:r>
              <a:rPr dirty="0"/>
              <a:t>.</a:t>
            </a:r>
          </a:p>
          <a:p>
            <a:pPr>
              <a:buFont typeface="Arial" pitchFamily="34" charset="0"/>
              <a:buChar char="•"/>
            </a:pPr>
            <a:r>
              <a:rPr lang="gu-IN" dirty="0"/>
              <a:t>તંદુરસ્ત</a:t>
            </a:r>
            <a:r>
              <a:rPr dirty="0"/>
              <a:t> </a:t>
            </a:r>
            <a:r>
              <a:rPr dirty="0" err="1"/>
              <a:t>અને</a:t>
            </a:r>
            <a:r>
              <a:rPr dirty="0"/>
              <a:t> </a:t>
            </a:r>
            <a:r>
              <a:rPr dirty="0" err="1"/>
              <a:t>સ્વસ્થ</a:t>
            </a:r>
            <a:r>
              <a:rPr dirty="0"/>
              <a:t> </a:t>
            </a:r>
            <a:r>
              <a:rPr dirty="0" err="1"/>
              <a:t>રહેવા</a:t>
            </a:r>
            <a:r>
              <a:rPr dirty="0"/>
              <a:t> </a:t>
            </a:r>
            <a:r>
              <a:rPr dirty="0" err="1"/>
              <a:t>હંમેશા</a:t>
            </a:r>
            <a:r>
              <a:rPr dirty="0"/>
              <a:t> </a:t>
            </a:r>
            <a:r>
              <a:rPr dirty="0" err="1"/>
              <a:t>સંતુલિત</a:t>
            </a:r>
            <a:r>
              <a:rPr dirty="0"/>
              <a:t> </a:t>
            </a:r>
            <a:r>
              <a:rPr dirty="0" err="1"/>
              <a:t>આહાર</a:t>
            </a:r>
            <a:r>
              <a:rPr lang="gu-IN" dirty="0"/>
              <a:t>ની</a:t>
            </a:r>
            <a:r>
              <a:rPr dirty="0"/>
              <a:t> </a:t>
            </a:r>
            <a:r>
              <a:rPr dirty="0" err="1"/>
              <a:t>ભલામણ</a:t>
            </a:r>
            <a:r>
              <a:rPr dirty="0"/>
              <a:t> </a:t>
            </a:r>
            <a:r>
              <a:rPr dirty="0" err="1"/>
              <a:t>કરવામાં</a:t>
            </a:r>
            <a:r>
              <a:rPr dirty="0"/>
              <a:t> </a:t>
            </a:r>
            <a:r>
              <a:rPr dirty="0" err="1"/>
              <a:t>આવે</a:t>
            </a:r>
            <a:r>
              <a:rPr dirty="0"/>
              <a:t> </a:t>
            </a:r>
            <a:r>
              <a:rPr dirty="0" err="1"/>
              <a:t>છે</a:t>
            </a:r>
            <a:r>
              <a:rPr dirty="0"/>
              <a:t>.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="" xmlns:a16="http://schemas.microsoft.com/office/drawing/2014/main" id="{5D43C810-5FE4-754D-80E0-8103598F6A0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705600" y="3657600"/>
            <a:ext cx="1755085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="" xmlns:p14="http://schemas.microsoft.com/office/powerpoint/2010/main" val="450990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" presetClass="entr" presetSubtype="1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57200" y="1118048"/>
            <a:ext cx="8077199" cy="156966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6075" indent="-346075">
              <a:buFont typeface="+mj-lt"/>
              <a:buAutoNum type="arabicPeriod" startAt="4"/>
            </a:pPr>
            <a:r>
              <a:rPr sz="2400" b="1" dirty="0" err="1"/>
              <a:t>સુહાસ</a:t>
            </a:r>
            <a:r>
              <a:rPr sz="2400" b="1" dirty="0"/>
              <a:t> </a:t>
            </a:r>
            <a:r>
              <a:rPr sz="2400" b="1" dirty="0" err="1"/>
              <a:t>દરરોજ</a:t>
            </a:r>
            <a:r>
              <a:rPr sz="2400" b="1" dirty="0"/>
              <a:t> 3,500 </a:t>
            </a:r>
            <a:r>
              <a:rPr sz="2400" b="1" dirty="0" err="1"/>
              <a:t>કેલોરીઝ</a:t>
            </a:r>
            <a:r>
              <a:rPr sz="2400" b="1" dirty="0"/>
              <a:t> </a:t>
            </a:r>
            <a:r>
              <a:rPr sz="2400" b="1" dirty="0" err="1"/>
              <a:t>લે</a:t>
            </a:r>
            <a:r>
              <a:rPr sz="2400" b="1" dirty="0"/>
              <a:t> </a:t>
            </a:r>
            <a:r>
              <a:rPr sz="2400" b="1" dirty="0" err="1"/>
              <a:t>છે</a:t>
            </a:r>
            <a:r>
              <a:rPr sz="2400" b="1" dirty="0"/>
              <a:t>. </a:t>
            </a:r>
            <a:r>
              <a:rPr sz="2400" b="1" dirty="0" err="1"/>
              <a:t>તેની</a:t>
            </a:r>
            <a:r>
              <a:rPr sz="2400" b="1" dirty="0"/>
              <a:t> </a:t>
            </a:r>
            <a:r>
              <a:rPr sz="2400" b="1" dirty="0" err="1"/>
              <a:t>મૂળ</a:t>
            </a:r>
            <a:r>
              <a:rPr sz="2400" b="1" dirty="0"/>
              <a:t> </a:t>
            </a:r>
            <a:r>
              <a:rPr sz="2400" b="1" dirty="0" err="1"/>
              <a:t>ચયાપચય</a:t>
            </a:r>
            <a:r>
              <a:rPr sz="2400" b="1" dirty="0"/>
              <a:t> </a:t>
            </a:r>
            <a:r>
              <a:rPr sz="2400" b="1" dirty="0" err="1"/>
              <a:t>દર</a:t>
            </a:r>
            <a:r>
              <a:rPr sz="2400" b="1" dirty="0"/>
              <a:t> 2,500 </a:t>
            </a:r>
            <a:r>
              <a:rPr sz="2400" b="1" dirty="0" err="1"/>
              <a:t>છે</a:t>
            </a:r>
            <a:r>
              <a:rPr sz="2400" b="1" dirty="0"/>
              <a:t> </a:t>
            </a:r>
            <a:r>
              <a:rPr sz="2400" b="1" dirty="0" err="1"/>
              <a:t>અને</a:t>
            </a:r>
            <a:r>
              <a:rPr sz="2400" b="1" dirty="0"/>
              <a:t> </a:t>
            </a:r>
            <a:r>
              <a:rPr sz="2400" b="1" dirty="0" err="1"/>
              <a:t>તે</a:t>
            </a:r>
            <a:r>
              <a:rPr sz="2400" b="1" dirty="0"/>
              <a:t> </a:t>
            </a:r>
            <a:r>
              <a:rPr sz="2400" b="1" dirty="0" err="1"/>
              <a:t>દરરોજ</a:t>
            </a:r>
            <a:r>
              <a:rPr sz="2400" b="1" dirty="0"/>
              <a:t> </a:t>
            </a:r>
            <a:r>
              <a:rPr sz="2400" b="1" dirty="0" err="1"/>
              <a:t>તરવાના</a:t>
            </a:r>
            <a:r>
              <a:rPr sz="2400" b="1" dirty="0"/>
              <a:t> </a:t>
            </a:r>
            <a:r>
              <a:rPr sz="2400" b="1" dirty="0" err="1"/>
              <a:t>વ્યાયામથી</a:t>
            </a:r>
            <a:r>
              <a:rPr sz="2400" b="1" dirty="0"/>
              <a:t> </a:t>
            </a:r>
            <a:r>
              <a:rPr sz="2400" b="1" dirty="0" err="1"/>
              <a:t>આશરે</a:t>
            </a:r>
            <a:r>
              <a:rPr sz="2400" b="1" dirty="0"/>
              <a:t> 300 </a:t>
            </a:r>
            <a:r>
              <a:rPr sz="2400" b="1" dirty="0" err="1"/>
              <a:t>કેલોરીઝ</a:t>
            </a:r>
            <a:r>
              <a:rPr sz="2400" b="1" dirty="0"/>
              <a:t> </a:t>
            </a:r>
            <a:r>
              <a:rPr sz="2400" b="1" dirty="0" err="1"/>
              <a:t>વાપરે</a:t>
            </a:r>
            <a:r>
              <a:rPr sz="2400" b="1" dirty="0"/>
              <a:t> </a:t>
            </a:r>
            <a:r>
              <a:rPr sz="2400" b="1" dirty="0" err="1"/>
              <a:t>છે</a:t>
            </a:r>
            <a:r>
              <a:rPr sz="2400" b="1" dirty="0"/>
              <a:t>. </a:t>
            </a:r>
            <a:r>
              <a:rPr sz="2400" b="1" dirty="0" err="1"/>
              <a:t>જો</a:t>
            </a:r>
            <a:r>
              <a:rPr sz="2400" b="1" dirty="0"/>
              <a:t> </a:t>
            </a:r>
            <a:r>
              <a:rPr sz="2400" b="1" dirty="0" err="1"/>
              <a:t>તે</a:t>
            </a:r>
            <a:r>
              <a:rPr sz="2400" b="1" dirty="0"/>
              <a:t> </a:t>
            </a:r>
            <a:r>
              <a:rPr sz="2400" b="1"/>
              <a:t>આ </a:t>
            </a:r>
            <a:r>
              <a:rPr lang="gu-IN" sz="2400" b="1" dirty="0" smtClean="0"/>
              <a:t>અભ્યાસ </a:t>
            </a:r>
            <a:r>
              <a:rPr sz="2400" b="1" smtClean="0"/>
              <a:t>ચાલુ </a:t>
            </a:r>
            <a:r>
              <a:rPr sz="2400" b="1" dirty="0" err="1"/>
              <a:t>રાખશે</a:t>
            </a:r>
            <a:r>
              <a:rPr sz="2400" b="1" dirty="0"/>
              <a:t>, </a:t>
            </a:r>
            <a:r>
              <a:rPr sz="2400" b="1" dirty="0" err="1"/>
              <a:t>તો</a:t>
            </a:r>
            <a:r>
              <a:rPr sz="2400" b="1" dirty="0"/>
              <a:t> </a:t>
            </a:r>
            <a:r>
              <a:rPr sz="2400" b="1" dirty="0" err="1"/>
              <a:t>એક</a:t>
            </a:r>
            <a:r>
              <a:rPr sz="2400" b="1" dirty="0"/>
              <a:t> </a:t>
            </a:r>
            <a:r>
              <a:rPr sz="2400" b="1" dirty="0" err="1"/>
              <a:t>વર્ષમાં</a:t>
            </a:r>
            <a:r>
              <a:rPr sz="2400" b="1" dirty="0"/>
              <a:t> </a:t>
            </a:r>
            <a:r>
              <a:rPr sz="2400" b="1" dirty="0" err="1"/>
              <a:t>તેના</a:t>
            </a:r>
            <a:r>
              <a:rPr sz="2400" b="1" dirty="0"/>
              <a:t> </a:t>
            </a:r>
            <a:r>
              <a:rPr sz="2400" b="1" dirty="0" err="1"/>
              <a:t>વજનમાં</a:t>
            </a:r>
            <a:r>
              <a:rPr sz="2400" b="1" dirty="0"/>
              <a:t> </a:t>
            </a:r>
            <a:r>
              <a:rPr sz="2400" b="1" dirty="0" err="1"/>
              <a:t>શું</a:t>
            </a:r>
            <a:r>
              <a:rPr sz="2400" b="1" dirty="0"/>
              <a:t> </a:t>
            </a:r>
            <a:r>
              <a:rPr sz="2400" b="1" dirty="0" err="1"/>
              <a:t>ફેરફાર</a:t>
            </a:r>
            <a:r>
              <a:rPr sz="2400" b="1" dirty="0"/>
              <a:t> </a:t>
            </a:r>
            <a:r>
              <a:rPr sz="2400" b="1" dirty="0" err="1"/>
              <a:t>થશે</a:t>
            </a:r>
            <a:r>
              <a:rPr sz="2400" b="1" dirty="0"/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33400" y="2971800"/>
            <a:ext cx="6248400" cy="156966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sz="2400" dirty="0" err="1"/>
              <a:t>તેનું</a:t>
            </a:r>
            <a:r>
              <a:rPr sz="2400" dirty="0"/>
              <a:t> </a:t>
            </a:r>
            <a:r>
              <a:rPr sz="2400" dirty="0" err="1"/>
              <a:t>વજન</a:t>
            </a:r>
            <a:r>
              <a:rPr sz="2400" dirty="0"/>
              <a:t> </a:t>
            </a:r>
            <a:r>
              <a:rPr sz="2400" dirty="0" err="1"/>
              <a:t>વધશે</a:t>
            </a:r>
            <a:r>
              <a:rPr sz="2400" dirty="0"/>
              <a:t>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sz="2400" dirty="0" err="1"/>
              <a:t>કારણ</a:t>
            </a:r>
            <a:r>
              <a:rPr sz="2400" dirty="0"/>
              <a:t> </a:t>
            </a:r>
            <a:r>
              <a:rPr sz="2400" dirty="0" err="1"/>
              <a:t>કે</a:t>
            </a:r>
            <a:r>
              <a:rPr sz="2400" dirty="0"/>
              <a:t> </a:t>
            </a:r>
            <a:r>
              <a:rPr sz="2400" dirty="0" err="1"/>
              <a:t>સુહાસ</a:t>
            </a:r>
            <a:r>
              <a:rPr sz="2400" dirty="0"/>
              <a:t> </a:t>
            </a:r>
            <a:r>
              <a:rPr sz="2400" dirty="0" err="1"/>
              <a:t>દરરોજ</a:t>
            </a:r>
            <a:r>
              <a:rPr sz="2400" dirty="0"/>
              <a:t> 3,500 </a:t>
            </a:r>
            <a:r>
              <a:rPr sz="2400" dirty="0" err="1"/>
              <a:t>કેલોરીઝ</a:t>
            </a:r>
            <a:r>
              <a:rPr sz="2400" dirty="0"/>
              <a:t> </a:t>
            </a:r>
            <a:r>
              <a:rPr sz="2400" dirty="0" err="1"/>
              <a:t>લે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 </a:t>
            </a:r>
            <a:r>
              <a:rPr sz="2400" dirty="0" err="1"/>
              <a:t>પરંતુ</a:t>
            </a:r>
            <a:r>
              <a:rPr sz="2400" dirty="0"/>
              <a:t> </a:t>
            </a:r>
            <a:r>
              <a:rPr sz="2400" dirty="0" err="1"/>
              <a:t>માત્ર</a:t>
            </a:r>
            <a:r>
              <a:rPr sz="2400" dirty="0"/>
              <a:t> 300 </a:t>
            </a:r>
            <a:r>
              <a:rPr sz="2400" dirty="0" err="1"/>
              <a:t>કેલોરીઝ</a:t>
            </a:r>
            <a:r>
              <a:rPr sz="2400" dirty="0"/>
              <a:t> જ </a:t>
            </a:r>
            <a:r>
              <a:rPr sz="2400" dirty="0" err="1"/>
              <a:t>વાપરે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.</a:t>
            </a:r>
          </a:p>
          <a:p>
            <a:pPr marL="342900" indent="-342900">
              <a:buFont typeface="Wingdings" pitchFamily="2" charset="2"/>
              <a:buChar char="Ø"/>
            </a:pPr>
            <a:r>
              <a:rPr sz="2400" dirty="0" err="1"/>
              <a:t>વધારાની</a:t>
            </a:r>
            <a:r>
              <a:rPr sz="2400" dirty="0"/>
              <a:t> </a:t>
            </a:r>
            <a:r>
              <a:rPr sz="2400" dirty="0" err="1"/>
              <a:t>કેલોરીઝ</a:t>
            </a:r>
            <a:r>
              <a:rPr sz="2400" dirty="0"/>
              <a:t> </a:t>
            </a:r>
            <a:r>
              <a:rPr sz="2400" dirty="0" err="1"/>
              <a:t>તેના</a:t>
            </a:r>
            <a:r>
              <a:rPr sz="2400" dirty="0"/>
              <a:t> </a:t>
            </a:r>
            <a:r>
              <a:rPr sz="2400" dirty="0" err="1"/>
              <a:t>વજનમાં</a:t>
            </a:r>
            <a:r>
              <a:rPr sz="2400" dirty="0"/>
              <a:t> </a:t>
            </a:r>
            <a:r>
              <a:rPr sz="2400" dirty="0" err="1"/>
              <a:t>વધારો</a:t>
            </a:r>
            <a:r>
              <a:rPr sz="2400" dirty="0"/>
              <a:t> </a:t>
            </a:r>
            <a:r>
              <a:rPr sz="2400" dirty="0" err="1"/>
              <a:t>કરશે</a:t>
            </a:r>
            <a:r>
              <a:rPr sz="2400" dirty="0"/>
              <a:t>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4200" y="3124200"/>
            <a:ext cx="1575093" cy="274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E78322EA-9A9F-734D-B767-EDA34B8E0FC4}"/>
              </a:ext>
            </a:extLst>
          </p:cNvPr>
          <p:cNvSpPr txBox="1"/>
          <p:nvPr/>
        </p:nvSpPr>
        <p:spPr>
          <a:xfrm>
            <a:off x="1600200" y="76200"/>
            <a:ext cx="5791200" cy="646331"/>
          </a:xfrm>
          <a:prstGeom prst="rect">
            <a:avLst/>
          </a:prstGeom>
          <a:solidFill>
            <a:srgbClr val="0096FF">
              <a:alpha val="78824"/>
            </a:srgb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ctr" anchorCtr="1">
            <a:spAutoFit/>
          </a:bodyPr>
          <a:lstStyle/>
          <a:p>
            <a:pPr algn="ctr"/>
            <a:r>
              <a:rPr sz="3600" b="1"/>
              <a:t>નીચેના પ્રશ્નોના જવાબ આપો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="" xmlns:a16="http://schemas.microsoft.com/office/drawing/2014/main" id="{0D77BCA2-E496-3043-BB10-21164E3F8888}"/>
              </a:ext>
            </a:extLst>
          </p:cNvPr>
          <p:cNvSpPr txBox="1"/>
          <p:nvPr/>
        </p:nvSpPr>
        <p:spPr>
          <a:xfrm>
            <a:off x="609600" y="4876800"/>
            <a:ext cx="6248400" cy="1200329"/>
          </a:xfrm>
          <a:prstGeom prst="rect">
            <a:avLst/>
          </a:prstGeom>
          <a:noFill/>
          <a:ln w="28575">
            <a:solidFill>
              <a:srgbClr val="A50021"/>
            </a:solidFill>
          </a:ln>
        </p:spPr>
        <p:txBody>
          <a:bodyPr wrap="square" rtlCol="0" anchor="b">
            <a:spAutoFit/>
          </a:bodyPr>
          <a:lstStyle/>
          <a:p>
            <a:pPr algn="ctr"/>
            <a:r>
              <a:rPr lang="en-IN"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“</a:t>
            </a:r>
            <a:r>
              <a:rPr sz="2400" b="1" dirty="0" err="1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સારા</a:t>
            </a:r>
            <a:r>
              <a:rPr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dirty="0" err="1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સ્વાસ્થ્ય</a:t>
            </a:r>
            <a:r>
              <a:rPr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dirty="0" err="1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માટે</a:t>
            </a:r>
            <a:r>
              <a:rPr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sz="2400" b="1" dirty="0" err="1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ખોરાકમાં</a:t>
            </a:r>
            <a:r>
              <a:rPr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dirty="0" err="1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રહેલી</a:t>
            </a:r>
            <a:r>
              <a:rPr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dirty="0" err="1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કેલોરીઝની</a:t>
            </a:r>
            <a:r>
              <a:rPr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endParaRPr lang="en-US" sz="2400" b="1" dirty="0">
              <a:solidFill>
                <a:srgbClr val="0096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ctr"/>
            <a:r>
              <a:rPr lang="gu-IN"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માત્ર </a:t>
            </a:r>
            <a:r>
              <a:rPr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dirty="0" err="1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તમારા</a:t>
            </a:r>
            <a:r>
              <a:rPr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dirty="0" err="1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શરીરની</a:t>
            </a:r>
            <a:r>
              <a:rPr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dirty="0" err="1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કેલોરી</a:t>
            </a:r>
            <a:r>
              <a:rPr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dirty="0" err="1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જરૂરિયાતને</a:t>
            </a:r>
            <a:r>
              <a:rPr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dirty="0" err="1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સમકક્ષ</a:t>
            </a:r>
            <a:r>
              <a:rPr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dirty="0" err="1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હોવી</a:t>
            </a:r>
            <a:r>
              <a:rPr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sz="2400" b="1" dirty="0" err="1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જોઇએ</a:t>
            </a:r>
            <a:r>
              <a:rPr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.</a:t>
            </a:r>
            <a:r>
              <a:rPr lang="en-IN" sz="2400" b="1" dirty="0">
                <a:solidFill>
                  <a:srgbClr val="0096FF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"</a:t>
            </a:r>
            <a:endParaRPr sz="2400" b="1" dirty="0">
              <a:solidFill>
                <a:srgbClr val="0096FF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8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1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871509" y="1226403"/>
            <a:ext cx="7281891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6075" indent="-346075" algn="just"/>
            <a:r>
              <a:rPr sz="2400" b="1" dirty="0"/>
              <a:t>5. </a:t>
            </a:r>
            <a:r>
              <a:rPr sz="2400" b="1" dirty="0" err="1"/>
              <a:t>શું</a:t>
            </a:r>
            <a:r>
              <a:rPr sz="2400" b="1" dirty="0"/>
              <a:t> </a:t>
            </a:r>
            <a:r>
              <a:rPr sz="2400" b="1" dirty="0" err="1"/>
              <a:t>બધા</a:t>
            </a:r>
            <a:r>
              <a:rPr sz="2400" b="1" dirty="0"/>
              <a:t> </a:t>
            </a:r>
            <a:r>
              <a:rPr sz="2400" b="1" dirty="0" err="1"/>
              <a:t>પ્રાણીઓ</a:t>
            </a:r>
            <a:r>
              <a:rPr sz="2400" b="1" dirty="0"/>
              <a:t> (</a:t>
            </a:r>
            <a:r>
              <a:rPr sz="2400" b="1" dirty="0" err="1"/>
              <a:t>શાકાહારી</a:t>
            </a:r>
            <a:r>
              <a:rPr sz="2400" b="1" dirty="0"/>
              <a:t> </a:t>
            </a:r>
            <a:r>
              <a:rPr sz="2400" b="1" dirty="0" err="1"/>
              <a:t>અને</a:t>
            </a:r>
            <a:r>
              <a:rPr sz="2400" b="1" dirty="0"/>
              <a:t> </a:t>
            </a:r>
            <a:r>
              <a:rPr sz="2400" b="1" dirty="0" err="1"/>
              <a:t>માંસાહારી</a:t>
            </a:r>
            <a:r>
              <a:rPr sz="2400" b="1" dirty="0"/>
              <a:t>) </a:t>
            </a:r>
            <a:r>
              <a:rPr sz="2400" b="1" dirty="0" err="1"/>
              <a:t>સંતુલિત</a:t>
            </a:r>
            <a:r>
              <a:rPr sz="2400" b="1" dirty="0"/>
              <a:t> </a:t>
            </a:r>
            <a:r>
              <a:rPr sz="2400" b="1" dirty="0" err="1"/>
              <a:t>આહાર</a:t>
            </a:r>
            <a:r>
              <a:rPr sz="2400" b="1" dirty="0"/>
              <a:t> </a:t>
            </a:r>
            <a:r>
              <a:rPr sz="2400" b="1" dirty="0" err="1"/>
              <a:t>લે</a:t>
            </a:r>
            <a:r>
              <a:rPr sz="2400" b="1" dirty="0"/>
              <a:t> </a:t>
            </a:r>
            <a:r>
              <a:rPr sz="2400" b="1" dirty="0" err="1"/>
              <a:t>છે</a:t>
            </a:r>
            <a:r>
              <a:rPr sz="2400" b="1" dirty="0"/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93620" y="2521803"/>
            <a:ext cx="7239000" cy="830997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sz="2400" dirty="0" err="1"/>
              <a:t>હા</a:t>
            </a:r>
            <a:r>
              <a:rPr sz="2400" dirty="0"/>
              <a:t>, </a:t>
            </a:r>
            <a:r>
              <a:rPr sz="2400" dirty="0" err="1"/>
              <a:t>તમામ</a:t>
            </a:r>
            <a:r>
              <a:rPr sz="2400" dirty="0"/>
              <a:t> </a:t>
            </a:r>
            <a:r>
              <a:rPr sz="2400" dirty="0" err="1"/>
              <a:t>પ્રાણીઓ</a:t>
            </a:r>
            <a:r>
              <a:rPr sz="2400" dirty="0"/>
              <a:t> </a:t>
            </a:r>
            <a:r>
              <a:rPr sz="2400" dirty="0" err="1"/>
              <a:t>પોત</a:t>
            </a:r>
            <a:r>
              <a:rPr sz="2400" dirty="0"/>
              <a:t> </a:t>
            </a:r>
            <a:r>
              <a:rPr sz="2400" dirty="0" err="1"/>
              <a:t>પોતાની</a:t>
            </a:r>
            <a:r>
              <a:rPr sz="2400" dirty="0"/>
              <a:t> </a:t>
            </a:r>
            <a:r>
              <a:rPr lang="gu-IN" sz="2400" dirty="0"/>
              <a:t>શારિરીક</a:t>
            </a:r>
            <a:r>
              <a:rPr lang="en-US" sz="2400" dirty="0"/>
              <a:t> </a:t>
            </a:r>
            <a:r>
              <a:rPr sz="2400" dirty="0" err="1"/>
              <a:t>જરૂરિયાત</a:t>
            </a:r>
            <a:r>
              <a:rPr sz="2400" dirty="0"/>
              <a:t> </a:t>
            </a:r>
            <a:r>
              <a:rPr sz="2400" dirty="0" err="1"/>
              <a:t>પ્રમાણે</a:t>
            </a:r>
            <a:r>
              <a:rPr sz="2400" dirty="0"/>
              <a:t> </a:t>
            </a:r>
            <a:r>
              <a:rPr sz="2400" dirty="0" err="1"/>
              <a:t>યોગ્ય</a:t>
            </a:r>
            <a:r>
              <a:rPr sz="2400" dirty="0"/>
              <a:t> </a:t>
            </a:r>
            <a:r>
              <a:rPr sz="2400" dirty="0" err="1"/>
              <a:t>સંતુલિત</a:t>
            </a:r>
            <a:r>
              <a:rPr sz="2400" dirty="0"/>
              <a:t> </a:t>
            </a:r>
            <a:r>
              <a:rPr sz="2400" dirty="0" err="1"/>
              <a:t>આહાર</a:t>
            </a:r>
            <a:r>
              <a:rPr sz="2400" dirty="0"/>
              <a:t> </a:t>
            </a:r>
            <a:r>
              <a:rPr sz="2400" dirty="0" err="1"/>
              <a:t>લે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.</a:t>
            </a:r>
          </a:p>
        </p:txBody>
      </p:sp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0" y="4299854"/>
            <a:ext cx="251555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38800" y="3962400"/>
            <a:ext cx="1969274" cy="25037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>
            <a:extLst>
              <a:ext uri="{FF2B5EF4-FFF2-40B4-BE49-F238E27FC236}">
                <a16:creationId xmlns="" xmlns:a16="http://schemas.microsoft.com/office/drawing/2014/main" id="{43109DA1-E509-C54F-8F56-8B15CB002577}"/>
              </a:ext>
            </a:extLst>
          </p:cNvPr>
          <p:cNvSpPr txBox="1"/>
          <p:nvPr/>
        </p:nvSpPr>
        <p:spPr>
          <a:xfrm>
            <a:off x="2018042" y="275272"/>
            <a:ext cx="5590032" cy="646331"/>
          </a:xfrm>
          <a:prstGeom prst="rect">
            <a:avLst/>
          </a:prstGeom>
          <a:solidFill>
            <a:srgbClr val="0096FF">
              <a:alpha val="78824"/>
            </a:srgb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sz="3600" dirty="0" err="1"/>
              <a:t>નીચેના</a:t>
            </a:r>
            <a:r>
              <a:rPr sz="3600" dirty="0"/>
              <a:t> </a:t>
            </a:r>
            <a:r>
              <a:rPr sz="3600" dirty="0" err="1"/>
              <a:t>પ્રશ્નોના</a:t>
            </a:r>
            <a:r>
              <a:rPr sz="3600" dirty="0"/>
              <a:t> </a:t>
            </a:r>
            <a:r>
              <a:rPr sz="3600" dirty="0" err="1"/>
              <a:t>જવાબ</a:t>
            </a:r>
            <a:r>
              <a:rPr sz="3600" dirty="0"/>
              <a:t> </a:t>
            </a:r>
            <a:r>
              <a:rPr sz="3600" dirty="0" err="1"/>
              <a:t>આપો</a:t>
            </a:r>
            <a:endParaRPr sz="36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112050"/>
            <a:ext cx="6122276" cy="1200329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6075" indent="-346075" algn="just">
              <a:buFont typeface="+mj-lt"/>
              <a:buAutoNum type="arabicPeriod" startAt="6"/>
            </a:pPr>
            <a:r>
              <a:rPr sz="2400" dirty="0" err="1"/>
              <a:t>માનવ</a:t>
            </a:r>
            <a:r>
              <a:rPr sz="2400" dirty="0"/>
              <a:t> </a:t>
            </a:r>
            <a:r>
              <a:rPr sz="2400" dirty="0" err="1"/>
              <a:t>ધોરણો</a:t>
            </a:r>
            <a:r>
              <a:rPr sz="2400" dirty="0"/>
              <a:t> </a:t>
            </a:r>
            <a:r>
              <a:rPr sz="2400" dirty="0" err="1"/>
              <a:t>પ્રમાણે</a:t>
            </a:r>
            <a:r>
              <a:rPr sz="2400" dirty="0"/>
              <a:t> </a:t>
            </a:r>
            <a:r>
              <a:rPr sz="2400" dirty="0" err="1"/>
              <a:t>અયોગ્ય</a:t>
            </a:r>
            <a:r>
              <a:rPr sz="2400" dirty="0"/>
              <a:t> </a:t>
            </a:r>
            <a:r>
              <a:rPr sz="2400" dirty="0" err="1"/>
              <a:t>ખોરાક</a:t>
            </a:r>
            <a:r>
              <a:rPr sz="2400" dirty="0"/>
              <a:t> </a:t>
            </a:r>
            <a:r>
              <a:rPr sz="2400" dirty="0" err="1"/>
              <a:t>ખાવવાથી</a:t>
            </a:r>
            <a:r>
              <a:rPr sz="2400" dirty="0"/>
              <a:t> </a:t>
            </a:r>
            <a:r>
              <a:rPr sz="2400" dirty="0" err="1"/>
              <a:t>શું</a:t>
            </a:r>
            <a:r>
              <a:rPr sz="2400" dirty="0"/>
              <a:t> </a:t>
            </a:r>
            <a:r>
              <a:rPr sz="2400" err="1"/>
              <a:t>પ્રાણીઓને</a:t>
            </a:r>
            <a:r>
              <a:rPr sz="2400"/>
              <a:t> </a:t>
            </a:r>
            <a:r>
              <a:rPr lang="gu-IN" sz="2400" dirty="0" smtClean="0"/>
              <a:t>અપચો </a:t>
            </a:r>
            <a:r>
              <a:rPr sz="2400" smtClean="0"/>
              <a:t>અથવા </a:t>
            </a:r>
            <a:r>
              <a:rPr sz="2400" dirty="0" err="1"/>
              <a:t>રોગ</a:t>
            </a:r>
            <a:r>
              <a:rPr sz="2400" dirty="0"/>
              <a:t> </a:t>
            </a:r>
            <a:r>
              <a:rPr sz="2400" dirty="0" err="1"/>
              <a:t>જેવી</a:t>
            </a:r>
            <a:r>
              <a:rPr sz="2400" dirty="0"/>
              <a:t> </a:t>
            </a:r>
            <a:r>
              <a:rPr sz="2400" dirty="0" err="1"/>
              <a:t>હાનિકારક</a:t>
            </a:r>
            <a:r>
              <a:rPr sz="2400" dirty="0"/>
              <a:t> </a:t>
            </a:r>
            <a:r>
              <a:rPr sz="2400" dirty="0" err="1"/>
              <a:t>અસરો</a:t>
            </a:r>
            <a:r>
              <a:rPr sz="2400" dirty="0"/>
              <a:t> </a:t>
            </a:r>
            <a:r>
              <a:rPr sz="2400" dirty="0" err="1"/>
              <a:t>થાય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381000" y="2468130"/>
            <a:ext cx="8039100" cy="415498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marL="342900" indent="-342900" algn="just">
              <a:buFont typeface="Wingdings" pitchFamily="2" charset="2"/>
              <a:buChar char="Ø"/>
            </a:pPr>
            <a:r>
              <a:rPr sz="2400" dirty="0"/>
              <a:t>આ </a:t>
            </a:r>
            <a:r>
              <a:rPr sz="2400" dirty="0" err="1"/>
              <a:t>અસર</a:t>
            </a:r>
            <a:r>
              <a:rPr sz="2400" dirty="0"/>
              <a:t> </a:t>
            </a:r>
            <a:r>
              <a:rPr sz="2400" dirty="0" err="1"/>
              <a:t>પ્રાણીના</a:t>
            </a:r>
            <a:r>
              <a:rPr sz="2400" dirty="0"/>
              <a:t> </a:t>
            </a:r>
            <a:r>
              <a:rPr sz="2400" dirty="0" err="1"/>
              <a:t>પ્રકાર</a:t>
            </a:r>
            <a:r>
              <a:rPr sz="2400" dirty="0"/>
              <a:t> </a:t>
            </a:r>
            <a:r>
              <a:rPr sz="2400" dirty="0" err="1"/>
              <a:t>અને</a:t>
            </a:r>
            <a:r>
              <a:rPr sz="2400" dirty="0"/>
              <a:t> </a:t>
            </a:r>
            <a:r>
              <a:rPr sz="2400" dirty="0" err="1"/>
              <a:t>તેની</a:t>
            </a:r>
            <a:r>
              <a:rPr sz="2400" dirty="0"/>
              <a:t> </a:t>
            </a:r>
            <a:r>
              <a:rPr sz="2400" dirty="0" err="1"/>
              <a:t>ખાદ્ય</a:t>
            </a:r>
            <a:r>
              <a:rPr sz="2400" dirty="0"/>
              <a:t> </a:t>
            </a:r>
            <a:r>
              <a:rPr sz="2400" dirty="0" err="1"/>
              <a:t>આદતો</a:t>
            </a:r>
            <a:r>
              <a:rPr sz="2400" dirty="0"/>
              <a:t> </a:t>
            </a:r>
            <a:r>
              <a:rPr sz="2400" dirty="0" err="1"/>
              <a:t>પર</a:t>
            </a:r>
            <a:r>
              <a:rPr sz="2400" dirty="0"/>
              <a:t> </a:t>
            </a:r>
            <a:r>
              <a:rPr sz="2400" dirty="0" err="1"/>
              <a:t>આધારિત</a:t>
            </a:r>
            <a:r>
              <a:rPr sz="2400" dirty="0"/>
              <a:t> </a:t>
            </a:r>
            <a:r>
              <a:rPr sz="2400" dirty="0" err="1"/>
              <a:t>હોય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. </a:t>
            </a:r>
            <a:r>
              <a:rPr sz="2400" dirty="0" err="1"/>
              <a:t>કેટલાક</a:t>
            </a:r>
            <a:r>
              <a:rPr sz="2400" dirty="0"/>
              <a:t> </a:t>
            </a:r>
            <a:r>
              <a:rPr sz="2400" dirty="0" err="1"/>
              <a:t>પ્રાણીઓના</a:t>
            </a:r>
            <a:r>
              <a:rPr sz="2400" dirty="0"/>
              <a:t> </a:t>
            </a:r>
            <a:r>
              <a:rPr sz="2400" dirty="0" err="1"/>
              <a:t>આંતરડાએ</a:t>
            </a:r>
            <a:r>
              <a:rPr sz="2400" dirty="0"/>
              <a:t> </a:t>
            </a:r>
            <a:r>
              <a:rPr sz="2400" dirty="0" err="1"/>
              <a:t>સૂક્ષ્મજીવો</a:t>
            </a:r>
            <a:r>
              <a:rPr sz="2400" dirty="0"/>
              <a:t> </a:t>
            </a:r>
            <a:r>
              <a:rPr sz="2400" dirty="0" err="1"/>
              <a:t>સાથે</a:t>
            </a:r>
            <a:r>
              <a:rPr sz="2400" dirty="0"/>
              <a:t> </a:t>
            </a:r>
            <a:r>
              <a:rPr sz="2400" dirty="0" err="1"/>
              <a:t>સહજીવન</a:t>
            </a:r>
            <a:r>
              <a:rPr sz="2400" dirty="0"/>
              <a:t> </a:t>
            </a:r>
            <a:r>
              <a:rPr sz="2400" dirty="0" err="1"/>
              <a:t>વિકસાવ્યું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; </a:t>
            </a:r>
            <a:r>
              <a:rPr sz="2400" dirty="0" err="1"/>
              <a:t>ઉદાહરણ</a:t>
            </a:r>
            <a:r>
              <a:rPr sz="2400" dirty="0"/>
              <a:t> </a:t>
            </a:r>
            <a:r>
              <a:rPr sz="2400" dirty="0" err="1"/>
              <a:t>તરીકે</a:t>
            </a:r>
            <a:r>
              <a:rPr sz="2400" dirty="0"/>
              <a:t>, </a:t>
            </a:r>
            <a:r>
              <a:rPr sz="2400" dirty="0" err="1"/>
              <a:t>દીમકના</a:t>
            </a:r>
            <a:r>
              <a:rPr sz="2400" dirty="0"/>
              <a:t> </a:t>
            </a:r>
            <a:r>
              <a:rPr sz="2400" dirty="0" err="1"/>
              <a:t>આંતરડામાં</a:t>
            </a:r>
            <a:r>
              <a:rPr sz="2400" dirty="0"/>
              <a:t> </a:t>
            </a:r>
            <a:r>
              <a:rPr sz="2400" err="1"/>
              <a:t>લાકડું</a:t>
            </a:r>
            <a:r>
              <a:rPr sz="2400"/>
              <a:t> </a:t>
            </a:r>
            <a:r>
              <a:rPr lang="gu-IN" sz="2400" dirty="0" smtClean="0"/>
              <a:t>પચાવા મા</a:t>
            </a:r>
            <a:r>
              <a:rPr sz="2400" smtClean="0"/>
              <a:t>ટે </a:t>
            </a:r>
            <a:r>
              <a:rPr sz="2400" dirty="0" err="1"/>
              <a:t>સૂક્ષ્મજીવો</a:t>
            </a:r>
            <a:r>
              <a:rPr sz="2400" dirty="0"/>
              <a:t> </a:t>
            </a:r>
            <a:r>
              <a:rPr sz="2400" dirty="0" err="1"/>
              <a:t>હોય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.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sz="2400" dirty="0" err="1"/>
              <a:t>મનુષ્યોમાં</a:t>
            </a:r>
            <a:r>
              <a:rPr sz="2400" dirty="0"/>
              <a:t> </a:t>
            </a:r>
            <a:r>
              <a:rPr sz="2400" dirty="0" err="1"/>
              <a:t>પણ</a:t>
            </a:r>
            <a:r>
              <a:rPr sz="2400" dirty="0"/>
              <a:t> </a:t>
            </a:r>
            <a:r>
              <a:rPr sz="2400" dirty="0" err="1"/>
              <a:t>આંતરડાની</a:t>
            </a:r>
            <a:r>
              <a:rPr sz="2400" dirty="0"/>
              <a:t> </a:t>
            </a:r>
            <a:r>
              <a:rPr sz="2400" dirty="0" err="1"/>
              <a:t>બેક્ટેરિયા</a:t>
            </a:r>
            <a:r>
              <a:rPr sz="2400" dirty="0"/>
              <a:t> </a:t>
            </a:r>
            <a:r>
              <a:rPr sz="2400" dirty="0" err="1"/>
              <a:t>હોય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.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sz="2400" dirty="0" err="1"/>
              <a:t>સ્વસ્થ</a:t>
            </a:r>
            <a:r>
              <a:rPr sz="2400" dirty="0"/>
              <a:t> </a:t>
            </a:r>
            <a:r>
              <a:rPr sz="2400" dirty="0" err="1"/>
              <a:t>લોકોમાં</a:t>
            </a:r>
            <a:r>
              <a:rPr lang="en-US" sz="2400" dirty="0"/>
              <a:t> </a:t>
            </a:r>
            <a:r>
              <a:rPr lang="gu-IN" sz="2400" dirty="0"/>
              <a:t>આંતરડાંના</a:t>
            </a:r>
            <a:r>
              <a:rPr lang="en-US" sz="2400" dirty="0"/>
              <a:t> </a:t>
            </a:r>
            <a:r>
              <a:rPr sz="2400" dirty="0" err="1"/>
              <a:t>જીવાણુઓની</a:t>
            </a:r>
            <a:r>
              <a:rPr sz="2400" dirty="0"/>
              <a:t> </a:t>
            </a:r>
            <a:r>
              <a:rPr sz="2400" dirty="0" err="1"/>
              <a:t>રચના</a:t>
            </a:r>
            <a:r>
              <a:rPr sz="2400" dirty="0"/>
              <a:t> </a:t>
            </a:r>
            <a:r>
              <a:rPr sz="2400" dirty="0" err="1"/>
              <a:t>ખાસ</a:t>
            </a:r>
            <a:r>
              <a:rPr sz="2400" dirty="0"/>
              <a:t> </a:t>
            </a:r>
            <a:r>
              <a:rPr sz="2400" dirty="0" err="1"/>
              <a:t>રોગ</a:t>
            </a:r>
            <a:r>
              <a:rPr sz="2400" dirty="0"/>
              <a:t> </a:t>
            </a:r>
            <a:r>
              <a:rPr sz="2400" dirty="0" err="1"/>
              <a:t>ધરાવતાં</a:t>
            </a:r>
            <a:r>
              <a:rPr sz="2400" dirty="0"/>
              <a:t> </a:t>
            </a:r>
            <a:r>
              <a:rPr sz="2400" dirty="0" err="1"/>
              <a:t>લોકો</a:t>
            </a:r>
            <a:r>
              <a:rPr sz="2400" dirty="0"/>
              <a:t> </a:t>
            </a:r>
            <a:r>
              <a:rPr sz="2400" dirty="0" err="1"/>
              <a:t>કરતાં</a:t>
            </a:r>
            <a:r>
              <a:rPr sz="2400" dirty="0"/>
              <a:t> </a:t>
            </a:r>
            <a:r>
              <a:rPr sz="2400" dirty="0" err="1"/>
              <a:t>અલગ</a:t>
            </a:r>
            <a:r>
              <a:rPr sz="2400" dirty="0"/>
              <a:t> </a:t>
            </a:r>
            <a:r>
              <a:rPr sz="2400" dirty="0" err="1"/>
              <a:t>હોય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.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sz="2400" dirty="0" err="1"/>
              <a:t>રોગગ્રસ્ત</a:t>
            </a:r>
            <a:r>
              <a:rPr sz="2400" dirty="0"/>
              <a:t> </a:t>
            </a:r>
            <a:r>
              <a:rPr sz="2400" dirty="0" err="1"/>
              <a:t>લોકોમાં</a:t>
            </a:r>
            <a:r>
              <a:rPr sz="2400" dirty="0"/>
              <a:t> </a:t>
            </a:r>
            <a:r>
              <a:rPr sz="2400" dirty="0" err="1"/>
              <a:t>ચોક્કસ</a:t>
            </a:r>
            <a:r>
              <a:rPr sz="2400" dirty="0"/>
              <a:t> </a:t>
            </a:r>
            <a:r>
              <a:rPr sz="2400" dirty="0" err="1"/>
              <a:t>પ્રકારની</a:t>
            </a:r>
            <a:r>
              <a:rPr sz="2400" dirty="0"/>
              <a:t> </a:t>
            </a:r>
            <a:r>
              <a:rPr sz="2400" dirty="0" err="1"/>
              <a:t>બેક્ટેરિયાની</a:t>
            </a:r>
            <a:r>
              <a:rPr sz="2400" dirty="0"/>
              <a:t> </a:t>
            </a:r>
            <a:r>
              <a:rPr sz="2400" dirty="0" err="1"/>
              <a:t>ખૂબ</a:t>
            </a:r>
            <a:r>
              <a:rPr sz="2400" dirty="0"/>
              <a:t> </a:t>
            </a:r>
            <a:r>
              <a:rPr sz="2400" dirty="0" err="1"/>
              <a:t>ઓછી</a:t>
            </a:r>
            <a:r>
              <a:rPr sz="2400" dirty="0"/>
              <a:t> </a:t>
            </a:r>
            <a:r>
              <a:rPr sz="2400" dirty="0" err="1"/>
              <a:t>અથવા</a:t>
            </a:r>
            <a:r>
              <a:rPr sz="2400" dirty="0"/>
              <a:t> </a:t>
            </a:r>
            <a:r>
              <a:rPr sz="2400" dirty="0" err="1"/>
              <a:t>તો</a:t>
            </a:r>
            <a:r>
              <a:rPr sz="2400" dirty="0"/>
              <a:t> </a:t>
            </a:r>
            <a:r>
              <a:rPr sz="2400" dirty="0" err="1"/>
              <a:t>ખૂબ</a:t>
            </a:r>
            <a:r>
              <a:rPr sz="2400" dirty="0"/>
              <a:t> </a:t>
            </a:r>
            <a:r>
              <a:rPr sz="2400" dirty="0" err="1"/>
              <a:t>વધુ</a:t>
            </a:r>
            <a:r>
              <a:rPr sz="2400" dirty="0"/>
              <a:t> </a:t>
            </a:r>
            <a:r>
              <a:rPr sz="2400" dirty="0" err="1"/>
              <a:t>સંખ્યા</a:t>
            </a:r>
            <a:r>
              <a:rPr sz="2400" dirty="0"/>
              <a:t> </a:t>
            </a:r>
            <a:r>
              <a:rPr sz="2400" dirty="0" err="1"/>
              <a:t>હોઈ</a:t>
            </a:r>
            <a:r>
              <a:rPr sz="2400" dirty="0"/>
              <a:t> </a:t>
            </a:r>
            <a:r>
              <a:rPr sz="2400" dirty="0" err="1"/>
              <a:t>શકે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.</a:t>
            </a:r>
          </a:p>
          <a:p>
            <a:pPr marL="342900" indent="-342900" algn="just">
              <a:buFont typeface="Wingdings" pitchFamily="2" charset="2"/>
              <a:buChar char="Ø"/>
            </a:pPr>
            <a:r>
              <a:rPr sz="2400" dirty="0" err="1"/>
              <a:t>કેટલાક</a:t>
            </a:r>
            <a:r>
              <a:rPr sz="2400" dirty="0"/>
              <a:t> </a:t>
            </a:r>
            <a:r>
              <a:rPr lang="gu-IN" sz="2400" dirty="0"/>
              <a:t>વખત </a:t>
            </a:r>
            <a:r>
              <a:rPr sz="2400"/>
              <a:t>તેમના</a:t>
            </a:r>
            <a:r>
              <a:rPr sz="2400" dirty="0"/>
              <a:t> </a:t>
            </a:r>
            <a:r>
              <a:rPr sz="2400" dirty="0" err="1"/>
              <a:t>આંતરડામાં</a:t>
            </a:r>
            <a:r>
              <a:rPr sz="2400" dirty="0"/>
              <a:t> </a:t>
            </a:r>
            <a:r>
              <a:rPr sz="2400" dirty="0" err="1"/>
              <a:t>જીવાણુઓની</a:t>
            </a:r>
            <a:r>
              <a:rPr sz="2400" dirty="0"/>
              <a:t> </a:t>
            </a:r>
            <a:r>
              <a:rPr sz="2400" dirty="0" err="1"/>
              <a:t>વિવિધતા</a:t>
            </a:r>
            <a:r>
              <a:rPr sz="2400" dirty="0"/>
              <a:t> </a:t>
            </a:r>
            <a:r>
              <a:rPr sz="2400" dirty="0" err="1"/>
              <a:t>પણ</a:t>
            </a:r>
            <a:r>
              <a:rPr sz="2400" dirty="0"/>
              <a:t> </a:t>
            </a:r>
            <a:r>
              <a:rPr sz="2400" dirty="0" err="1"/>
              <a:t>ઓછી</a:t>
            </a:r>
            <a:r>
              <a:rPr sz="2400" dirty="0"/>
              <a:t> </a:t>
            </a:r>
            <a:r>
              <a:rPr sz="2400" dirty="0" err="1"/>
              <a:t>હોઈ</a:t>
            </a:r>
            <a:r>
              <a:rPr sz="2400" dirty="0"/>
              <a:t> </a:t>
            </a:r>
            <a:r>
              <a:rPr sz="2400" dirty="0" err="1"/>
              <a:t>શકે</a:t>
            </a:r>
            <a:r>
              <a:rPr sz="2400" dirty="0"/>
              <a:t> </a:t>
            </a:r>
            <a:r>
              <a:rPr sz="2400" dirty="0" err="1"/>
              <a:t>છે</a:t>
            </a:r>
            <a:r>
              <a:rPr sz="2400" dirty="0"/>
              <a:t>.</a:t>
            </a:r>
            <a:endParaRPr lang="x-none" sz="3200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3074" name="Picture 2" descr="Dog, Stray Dog, Baby Animal, Cute Dog, Watchdog, Puppy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1065644"/>
            <a:ext cx="1939714" cy="12931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extBox 6">
            <a:extLst>
              <a:ext uri="{FF2B5EF4-FFF2-40B4-BE49-F238E27FC236}">
                <a16:creationId xmlns="" xmlns:a16="http://schemas.microsoft.com/office/drawing/2014/main" id="{19239545-5C6F-0B4B-831E-59773B067B94}"/>
              </a:ext>
            </a:extLst>
          </p:cNvPr>
          <p:cNvSpPr txBox="1"/>
          <p:nvPr/>
        </p:nvSpPr>
        <p:spPr>
          <a:xfrm>
            <a:off x="1576319" y="150722"/>
            <a:ext cx="5648462" cy="646331"/>
          </a:xfrm>
          <a:prstGeom prst="rect">
            <a:avLst/>
          </a:prstGeom>
          <a:solidFill>
            <a:srgbClr val="0096FF">
              <a:alpha val="78824"/>
            </a:srgbClr>
          </a:solidFill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rtlCol="0" anchor="b">
            <a:spAutoFit/>
          </a:bodyPr>
          <a:lstStyle/>
          <a:p>
            <a:pPr algn="ctr"/>
            <a:r>
              <a:rPr sz="3600" b="1" dirty="0" err="1"/>
              <a:t>નીચેના</a:t>
            </a:r>
            <a:r>
              <a:rPr sz="3600" b="1" dirty="0"/>
              <a:t> </a:t>
            </a:r>
            <a:r>
              <a:rPr sz="3600" b="1" dirty="0" err="1"/>
              <a:t>પ્રશ્નોના</a:t>
            </a:r>
            <a:r>
              <a:rPr sz="3600" b="1" dirty="0"/>
              <a:t> </a:t>
            </a:r>
            <a:r>
              <a:rPr sz="3600" b="1" dirty="0" err="1"/>
              <a:t>જવાબ</a:t>
            </a:r>
            <a:r>
              <a:rPr sz="3600" b="1" dirty="0"/>
              <a:t> </a:t>
            </a:r>
            <a:r>
              <a:rPr sz="3600" b="1" dirty="0" err="1"/>
              <a:t>આપો</a:t>
            </a:r>
            <a:endParaRPr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2874264" y="457200"/>
            <a:ext cx="3395472" cy="563562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>
            <a:lvl1pPr>
              <a:defRPr sz="3600" baseline="0"/>
            </a:lvl1pPr>
          </a:lstStyle>
          <a:p>
            <a:r>
              <a:t>એમએમ સૂચકાંક</a:t>
            </a:r>
            <a:endParaRPr lang="en-IN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595920275"/>
              </p:ext>
            </p:extLst>
          </p:nvPr>
        </p:nvGraphicFramePr>
        <p:xfrm>
          <a:off x="457200" y="1397001"/>
          <a:ext cx="8229600" cy="41032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14400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6019800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623440"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Slide#</a:t>
                      </a: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Thumbnail</a:t>
                      </a: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0" dirty="0">
                          <a:solidFill>
                            <a:schemeClr val="tx1"/>
                          </a:solidFill>
                        </a:rPr>
                        <a:t>Source and Attribution</a:t>
                      </a:r>
                      <a:endParaRPr lang="en-IN" b="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234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https://pixabay.com/photos/egg-milk-butter-out-garden-herbs-2191991/</a:t>
                      </a:r>
                    </a:p>
                    <a:p>
                      <a:endParaRPr lang="en-IN"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6234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https://pixabay.com/photos/food-vegetable-healthy-meal-onion-3270461/</a:t>
                      </a:r>
                    </a:p>
                    <a:p>
                      <a:endParaRPr lang="en-IN"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528839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https://pixabay.com/photos/groceries-fruit-vegan-soy-food-1343141/</a:t>
                      </a:r>
                    </a:p>
                    <a:p>
                      <a:endParaRPr lang="en-IN"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45720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https://pixabay.com/photos/food-sweet-delicious-breakfast-3221911/</a:t>
                      </a:r>
                      <a:endParaRPr lang="en-IN" sz="1100" dirty="0"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  <a:p>
                      <a:endParaRPr lang="en-IN" sz="1100" dirty="0">
                        <a:solidFill>
                          <a:schemeClr val="tx1"/>
                        </a:solidFill>
                        <a:latin typeface="Calibri" panose="020F0502020204030204" pitchFamily="34" charset="0"/>
                        <a:cs typeface="Calibri" panose="020F050202020403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6234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4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https://pixabay.com/illustrations/people-shapes-sizes-person-woman-3273195/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6234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6</a:t>
                      </a:r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IN" sz="12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100" dirty="0">
                          <a:latin typeface="Calibri" panose="020F0502020204030204" pitchFamily="34" charset="0"/>
                          <a:cs typeface="Calibri" panose="020F0502020204030204" pitchFamily="34" charset="0"/>
                        </a:rPr>
                        <a:t>https://pixabay.com/photos/dog-stray-dog-baby-animal-cute-dog-2723108/</a:t>
                      </a:r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407067978"/>
                  </a:ext>
                </a:extLst>
              </a:tr>
            </a:tbl>
          </a:graphicData>
        </a:graphic>
      </p:graphicFrame>
      <p:pic>
        <p:nvPicPr>
          <p:cNvPr id="7" name="Picture 2" descr="Egg, Milk, Butter, Out, Garden, Herbs, Fresh, Breakfast">
            <a:extLst>
              <a:ext uri="{FF2B5EF4-FFF2-40B4-BE49-F238E27FC236}">
                <a16:creationId xmlns="" xmlns:a16="http://schemas.microsoft.com/office/drawing/2014/main" id="{4D84683B-C90D-4C91-8C43-8B12C2E10D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838" y="2124967"/>
            <a:ext cx="406399" cy="3047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Food, Vegetable, Healthy, Meal, Onion, Cooking, Diet">
            <a:extLst>
              <a:ext uri="{FF2B5EF4-FFF2-40B4-BE49-F238E27FC236}">
                <a16:creationId xmlns="" xmlns:a16="http://schemas.microsoft.com/office/drawing/2014/main" id="{B2176657-B6AE-4ABA-A721-098B4F0685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7438" y="2810538"/>
            <a:ext cx="457199" cy="3047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Groceries, Fruit, Vegan, Soy, Food, Grocery, Fresh">
            <a:extLst>
              <a:ext uri="{FF2B5EF4-FFF2-40B4-BE49-F238E27FC236}">
                <a16:creationId xmlns="" xmlns:a16="http://schemas.microsoft.com/office/drawing/2014/main" id="{2E446376-7FA1-4149-8871-6BF2519B105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6721" y="3355167"/>
            <a:ext cx="458632" cy="30479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Food, Sweet, Delicious, Breakfast, Plate, Meal">
            <a:extLst>
              <a:ext uri="{FF2B5EF4-FFF2-40B4-BE49-F238E27FC236}">
                <a16:creationId xmlns="" xmlns:a16="http://schemas.microsoft.com/office/drawing/2014/main" id="{68417A7D-BDD8-415B-AE80-8598F62B5F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797" y="3865146"/>
            <a:ext cx="374481" cy="2496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2">
            <a:extLst>
              <a:ext uri="{FF2B5EF4-FFF2-40B4-BE49-F238E27FC236}">
                <a16:creationId xmlns="" xmlns:a16="http://schemas.microsoft.com/office/drawing/2014/main" id="{1B5667C5-6834-40B3-BA97-FC401709EF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2430" y="4329731"/>
            <a:ext cx="184913" cy="322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2" descr="Dog, Stray Dog, Baby Animal, Cute Dog, Watchdog, Puppy">
            <a:extLst>
              <a:ext uri="{FF2B5EF4-FFF2-40B4-BE49-F238E27FC236}">
                <a16:creationId xmlns="" xmlns:a16="http://schemas.microsoft.com/office/drawing/2014/main" id="{C3DA7FB9-31D6-43EF-B8FF-140D4EE604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5889" y="4953000"/>
            <a:ext cx="573911" cy="38260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75648686"/>
      </p:ext>
    </p:extLst>
  </p:cSld>
  <p:clrMapOvr>
    <a:masterClrMapping/>
  </p:clrMapOvr>
  <p:transition/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490</Words>
  <Application>Microsoft Office PowerPoint</Application>
  <PresentationFormat>On-screen Show (4:3)</PresentationFormat>
  <Paragraphs>69</Paragraphs>
  <Slides>7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સંતુલિત આહાર ખાવો</vt:lpstr>
      <vt:lpstr>Slide 2</vt:lpstr>
      <vt:lpstr>Slide 3</vt:lpstr>
      <vt:lpstr>Slide 4</vt:lpstr>
      <vt:lpstr>Slide 5</vt:lpstr>
      <vt:lpstr>Slide 6</vt:lpstr>
      <vt:lpstr>એમએમ સૂચકાંક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keshaba</dc:creator>
  <cp:lastModifiedBy>Satish</cp:lastModifiedBy>
  <cp:revision>60</cp:revision>
  <dcterms:created xsi:type="dcterms:W3CDTF">2018-12-16T04:20:25Z</dcterms:created>
  <dcterms:modified xsi:type="dcterms:W3CDTF">2026-05-21T07:29:26Z</dcterms:modified>
</cp:coreProperties>
</file>