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KU6/FmC58q77qfKtm2SABcLAN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5DA6A-924E-7E94-317B-24202662E681}" v="244" dt="2025-08-24T12:47:03.289"/>
    <p1510:client id="{BBAC85B9-A941-A31E-CDB6-5DD28B55C2E6}" v="106" dt="2025-08-24T12:32:46.855"/>
    <p1510:client id="{FB5024E9-C37D-DCAA-95C5-C8283F553E27}" v="158" dt="2025-08-24T13:47:35.506"/>
  </p1510:revLst>
</p1510:revInfo>
</file>

<file path=ppt/tableStyles.xml><?xml version="1.0" encoding="utf-8"?>
<a:tblStyleLst xmlns:a="http://schemas.openxmlformats.org/drawingml/2006/main" def="{6C44107A-6FF7-4BE7-8F45-AEB010344FD0}">
  <a:tblStyle styleId="{6C44107A-6FF7-4BE7-8F45-AEB010344FD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722" autoAdjust="0"/>
  </p:normalViewPr>
  <p:slideViewPr>
    <p:cSldViewPr snapToGrid="0">
      <p:cViewPr varScale="1">
        <p:scale>
          <a:sx n="70" d="100"/>
          <a:sy n="70" d="100"/>
        </p:scale>
        <p:origin x="-663" y="-60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insect-bee-honey-pollen-nature-4999275/" TargetMode="External"/><Relationship Id="rId7" Type="http://schemas.openxmlformats.org/officeDocument/2006/relationships/hyperlink" Target="https://pixabay.com/photos/snake-cobra-dangerous-reptile-1974382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mosquito-biting-female-parasite-542156/" TargetMode="External"/><Relationship Id="rId5" Type="http://schemas.openxmlformats.org/officeDocument/2006/relationships/hyperlink" Target="https://pixabay.com/vectors/chicks-worm-eating-feeding-poultry-44737/" TargetMode="External"/><Relationship Id="rId4" Type="http://schemas.openxmlformats.org/officeDocument/2006/relationships/hyperlink" Target="https://pixabay.com/illustrations/elephant-grass-eating-animal-1454633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ter-pond-freshwater-goldfish-5026464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worm-earthworm-wriggly-2934958/" TargetMode="External"/><Relationship Id="rId5" Type="http://schemas.openxmlformats.org/officeDocument/2006/relationships/hyperlink" Target="https://pixabay.com/photos/sloth-insect-worm-nature-green-5025386/" TargetMode="External"/><Relationship Id="rId4" Type="http://schemas.openxmlformats.org/officeDocument/2006/relationships/hyperlink" Target="https://pixabay.com/photos/garden-pond-goldfish-fish-water-938106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ython-snake-wildlife-animal-1958052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butterfly-bee-flower-insects-macro-5087500/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oat-animal-herbivore-eating-grass-671812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vulture-africa-bird-nature-2798958/" TargetMode="External"/><Relationship Id="rId5" Type="http://schemas.openxmlformats.org/officeDocument/2006/relationships/hyperlink" Target="https://pixabay.com/photos/mosquitoe-mosquito-malaria-gnat-1548975/" TargetMode="External"/><Relationship Id="rId4" Type="http://schemas.openxmlformats.org/officeDocument/2006/relationships/hyperlink" Target="https://pixabay.com/photos/red-fox-animal-wildlife-omnivores-4782092/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oat-animal-herbivore-eating-grass-671812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vulture-africa-bird-nature-2798958/" TargetMode="External"/><Relationship Id="rId5" Type="http://schemas.openxmlformats.org/officeDocument/2006/relationships/hyperlink" Target="https://pixabay.com/photos/mosquitoe-mosquito-malaria-gnat-1548975/" TargetMode="External"/><Relationship Id="rId4" Type="http://schemas.openxmlformats.org/officeDocument/2006/relationships/hyperlink" Target="https://pixabay.com/photos/red-fox-animal-wildlife-omnivores-4782092/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1.  Africa-Animal-Antelope-Capture - https://pixabay.com/en/africa-animal-antelope-capture-1869465/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2. Museli - https://pixabay.com/en/muesli-bowl-healthy-food-eat-3121962/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3. Zebras-Antelope-grazing - https://pixabay.com/en/zebras-antelope-grazing-chobe-622863/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4. Girl eating fruit - https://pixabay.com/en/apple-bite-diet-eat-face-female-15687/</a:t>
            </a:r>
            <a:endParaRPr sz="1200" b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https://pixabay.com/en/cattle-cows-pasture-graze-nature-1709419/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https://pixabay.com/en/zebra-grazing-nature-wildlife-3006893/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https://pixabay.com/en/predator-lion-zebra-chilly-2066801/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https://pixabay.com/photos/insect-bee-honey-pollen-nature-4999275/</a:t>
            </a:r>
            <a:endParaRPr sz="1200" b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https://pixabay.com/illustrations/elephant-grass-eating-animal-1454633/</a:t>
            </a:r>
            <a:endParaRPr sz="1200" b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https://pixabay.com/vectors/chicks-worm-eating-feeding-poultry-44737/</a:t>
            </a:r>
            <a:endParaRPr sz="1200" b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https://pixabay.com/photos/mosquito-biting-female-parasite-542156/</a:t>
            </a:r>
            <a:endParaRPr sz="1200" b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https://pixabay.com/photos/snake-cobra-dangerous-reptile-1974382/</a:t>
            </a:r>
            <a:endParaRPr sz="12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https://pixabay.com/en/cheetah-africa-namibia-cat-run-2859581/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/>
              <a:t>https://pixabay.com/en/deer-nature-family-calf-animal-1698188/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https://pixabay.com/photos/water-pond-freshwater-goldfish-5026464/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https://pixabay.com/photos/garden-pond-goldfish-fish-water-938106/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https://pixabay.com/photos/sloth-insect-worm-nature-green-5025386/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https://pixabay.com/photos/worm-earthworm-wriggly-2934958/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https://pixabay.com/photos/python-snake-wildlife-animal-1958052/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https://pixabay.com/photos/butterfly-bee-flower-insects-macro-5087500/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https://pixabay.com/photos/goat-animal-herbivore-eating-grass-671812/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https://pixabay.com/photos/goat-animal-herbivore-eating-grass-671812/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https://pixabay.com/photos/red-fox-animal-wildlife-omnivores-4782092/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https://pixabay.com/photos/mosquitoe-mosquito-malaria-gnat-1548975/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https://pixabay.com/photos/vulture-africa-bird-nature-2798958/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SSSVV Gallery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https://pixabay.com/photos/goat-animal-herbivore-eating-grass-671812/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https://pixabay.com/photos/goat-animal-herbivore-eating-grass-671812/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https://pixabay.com/photos/red-fox-animal-wildlife-omnivores-4782092/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https://pixabay.com/photos/mosquitoe-mosquito-malaria-gnat-1548975/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https://pixabay.com/photos/vulture-africa-bird-nature-2798958/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https://pixabay.com/en/lion-roar-wildlife-africa-danger-1141303/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https://pixabay.com/en/alligator-head-wildlife-food-mouth-1133030/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https://pixabay.com/en/cow-eating-cattle-nature-grass-1978088/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https://commons.wikimedia.org/wiki/File%3AEierschlange_frisst_Zwergwachtelei.jpg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Page URL: https://commons.wikimedia.org/wiki/File%3AFigure_34_01_11f.png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(Attribution: By CNX OpenStax)</a:t>
            </a:r>
            <a:endParaRPr sz="12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Image Courtesy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1. Sharika Jain 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sharijain@gmail.com</a:t>
            </a:r>
            <a:endParaRPr/>
          </a:p>
        </p:txBody>
      </p:sp>
      <p:sp>
        <p:nvSpPr>
          <p:cNvPr id="224" name="Google Shape;224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>
                <a:latin typeface="Calibri"/>
                <a:ea typeface="Calibri"/>
                <a:cs typeface="Calibri"/>
                <a:sym typeface="Calibri"/>
              </a:rPr>
              <a:t>http://maxpixel.freegreatpicture.com/Animal-Landscape-Beef-Meadow-Green-Cow-Nature-2878756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20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20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20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20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2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20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20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20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20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20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9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5.jpeg"/><Relationship Id="rId18" Type="http://schemas.openxmlformats.org/officeDocument/2006/relationships/image" Target="../media/image17.jpeg"/><Relationship Id="rId3" Type="http://schemas.openxmlformats.org/officeDocument/2006/relationships/image" Target="../media/image3.jpeg"/><Relationship Id="rId21" Type="http://schemas.openxmlformats.org/officeDocument/2006/relationships/image" Target="../media/image20.jpeg"/><Relationship Id="rId7" Type="http://schemas.openxmlformats.org/officeDocument/2006/relationships/image" Target="../media/image7.jpeg"/><Relationship Id="rId12" Type="http://schemas.openxmlformats.org/officeDocument/2006/relationships/image" Target="../media/image43.jpeg"/><Relationship Id="rId17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4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image" Target="../media/image5.jpeg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19" Type="http://schemas.openxmlformats.org/officeDocument/2006/relationships/image" Target="../media/image18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6.jpeg"/><Relationship Id="rId22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9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2.png"/><Relationship Id="rId5" Type="http://schemas.openxmlformats.org/officeDocument/2006/relationships/image" Target="../media/image49.jpeg"/><Relationship Id="rId10" Type="http://schemas.openxmlformats.org/officeDocument/2006/relationships/image" Target="../media/image34.jpeg"/><Relationship Id="rId4" Type="http://schemas.openxmlformats.org/officeDocument/2006/relationships/image" Target="../media/image48.jpeg"/><Relationship Id="rId9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" descr="C:\Users\sridevi\Downloads\Nutrition in Animals\zebras-622863_64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4999" y="2362200"/>
            <a:ext cx="2438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" descr="C:\Users\sridevi\Downloads\Nutrition in Animals\africa-1869465_64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8388" y="4343400"/>
            <a:ext cx="2813012" cy="1828800"/>
          </a:xfrm>
          <a:prstGeom prst="rect">
            <a:avLst/>
          </a:prstGeom>
          <a:noFill/>
          <a:ln w="9525" cap="flat" cmpd="sng">
            <a:solidFill>
              <a:srgbClr val="FF505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" name="Google Shape;36;p1" descr="C:\Users\sridevi\Downloads\vegetables-790022_64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0" y="2362200"/>
            <a:ext cx="2747492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" descr="Muesli, Bowl, Healthy, Food, Eat, MÃ¼esl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52600" y="4417629"/>
            <a:ext cx="2744952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 txBox="1"/>
          <p:nvPr/>
        </p:nvSpPr>
        <p:spPr>
          <a:xfrm>
            <a:off x="685800" y="1329668"/>
            <a:ext cx="8001000" cy="923330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5400" dirty="0" err="1">
                <a:solidFill>
                  <a:schemeClr val="lt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પ્રાણીઓમાં</a:t>
            </a:r>
            <a:r>
              <a:rPr lang="en-US" sz="5400" dirty="0">
                <a:solidFill>
                  <a:schemeClr val="lt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5400" dirty="0" err="1">
                <a:solidFill>
                  <a:schemeClr val="lt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પોષણ</a:t>
            </a:r>
            <a:endParaRPr lang="en-US" dirty="0" err="1">
              <a:solidFill>
                <a:schemeClr val="lt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555" y="1620651"/>
            <a:ext cx="2491913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"/>
          <p:cNvSpPr/>
          <p:nvPr/>
        </p:nvSpPr>
        <p:spPr>
          <a:xfrm>
            <a:off x="2159731" y="125776"/>
            <a:ext cx="4824537" cy="636224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પોષણ</a:t>
            </a:r>
            <a:endParaRPr lang="en-US" b="1" dirty="0" err="1">
              <a:solidFill>
                <a:schemeClr val="dk1"/>
              </a:solidFill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3035997" y="1600200"/>
            <a:ext cx="3212403" cy="4308872"/>
          </a:xfrm>
          <a:prstGeom prst="rect">
            <a:avLst/>
          </a:prstGeom>
          <a:solidFill>
            <a:srgbClr val="E36C09"/>
          </a:solidFill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તેમના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અન્ય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સ્ત્રોતો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પર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આધાર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રાખે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lang="en-US" sz="2400" b="0" i="0" u="none" strike="noStrike" cap="none" dirty="0">
              <a:solidFill>
                <a:schemeClr val="lt1"/>
              </a:solidFill>
              <a:ea typeface="Calibri"/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તેઓ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ખોરાકમાંથી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ઊર્જા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મેળવે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lt1"/>
              </a:solidFill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છોડ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ઊર્જા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મેળવે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જ્યારે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એવા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છોડ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lt1"/>
              </a:solidFill>
              <a:sym typeface="Calibri"/>
            </a:endParaRPr>
          </a:p>
          <a:p>
            <a:pPr marL="342900" marR="0" lvl="0" indent="-342900" algn="l"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endParaRPr lang="en-US" sz="2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7" name="Google Shape;4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1600200"/>
            <a:ext cx="2438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2" descr="C:\Users\sridevi\Downloads\zebra-3006893_64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2543" y="3886200"/>
            <a:ext cx="2603057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2"/>
          <p:cNvSpPr txBox="1"/>
          <p:nvPr/>
        </p:nvSpPr>
        <p:spPr>
          <a:xfrm>
            <a:off x="6477000" y="3962400"/>
            <a:ext cx="2133600" cy="1938952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લેવાની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પ્રક્રિયાને</a:t>
            </a:r>
            <a:r>
              <a:rPr lang="en-US" sz="2400" dirty="0">
                <a:solidFill>
                  <a:srgbClr val="FF0000"/>
                </a:solidFill>
                <a:ea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a typeface="Calibri"/>
                <a:sym typeface="Calibri"/>
              </a:rPr>
              <a:t>ગ્રહણ</a:t>
            </a:r>
            <a:r>
              <a:rPr lang="en-US" sz="2400" b="1" dirty="0">
                <a:solidFill>
                  <a:srgbClr val="FF0000"/>
                </a:solidFill>
                <a:ea typeface="Calibri"/>
                <a:sym typeface="Calibri"/>
              </a:rPr>
              <a:t> (</a:t>
            </a:r>
            <a:r>
              <a:rPr lang="en-US" sz="2400" b="1" dirty="0" err="1">
                <a:solidFill>
                  <a:srgbClr val="FF0000"/>
                </a:solidFill>
                <a:ea typeface="Calibri"/>
                <a:sym typeface="Calibri"/>
              </a:rPr>
              <a:t>ઇન્જેક્શન</a:t>
            </a:r>
            <a:r>
              <a:rPr lang="en-US" sz="2400" b="1" dirty="0">
                <a:solidFill>
                  <a:srgbClr val="FF0000"/>
                </a:solidFill>
                <a:ea typeface="Calibri"/>
                <a:sym typeface="Calibri"/>
              </a:rPr>
              <a:t>)</a:t>
            </a:r>
            <a:r>
              <a:rPr lang="en-US" sz="2400" dirty="0">
                <a:solidFill>
                  <a:srgbClr val="FF0000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કહેવામાં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આવે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i="0" u="none" strike="noStrike" cap="none" dirty="0">
                <a:solidFill>
                  <a:schemeClr val="tx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3" descr="Elephant, Grass, Eating, Animal, Mammal, Wildlif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29000" y="1371600"/>
            <a:ext cx="1786711" cy="132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" descr="Chicks, Worm, Eating, Feeding, Poultry, Baby, Far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0" y="1618212"/>
            <a:ext cx="1794691" cy="897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3" descr="Insect, Bee, Honey, Pollen, Nature, Flower, Necta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9206" y="1480474"/>
            <a:ext cx="1563763" cy="117282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 txBox="1"/>
          <p:nvPr/>
        </p:nvSpPr>
        <p:spPr>
          <a:xfrm>
            <a:off x="738043" y="3094434"/>
            <a:ext cx="7567757" cy="3539390"/>
          </a:xfrm>
          <a:prstGeom prst="rect">
            <a:avLst/>
          </a:prstGeom>
          <a:solidFill>
            <a:srgbClr val="DAEEF3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અલગ-અલગ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જુદી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જુદી રીતથી ખોરાક લે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b="0" i="0" u="none" strike="noStrike" cap="none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Clr>
                <a:schemeClr val="dk1"/>
              </a:buClr>
              <a:buSzPts val="2400"/>
              <a:buFont typeface="Arial"/>
              <a:buChar char="•"/>
            </a:pPr>
            <a:endParaRPr lang="en-US" dirty="0">
              <a:solidFill>
                <a:schemeClr val="dk1"/>
              </a:solidFill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ઘાસ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ખાય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SzPts val="2400"/>
              <a:buFont typeface="Arial"/>
              <a:buChar char="•"/>
            </a:pPr>
            <a:endParaRPr dirty="0"/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વાઘ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સિંહ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બીજા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SzPts val="2400"/>
              <a:buFont typeface="Arial"/>
              <a:buChar char="•"/>
            </a:pPr>
            <a:endParaRPr dirty="0"/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માખી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કીટકો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પતંગિયા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ફૂલમાંથી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મધ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ચૂસે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b="0" i="0" u="none" strike="noStrike" cap="none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SzPts val="2400"/>
              <a:buFont typeface="Arial"/>
              <a:buChar char="•"/>
            </a:pPr>
            <a:endParaRPr dirty="0">
              <a:solidFill>
                <a:schemeClr val="dk1"/>
              </a:solidFill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અન્ય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કીટકો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લોહી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ચૂસે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જ્યારે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સાપ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શિકાર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ગળી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  <a:sym typeface="Calibri"/>
            </a:endParaRPr>
          </a:p>
          <a:p>
            <a:pPr marL="342900" marR="0" lvl="0" indent="-342900" algn="l"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2185863" y="76200"/>
            <a:ext cx="4824537" cy="685800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ખાવાની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રીત</a:t>
            </a:r>
            <a:endParaRPr lang="en-US" b="1" dirty="0" err="1">
              <a:solidFill>
                <a:schemeClr val="dk1"/>
              </a:solidFill>
            </a:endParaRPr>
          </a:p>
        </p:txBody>
      </p:sp>
      <p:pic>
        <p:nvPicPr>
          <p:cNvPr id="60" name="Google Shape;6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2800" y="1484051"/>
            <a:ext cx="1786711" cy="11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3" descr="Snake, Cobra, Dangerous, Reptile, Animal, Natur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764" y="1480473"/>
            <a:ext cx="1560575" cy="117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/>
          <p:nvPr/>
        </p:nvSpPr>
        <p:spPr>
          <a:xfrm>
            <a:off x="2133600" y="152400"/>
            <a:ext cx="4824537" cy="685800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ઊર્જાનો</a:t>
            </a:r>
            <a:r>
              <a:rPr lang="en-US" sz="3600" b="1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સ્ત્રોત</a:t>
            </a:r>
            <a:endParaRPr lang="en-US" b="1" dirty="0" err="1">
              <a:solidFill>
                <a:schemeClr val="dk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462844" y="3680179"/>
            <a:ext cx="8128000" cy="2893059"/>
          </a:xfrm>
          <a:prstGeom prst="rect">
            <a:avLst/>
          </a:prstGeom>
          <a:solidFill>
            <a:srgbClr val="E5DFEC"/>
          </a:solidFill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ઊર્જાનો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મુખ્ય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સ્ત્રોત છે અને શરીરના વિકાસ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જાળવણી અને મરામત માટે જરૂરી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b="0" i="0" u="none" strike="noStrike" cap="none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Clr>
                <a:schemeClr val="dk1"/>
              </a:buClr>
              <a:buSzPts val="2400"/>
              <a:buFont typeface="Arial"/>
              <a:buChar char="•"/>
            </a:pPr>
            <a:endParaRPr lang="en-US" sz="2400" b="0" i="0" u="none" strike="noStrike" cap="none" dirty="0">
              <a:solidFill>
                <a:schemeClr val="dk1"/>
              </a:solidFill>
              <a:ea typeface="Calibri"/>
              <a:cs typeface="Calibri"/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પદ્ધતિને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હોલોઝોઇક આહાર કહેવામાં આવે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b="0" i="0" u="none" strike="noStrike" cap="none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>
              <a:buSzPts val="2400"/>
              <a:buFont typeface="Arial"/>
              <a:buChar char="•"/>
            </a:pPr>
            <a:endParaRPr>
              <a:solidFill>
                <a:schemeClr val="dk1"/>
              </a:solidFill>
            </a:endParaRPr>
          </a:p>
          <a:p>
            <a:pP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આ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પરપોષી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આહારનો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છે જેમાં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પગથિયા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સામેલ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379" y="1140178"/>
            <a:ext cx="3886200" cy="247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4" descr="C:\Users\sridevi\Downloads\Nutrition in Animals\venison-1698188_64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9067" y="1095022"/>
            <a:ext cx="3352800" cy="2447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/>
          <p:nvPr/>
        </p:nvSpPr>
        <p:spPr>
          <a:xfrm>
            <a:off x="1905183" y="1857717"/>
            <a:ext cx="4902597" cy="866292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28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28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પદ્ધતિ</a:t>
            </a:r>
            <a:endParaRPr lang="en-US" dirty="0" err="1">
              <a:solidFill>
                <a:schemeClr val="dk1"/>
              </a:solidFill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1823779" y="3350156"/>
            <a:ext cx="5065406" cy="866292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હોલોઝોઇક</a:t>
            </a:r>
            <a:r>
              <a:rPr lang="en-US" sz="28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endParaRPr lang="en-US" dirty="0" err="1">
              <a:solidFill>
                <a:schemeClr val="dk1"/>
              </a:solidFill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1841628" y="4737969"/>
            <a:ext cx="5065406" cy="866293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પરપોષી</a:t>
            </a:r>
            <a:r>
              <a:rPr lang="en-US" sz="28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800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endParaRPr lang="en-US" dirty="0" err="1">
              <a:solidFill>
                <a:schemeClr val="dk1"/>
              </a:solidFill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4194617" y="2750369"/>
            <a:ext cx="323730" cy="573427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4212466" y="4198087"/>
            <a:ext cx="323730" cy="573427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2123927" y="234516"/>
            <a:ext cx="4824537" cy="756084"/>
          </a:xfrm>
          <a:prstGeom prst="roundRect">
            <a:avLst>
              <a:gd name="adj" fmla="val 16667"/>
            </a:avLst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endParaRPr lang="en-US" b="1" dirty="0" err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"/>
          <p:cNvSpPr txBox="1"/>
          <p:nvPr/>
        </p:nvSpPr>
        <p:spPr>
          <a:xfrm>
            <a:off x="1447800" y="228600"/>
            <a:ext cx="6248400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આહારના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પ્રકાર</a:t>
            </a:r>
            <a:endParaRPr lang="en-US" b="1" dirty="0" err="1">
              <a:solidFill>
                <a:schemeClr val="dk1"/>
              </a:solidFill>
            </a:endParaRPr>
          </a:p>
        </p:txBody>
      </p:sp>
      <p:grpSp>
        <p:nvGrpSpPr>
          <p:cNvPr id="88" name="Google Shape;88;p6"/>
          <p:cNvGrpSpPr/>
          <p:nvPr/>
        </p:nvGrpSpPr>
        <p:grpSpPr>
          <a:xfrm>
            <a:off x="421845" y="1143001"/>
            <a:ext cx="8188743" cy="2666999"/>
            <a:chOff x="40845" y="1"/>
            <a:chExt cx="8188743" cy="2666999"/>
          </a:xfrm>
        </p:grpSpPr>
        <p:sp>
          <p:nvSpPr>
            <p:cNvPr id="89" name="Google Shape;89;p6"/>
            <p:cNvSpPr/>
            <p:nvPr/>
          </p:nvSpPr>
          <p:spPr>
            <a:xfrm rot="5400000">
              <a:off x="5000511" y="-1801011"/>
              <a:ext cx="1428066" cy="5030089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64704" y="150980"/>
              <a:ext cx="2962656" cy="102252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9859E"/>
                </a:gs>
                <a:gs pos="80000">
                  <a:srgbClr val="36B0D0"/>
                </a:gs>
                <a:gs pos="100000">
                  <a:srgbClr val="33B3D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6"/>
            <p:cNvSpPr txBox="1"/>
            <p:nvPr/>
          </p:nvSpPr>
          <p:spPr>
            <a:xfrm>
              <a:off x="64704" y="150980"/>
              <a:ext cx="2962656" cy="1022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ગાળણ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આહાર</a:t>
              </a:r>
              <a:endParaRPr lang="en-US" sz="2400" dirty="0" err="1">
                <a:solidFill>
                  <a:schemeClr val="lt1"/>
                </a:solidFill>
                <a:ea typeface="Calibri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 rot="5400000">
              <a:off x="5113749" y="-395512"/>
              <a:ext cx="1152293" cy="4972732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40845" y="1525618"/>
              <a:ext cx="2962656" cy="114138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9859E"/>
                </a:gs>
                <a:gs pos="80000">
                  <a:srgbClr val="36B0D0"/>
                </a:gs>
                <a:gs pos="100000">
                  <a:srgbClr val="33B3D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6"/>
            <p:cNvSpPr txBox="1"/>
            <p:nvPr/>
          </p:nvSpPr>
          <p:spPr>
            <a:xfrm>
              <a:off x="40845" y="1525618"/>
              <a:ext cx="2962656" cy="1141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થાપણ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આહાર</a:t>
              </a:r>
              <a:endParaRPr lang="en-US" sz="2400" dirty="0" err="1">
                <a:solidFill>
                  <a:schemeClr val="lt1"/>
                </a:solidFill>
                <a:ea typeface="Calibri"/>
              </a:endParaRPr>
            </a:p>
          </p:txBody>
        </p:sp>
      </p:grpSp>
      <p:pic>
        <p:nvPicPr>
          <p:cNvPr id="98" name="Google Shape;98;p6" descr="Water, Pond, Freshwater, Goldfish, Cold-Water Fis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0635" y="4328160"/>
            <a:ext cx="2262169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6" descr="Sloth, Insect, Worm, Nature, Green, Wildlife, Spr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4328160"/>
            <a:ext cx="2106748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6" descr="Worm, Earthworm, Wriggl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14995" y="4328160"/>
            <a:ext cx="2201440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C3AF17-CC2A-791C-E27E-E1121A13D629}"/>
              </a:ext>
            </a:extLst>
          </p:cNvPr>
          <p:cNvSpPr txBox="1"/>
          <p:nvPr/>
        </p:nvSpPr>
        <p:spPr>
          <a:xfrm>
            <a:off x="3718784" y="1515160"/>
            <a:ext cx="457199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જલચર</a:t>
            </a:r>
            <a:r>
              <a:rPr lang="en-US" dirty="0"/>
              <a:t> </a:t>
            </a:r>
            <a:r>
              <a:rPr lang="en-US" dirty="0" err="1"/>
              <a:t>જીવ</a:t>
            </a:r>
            <a:r>
              <a:rPr lang="en-US" dirty="0"/>
              <a:t>, </a:t>
            </a:r>
            <a:r>
              <a:rPr lang="en-US" dirty="0" err="1"/>
              <a:t>જેમ</a:t>
            </a:r>
            <a:r>
              <a:rPr lang="en-US" dirty="0"/>
              <a:t> </a:t>
            </a:r>
            <a:r>
              <a:rPr lang="en-US" dirty="0" err="1"/>
              <a:t>કે</a:t>
            </a:r>
            <a:r>
              <a:rPr lang="en-US" dirty="0"/>
              <a:t> </a:t>
            </a:r>
            <a:r>
              <a:rPr lang="en-US" dirty="0" err="1"/>
              <a:t>માછલી</a:t>
            </a:r>
            <a:r>
              <a:rPr lang="en-US" dirty="0"/>
              <a:t>, આ </a:t>
            </a:r>
            <a:r>
              <a:rPr lang="en-US" dirty="0" err="1"/>
              <a:t>પદ્ધતિનો</a:t>
            </a:r>
            <a:r>
              <a:rPr lang="en-US" dirty="0"/>
              <a:t> ઉપયોગ આહાર મેળવવા માટે કરે છે. તેઓને પાણીમાં </a:t>
            </a:r>
            <a:r>
              <a:rPr lang="en-US" dirty="0" err="1"/>
              <a:t>તરતા</a:t>
            </a:r>
            <a:r>
              <a:rPr lang="en-US" dirty="0"/>
              <a:t> </a:t>
            </a:r>
            <a:r>
              <a:rPr lang="en-US" dirty="0" err="1"/>
              <a:t>કણોમાંથી</a:t>
            </a:r>
            <a:r>
              <a:rPr lang="en-US" dirty="0"/>
              <a:t> </a:t>
            </a:r>
            <a:r>
              <a:rPr lang="en-US" dirty="0" err="1"/>
              <a:t>પોષણ</a:t>
            </a:r>
            <a:r>
              <a:rPr lang="en-US" dirty="0"/>
              <a:t> </a:t>
            </a:r>
            <a:r>
              <a:rPr lang="en-US" dirty="0" err="1"/>
              <a:t>મળે</a:t>
            </a:r>
            <a:r>
              <a:rPr lang="en-US" dirty="0"/>
              <a:t> </a:t>
            </a:r>
            <a:r>
              <a:rPr lang="en-US" dirty="0" err="1"/>
              <a:t>છે</a:t>
            </a:r>
            <a:r>
              <a:rPr lang="en-US" dirty="0"/>
              <a:t>.</a:t>
            </a:r>
          </a:p>
          <a:p>
            <a:pPr algn="l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0E5623-0C83-5646-FCAB-9EC96169191C}"/>
              </a:ext>
            </a:extLst>
          </p:cNvPr>
          <p:cNvSpPr txBox="1"/>
          <p:nvPr/>
        </p:nvSpPr>
        <p:spPr>
          <a:xfrm>
            <a:off x="3719810" y="2895426"/>
            <a:ext cx="435981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માટીમાં</a:t>
            </a:r>
            <a:r>
              <a:rPr lang="en-US" dirty="0"/>
              <a:t> </a:t>
            </a:r>
            <a:r>
              <a:rPr lang="en-US" dirty="0" err="1"/>
              <a:t>રહેતા</a:t>
            </a:r>
            <a:r>
              <a:rPr lang="en-US" dirty="0"/>
              <a:t> </a:t>
            </a:r>
            <a:r>
              <a:rPr lang="en-US" dirty="0" err="1"/>
              <a:t>જીવ</a:t>
            </a:r>
            <a:r>
              <a:rPr lang="en-US" dirty="0"/>
              <a:t>, </a:t>
            </a:r>
            <a:r>
              <a:rPr lang="en-US" dirty="0" err="1"/>
              <a:t>જેમ</a:t>
            </a:r>
            <a:r>
              <a:rPr lang="en-US" dirty="0"/>
              <a:t> </a:t>
            </a:r>
            <a:r>
              <a:rPr lang="en-US" dirty="0" err="1"/>
              <a:t>કે</a:t>
            </a:r>
            <a:r>
              <a:rPr lang="en-US" dirty="0"/>
              <a:t> </a:t>
            </a:r>
            <a:r>
              <a:rPr lang="en-US" dirty="0" err="1"/>
              <a:t>ગોકળ</a:t>
            </a:r>
            <a:r>
              <a:rPr lang="en-US" dirty="0"/>
              <a:t> </a:t>
            </a:r>
            <a:r>
              <a:rPr lang="en-US" dirty="0" err="1"/>
              <a:t>માટીમાંથી</a:t>
            </a:r>
            <a:r>
              <a:rPr lang="en-US" dirty="0"/>
              <a:t> </a:t>
            </a:r>
            <a:r>
              <a:rPr lang="en-US" dirty="0" err="1"/>
              <a:t>પોષક</a:t>
            </a:r>
            <a:r>
              <a:rPr lang="en-US" dirty="0"/>
              <a:t> </a:t>
            </a:r>
            <a:r>
              <a:rPr lang="en-US" dirty="0" err="1"/>
              <a:t>તત્ત્વ</a:t>
            </a:r>
            <a:r>
              <a:rPr lang="en-US" dirty="0"/>
              <a:t> </a:t>
            </a:r>
            <a:r>
              <a:rPr lang="en-US" dirty="0" err="1"/>
              <a:t>મેળવવા</a:t>
            </a:r>
            <a:r>
              <a:rPr lang="en-US" dirty="0"/>
              <a:t> </a:t>
            </a:r>
            <a:r>
              <a:rPr lang="en-US" dirty="0" err="1"/>
              <a:t>માટે</a:t>
            </a:r>
            <a:r>
              <a:rPr lang="en-US" dirty="0"/>
              <a:t> આ </a:t>
            </a:r>
            <a:r>
              <a:rPr lang="en-US" dirty="0" err="1"/>
              <a:t>પદ્ધતિનો</a:t>
            </a:r>
            <a:r>
              <a:rPr lang="en-US" dirty="0"/>
              <a:t> </a:t>
            </a:r>
            <a:r>
              <a:rPr lang="en-US" dirty="0" err="1"/>
              <a:t>ઉપયોગ</a:t>
            </a:r>
            <a:r>
              <a:rPr lang="en-US" dirty="0"/>
              <a:t> </a:t>
            </a:r>
            <a:r>
              <a:rPr lang="en-US" dirty="0" err="1"/>
              <a:t>કરે</a:t>
            </a:r>
            <a:r>
              <a:rPr lang="en-US" dirty="0"/>
              <a:t> </a:t>
            </a:r>
            <a:r>
              <a:rPr lang="en-US" dirty="0" err="1"/>
              <a:t>છે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/>
          <p:nvPr/>
        </p:nvSpPr>
        <p:spPr>
          <a:xfrm>
            <a:off x="1447800" y="228600"/>
            <a:ext cx="6248400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આહારના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પ્રકાર</a:t>
            </a:r>
            <a:endParaRPr lang="en-US" b="1" dirty="0" err="1"/>
          </a:p>
        </p:txBody>
      </p:sp>
      <p:grpSp>
        <p:nvGrpSpPr>
          <p:cNvPr id="107" name="Google Shape;107;p7"/>
          <p:cNvGrpSpPr/>
          <p:nvPr/>
        </p:nvGrpSpPr>
        <p:grpSpPr>
          <a:xfrm>
            <a:off x="421845" y="1143001"/>
            <a:ext cx="8188743" cy="2514598"/>
            <a:chOff x="40845" y="1"/>
            <a:chExt cx="8188743" cy="2514598"/>
          </a:xfrm>
        </p:grpSpPr>
        <p:sp>
          <p:nvSpPr>
            <p:cNvPr id="108" name="Google Shape;108;p7"/>
            <p:cNvSpPr/>
            <p:nvPr/>
          </p:nvSpPr>
          <p:spPr>
            <a:xfrm rot="5400000">
              <a:off x="5041313" y="-1841813"/>
              <a:ext cx="1346462" cy="5030089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64704" y="142353"/>
              <a:ext cx="2962656" cy="96409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9859E"/>
                </a:gs>
                <a:gs pos="80000">
                  <a:srgbClr val="36B0D0"/>
                </a:gs>
                <a:gs pos="100000">
                  <a:srgbClr val="33B3D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7"/>
            <p:cNvSpPr txBox="1"/>
            <p:nvPr/>
          </p:nvSpPr>
          <p:spPr>
            <a:xfrm>
              <a:off x="64704" y="142353"/>
              <a:ext cx="2962656" cy="964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સમૂહ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આહાર</a:t>
              </a:r>
              <a:endParaRPr lang="en-US" dirty="0" err="1">
                <a:solidFill>
                  <a:schemeClr val="lt1"/>
                </a:solidFill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 rot="5400000">
              <a:off x="5146672" y="-514990"/>
              <a:ext cx="1086447" cy="4972732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9BE9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 w="9525" cap="flat" cmpd="sng">
              <a:solidFill>
                <a:srgbClr val="45A9C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40845" y="1438440"/>
              <a:ext cx="2962656" cy="1076159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9859E"/>
                </a:gs>
                <a:gs pos="80000">
                  <a:srgbClr val="36B0D0"/>
                </a:gs>
                <a:gs pos="100000">
                  <a:srgbClr val="33B3D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7"/>
            <p:cNvSpPr txBox="1"/>
            <p:nvPr/>
          </p:nvSpPr>
          <p:spPr>
            <a:xfrm>
              <a:off x="40845" y="1438440"/>
              <a:ext cx="2962656" cy="10761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પ્રવાહી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આહાર</a:t>
              </a:r>
              <a:endParaRPr lang="en-US" sz="2400" dirty="0" err="1">
                <a:solidFill>
                  <a:schemeClr val="lt1"/>
                </a:solidFill>
              </a:endParaRPr>
            </a:p>
          </p:txBody>
        </p:sp>
      </p:grpSp>
      <p:pic>
        <p:nvPicPr>
          <p:cNvPr id="116" name="Google Shape;116;p7" descr="Python, Snake, Wildlife, Animal, Nature, Serp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200" y="4191000"/>
            <a:ext cx="2340863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7" descr="Butterfly, Bee, Flower, Insects, Macro, Animal, Clo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8161" y="4191000"/>
            <a:ext cx="3291839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8FE51D3-EE1B-E253-1811-ACCF9A022A80}"/>
              </a:ext>
            </a:extLst>
          </p:cNvPr>
          <p:cNvSpPr txBox="1"/>
          <p:nvPr/>
        </p:nvSpPr>
        <p:spPr>
          <a:xfrm>
            <a:off x="3896627" y="1452026"/>
            <a:ext cx="4347189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સર્પ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જેવા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ગળી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જનાર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પ્રાણી</a:t>
            </a:r>
            <a:r>
              <a:rPr lang="en-US" b="1" dirty="0">
                <a:solidFill>
                  <a:schemeClr val="tx1"/>
                </a:solidFill>
              </a:rPr>
              <a:t> આ </a:t>
            </a:r>
            <a:r>
              <a:rPr lang="en-US" b="1" dirty="0" err="1">
                <a:solidFill>
                  <a:schemeClr val="tx1"/>
                </a:solidFill>
              </a:rPr>
              <a:t>પદ્ધતિ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દ્વારા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આહાર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મેળવે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છે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A114A4-8988-9FE1-3D3C-8FD9E5780A59}"/>
              </a:ext>
            </a:extLst>
          </p:cNvPr>
          <p:cNvSpPr txBox="1"/>
          <p:nvPr/>
        </p:nvSpPr>
        <p:spPr>
          <a:xfrm>
            <a:off x="3869877" y="2727082"/>
            <a:ext cx="4410339" cy="7386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મધમાખી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પતંગિયાં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જેવા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જીવ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અન્ય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જીવના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પ્રવાહીઓ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પર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નિર્ભર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રહે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છે</a:t>
            </a:r>
            <a:r>
              <a:rPr lang="en-US" b="1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/>
        </p:nvSpPr>
        <p:spPr>
          <a:xfrm>
            <a:off x="1600200" y="76201"/>
            <a:ext cx="5891212" cy="609600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આદતો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પ્રમાણે</a:t>
            </a:r>
            <a:endParaRPr lang="en-US" b="1" dirty="0" err="1">
              <a:solidFill>
                <a:schemeClr val="dk1"/>
              </a:solidFill>
            </a:endParaRPr>
          </a:p>
        </p:txBody>
      </p:sp>
      <p:grpSp>
        <p:nvGrpSpPr>
          <p:cNvPr id="124" name="Google Shape;124;p8"/>
          <p:cNvGrpSpPr/>
          <p:nvPr/>
        </p:nvGrpSpPr>
        <p:grpSpPr>
          <a:xfrm>
            <a:off x="1676394" y="1187284"/>
            <a:ext cx="5715003" cy="5123400"/>
            <a:chOff x="990594" y="1553"/>
            <a:chExt cx="5715003" cy="5123400"/>
          </a:xfrm>
        </p:grpSpPr>
        <p:sp>
          <p:nvSpPr>
            <p:cNvPr id="125" name="Google Shape;125;p8"/>
            <p:cNvSpPr/>
            <p:nvPr/>
          </p:nvSpPr>
          <p:spPr>
            <a:xfrm>
              <a:off x="2982943" y="1553"/>
              <a:ext cx="1730313" cy="1047893"/>
            </a:xfrm>
            <a:prstGeom prst="roundRect">
              <a:avLst>
                <a:gd name="adj" fmla="val 16667"/>
              </a:avLst>
            </a:prstGeom>
            <a:solidFill>
              <a:srgbClr val="49ACC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 txBox="1"/>
            <p:nvPr/>
          </p:nvSpPr>
          <p:spPr>
            <a:xfrm>
              <a:off x="2982943" y="1553"/>
              <a:ext cx="1730313" cy="1047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શાકાહારી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1830534" y="558703"/>
              <a:ext cx="4189758" cy="41897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840" y="4517"/>
                  </a:moveTo>
                  <a:lnTo>
                    <a:pt x="82840" y="4517"/>
                  </a:lnTo>
                  <a:cubicBezTo>
                    <a:pt x="91962" y="8272"/>
                    <a:pt x="100017" y="14218"/>
                    <a:pt x="106292" y="21829"/>
                  </a:cubicBezTo>
                </a:path>
              </a:pathLst>
            </a:custGeom>
            <a:noFill/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4975284" y="1328875"/>
              <a:ext cx="1730313" cy="1047893"/>
            </a:xfrm>
            <a:prstGeom prst="roundRect">
              <a:avLst>
                <a:gd name="adj" fmla="val 16667"/>
              </a:avLst>
            </a:prstGeom>
            <a:solidFill>
              <a:srgbClr val="47D29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 txBox="1"/>
            <p:nvPr/>
          </p:nvSpPr>
          <p:spPr>
            <a:xfrm>
              <a:off x="4975284" y="1328875"/>
              <a:ext cx="1730313" cy="1047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માંસાહારી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1833348" y="753909"/>
              <a:ext cx="4189758" cy="41897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541" y="46849"/>
                  </a:moveTo>
                  <a:cubicBezTo>
                    <a:pt x="121319" y="59214"/>
                    <a:pt x="120110" y="72141"/>
                    <a:pt x="115087" y="83777"/>
                  </a:cubicBezTo>
                </a:path>
              </a:pathLst>
            </a:custGeom>
            <a:noFill/>
            <a:ln w="9525" cap="flat" cmpd="sng">
              <a:solidFill>
                <a:srgbClr val="47D29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4594281" y="3691065"/>
              <a:ext cx="1730313" cy="1047893"/>
            </a:xfrm>
            <a:prstGeom prst="roundRect">
              <a:avLst>
                <a:gd name="adj" fmla="val 16667"/>
              </a:avLst>
            </a:prstGeom>
            <a:solidFill>
              <a:srgbClr val="5FDF4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 txBox="1"/>
            <p:nvPr/>
          </p:nvSpPr>
          <p:spPr>
            <a:xfrm>
              <a:off x="4594281" y="3691065"/>
              <a:ext cx="1730313" cy="1047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સર્વાહારી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1686011" y="740222"/>
              <a:ext cx="4189758" cy="41897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587" y="114731"/>
                  </a:moveTo>
                  <a:lnTo>
                    <a:pt x="84587" y="114731"/>
                  </a:lnTo>
                  <a:cubicBezTo>
                    <a:pt x="69371" y="121567"/>
                    <a:pt x="51996" y="121759"/>
                    <a:pt x="36633" y="115263"/>
                  </a:cubicBezTo>
                </a:path>
              </a:pathLst>
            </a:custGeom>
            <a:noFill/>
            <a:ln w="9525" cap="flat" cmpd="sng">
              <a:solidFill>
                <a:srgbClr val="5FDF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1317680" y="3709982"/>
              <a:ext cx="1730313" cy="1047893"/>
            </a:xfrm>
            <a:prstGeom prst="roundRect">
              <a:avLst>
                <a:gd name="adj" fmla="val 16667"/>
              </a:avLst>
            </a:prstGeom>
            <a:solidFill>
              <a:srgbClr val="D3EB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8"/>
            <p:cNvSpPr txBox="1"/>
            <p:nvPr/>
          </p:nvSpPr>
          <p:spPr>
            <a:xfrm>
              <a:off x="1317680" y="3709982"/>
              <a:ext cx="1730313" cy="1047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પરોપજીવી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1687891" y="935195"/>
              <a:ext cx="4189758" cy="41897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136" y="79144"/>
                  </a:moveTo>
                  <a:lnTo>
                    <a:pt x="3136" y="79144"/>
                  </a:lnTo>
                  <a:cubicBezTo>
                    <a:pt x="-567" y="68145"/>
                    <a:pt x="-1001" y="56308"/>
                    <a:pt x="1888" y="45067"/>
                  </a:cubicBezTo>
                </a:path>
              </a:pathLst>
            </a:custGeom>
            <a:noFill/>
            <a:ln w="9525" cap="flat" cmpd="sng">
              <a:solidFill>
                <a:srgbClr val="D3EB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990594" y="1449079"/>
              <a:ext cx="1730313" cy="1047893"/>
            </a:xfrm>
            <a:prstGeom prst="roundRect">
              <a:avLst>
                <a:gd name="adj" fmla="val 16667"/>
              </a:avLst>
            </a:prstGeom>
            <a:solidFill>
              <a:srgbClr val="F694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 txBox="1"/>
            <p:nvPr/>
          </p:nvSpPr>
          <p:spPr>
            <a:xfrm>
              <a:off x="990594" y="1449079"/>
              <a:ext cx="1730313" cy="1047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મૃતાહારી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1753220" y="525499"/>
              <a:ext cx="4189758" cy="418975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38" y="26182"/>
                  </a:moveTo>
                  <a:lnTo>
                    <a:pt x="10438" y="26182"/>
                  </a:lnTo>
                  <a:cubicBezTo>
                    <a:pt x="16572" y="17192"/>
                    <a:pt x="25036" y="10040"/>
                    <a:pt x="34923" y="5492"/>
                  </a:cubicBezTo>
                </a:path>
              </a:pathLst>
            </a:custGeom>
            <a:noFill/>
            <a:ln w="9525" cap="flat" cmpd="sng">
              <a:solidFill>
                <a:srgbClr val="F69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40" name="Google Shape;140;p8" descr="Goat, Animal, Herbivore, Eating, Gras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7897" y="1221907"/>
            <a:ext cx="1691788" cy="126884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1" name="Google Shape;141;p8" descr="bone, cachorra, female, dogs, akita inu, pope, animals, race, eating, one anim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3600" y="3581400"/>
            <a:ext cx="1843453" cy="122154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2" name="Google Shape;142;p8" descr="Red, Fox, Animal, Wildlife, Omnivores, Nature, Mamma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0" y="4846211"/>
            <a:ext cx="1419225" cy="113538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3" name="Google Shape;143;p8" descr="Mosquitoe, Mosquito, Malaria, Gnat, Bite, Insect, Bloo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52600" y="3716238"/>
            <a:ext cx="1628859" cy="11605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4" name="Google Shape;144;p8" descr="Vulture, Africa, Bird, Nature, Wildlife, Wil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14315" y="1392485"/>
            <a:ext cx="1657742" cy="111725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/>
          <p:nvPr/>
        </p:nvSpPr>
        <p:spPr>
          <a:xfrm>
            <a:off x="1219202" y="914400"/>
            <a:ext cx="1834070" cy="487486"/>
          </a:xfrm>
          <a:prstGeom prst="rect">
            <a:avLst/>
          </a:prstGeom>
          <a:solidFill>
            <a:srgbClr val="B6DDE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શાકાહારી</a:t>
            </a:r>
            <a:endParaRPr lang="en-US" dirty="0" err="1"/>
          </a:p>
        </p:txBody>
      </p:sp>
      <p:sp>
        <p:nvSpPr>
          <p:cNvPr id="151" name="Google Shape;151;p9"/>
          <p:cNvSpPr txBox="1"/>
          <p:nvPr/>
        </p:nvSpPr>
        <p:spPr>
          <a:xfrm>
            <a:off x="633046" y="1453654"/>
            <a:ext cx="3124200" cy="156962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શાકાહારી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ફક્ત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છોડ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ફળો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નિર્ભર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રહે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152" name="Google Shape;152;p9"/>
          <p:cNvSpPr txBox="1"/>
          <p:nvPr/>
        </p:nvSpPr>
        <p:spPr>
          <a:xfrm>
            <a:off x="1600200" y="76200"/>
            <a:ext cx="5891212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આદતો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પ્રમાણે</a:t>
            </a:r>
            <a:endParaRPr lang="en-US" b="1" dirty="0" err="1">
              <a:solidFill>
                <a:schemeClr val="dk1"/>
              </a:solidFill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5943602" y="914400"/>
            <a:ext cx="1834070" cy="487486"/>
          </a:xfrm>
          <a:prstGeom prst="rect">
            <a:avLst/>
          </a:prstGeom>
          <a:solidFill>
            <a:srgbClr val="B6DDE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માંસાહારી</a:t>
            </a:r>
            <a:endParaRPr dirty="0" err="1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980" y="3200400"/>
            <a:ext cx="2468880" cy="155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17520" y="3200400"/>
            <a:ext cx="2468880" cy="155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 txBox="1"/>
          <p:nvPr/>
        </p:nvSpPr>
        <p:spPr>
          <a:xfrm>
            <a:off x="5181602" y="1572653"/>
            <a:ext cx="3047998" cy="156962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શાકાહારી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ફક્ત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છોડ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ફળો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નિર્ભર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રહે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u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</a:endParaRPr>
          </a:p>
        </p:txBody>
      </p:sp>
      <p:pic>
        <p:nvPicPr>
          <p:cNvPr id="157" name="Google Shape;15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5600" y="4863542"/>
            <a:ext cx="256032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38800" y="4863542"/>
            <a:ext cx="256032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633046" y="4825218"/>
            <a:ext cx="1448972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N" b="1" dirty="0" err="1"/>
              <a:t>ગાય</a:t>
            </a:r>
            <a:endParaRPr lang="en-US" b="1" dirty="0" err="1"/>
          </a:p>
        </p:txBody>
      </p:sp>
      <p:sp>
        <p:nvSpPr>
          <p:cNvPr id="12" name="TextBox 11"/>
          <p:cNvSpPr txBox="1"/>
          <p:nvPr/>
        </p:nvSpPr>
        <p:spPr>
          <a:xfrm>
            <a:off x="5528603" y="3657600"/>
            <a:ext cx="94253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1600" b="1" dirty="0" err="1"/>
              <a:t>બકરી</a:t>
            </a:r>
            <a:endParaRPr lang="en-US" b="1" dirty="0" err="1"/>
          </a:p>
        </p:txBody>
      </p:sp>
      <p:sp>
        <p:nvSpPr>
          <p:cNvPr id="13" name="TextBox 12"/>
          <p:cNvSpPr txBox="1"/>
          <p:nvPr/>
        </p:nvSpPr>
        <p:spPr>
          <a:xfrm>
            <a:off x="2082018" y="6161650"/>
            <a:ext cx="70338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1600" b="1" dirty="0" err="1"/>
              <a:t>સિંહ</a:t>
            </a:r>
            <a:endParaRPr lang="en-US" b="1" dirty="0" err="1"/>
          </a:p>
        </p:txBody>
      </p:sp>
      <p:sp>
        <p:nvSpPr>
          <p:cNvPr id="14" name="TextBox 13"/>
          <p:cNvSpPr txBox="1"/>
          <p:nvPr/>
        </p:nvSpPr>
        <p:spPr>
          <a:xfrm>
            <a:off x="8257735" y="5233182"/>
            <a:ext cx="70338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1600" b="1" dirty="0" err="1"/>
              <a:t>વાઘ</a:t>
            </a:r>
            <a:endParaRPr lang="en-US" b="1" dirty="0" err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6019800" y="1109008"/>
            <a:ext cx="1834070" cy="487486"/>
          </a:xfrm>
          <a:prstGeom prst="rect">
            <a:avLst/>
          </a:prstGeom>
          <a:solidFill>
            <a:srgbClr val="B6DDE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chemeClr val="dk1"/>
                </a:solidFill>
                <a:ea typeface="Calibri"/>
              </a:rPr>
              <a:t>સર્વાહારી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5245166" y="1659986"/>
            <a:ext cx="3383338" cy="830956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સર્વાહારી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છોડ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બંને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166" name="Google Shape;166;p10"/>
          <p:cNvSpPr txBox="1"/>
          <p:nvPr/>
        </p:nvSpPr>
        <p:spPr>
          <a:xfrm>
            <a:off x="1701456" y="140001"/>
            <a:ext cx="5891212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આદતો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પ્રમાણે</a:t>
            </a:r>
            <a:endParaRPr lang="en-US" b="1" dirty="0" err="1">
              <a:solidFill>
                <a:schemeClr val="dk1"/>
              </a:solidFill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533400" y="1109008"/>
            <a:ext cx="3505200" cy="487486"/>
          </a:xfrm>
          <a:prstGeom prst="rect">
            <a:avLst/>
          </a:prstGeom>
          <a:solidFill>
            <a:srgbClr val="B6DDE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પરોપજીવી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મૃતાહારી</a:t>
            </a:r>
            <a:endParaRPr dirty="0" err="1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381000" y="1794808"/>
            <a:ext cx="4191000" cy="1938952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પરોપજીવી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જીવ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અન્ય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અંદર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ઉપર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રહે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b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</a:b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મૃતાહારી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મૃત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દેહને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  <a:ea typeface="Calibri"/>
            </a:endParaRPr>
          </a:p>
        </p:txBody>
      </p:sp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56850" y="3157547"/>
            <a:ext cx="1903305" cy="1467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0" descr="Red, Fox, Animal, Wildlife, Omnivores, Nature, Mamma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3157548"/>
            <a:ext cx="1903305" cy="1368732"/>
          </a:xfrm>
          <a:prstGeom prst="rect">
            <a:avLst/>
          </a:prstGeom>
          <a:noFill/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71" name="Google Shape;171;p10" descr="Mosquitoe, Mosquito, Malaria, Gnat, Bite, Insect, Bloo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1263" y="4625241"/>
            <a:ext cx="1983642" cy="1828800"/>
          </a:xfrm>
          <a:prstGeom prst="rect">
            <a:avLst/>
          </a:prstGeom>
          <a:noFill/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72" name="Google Shape;172;p10" descr="Vulture, Africa, Bird, Nature, Wildlife, Wil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33798" y="4605981"/>
            <a:ext cx="2223033" cy="1828800"/>
          </a:xfrm>
          <a:prstGeom prst="rect">
            <a:avLst/>
          </a:prstGeom>
          <a:noFill/>
          <a:ln>
            <a:noFill/>
          </a:ln>
          <a:effectLst>
            <a:outerShdw dist="139700" sx="1000" sy="1000" algn="tl" rotWithShape="0">
              <a:srgbClr val="333333"/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023556" y="4688732"/>
            <a:ext cx="386752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1600" b="1" dirty="0" err="1"/>
              <a:t>કાગડો</a:t>
            </a:r>
            <a:r>
              <a:rPr lang="en-US" dirty="0"/>
              <a:t>   </a:t>
            </a:r>
            <a:r>
              <a:rPr lang="gu-IN" dirty="0" smtClean="0"/>
              <a:t>	        </a:t>
            </a:r>
            <a:r>
              <a:rPr lang="en-US" b="1" dirty="0" err="1" smtClean="0"/>
              <a:t>લોકડિયો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2025" y="4143983"/>
            <a:ext cx="391052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N" sz="1600" b="1" dirty="0" err="1"/>
              <a:t>મચ્છર</a:t>
            </a:r>
            <a:r>
              <a:rPr lang="en-IN" sz="1600" i="1" dirty="0"/>
              <a:t> </a:t>
            </a:r>
            <a:r>
              <a:rPr lang="en-IN" sz="1600" dirty="0"/>
              <a:t>           </a:t>
            </a:r>
            <a:r>
              <a:rPr lang="en-IN" sz="1600" b="1" dirty="0" err="1"/>
              <a:t>ગીધ</a:t>
            </a:r>
            <a:endParaRPr lang="en-US" sz="1600" b="1" dirty="0" err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11"/>
          <p:cNvGrpSpPr/>
          <p:nvPr/>
        </p:nvGrpSpPr>
        <p:grpSpPr>
          <a:xfrm>
            <a:off x="906010" y="1067200"/>
            <a:ext cx="6782116" cy="5183782"/>
            <a:chOff x="144010" y="400"/>
            <a:chExt cx="6782116" cy="5183782"/>
          </a:xfrm>
        </p:grpSpPr>
        <p:sp>
          <p:nvSpPr>
            <p:cNvPr id="179" name="Google Shape;179;p11"/>
            <p:cNvSpPr/>
            <p:nvPr/>
          </p:nvSpPr>
          <p:spPr>
            <a:xfrm>
              <a:off x="2088601" y="1232334"/>
              <a:ext cx="3023562" cy="3023562"/>
            </a:xfrm>
            <a:prstGeom prst="ellipse">
              <a:avLst/>
            </a:prstGeom>
            <a:solidFill>
              <a:srgbClr val="BF504D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1"/>
            <p:cNvSpPr txBox="1"/>
            <p:nvPr/>
          </p:nvSpPr>
          <p:spPr>
            <a:xfrm>
              <a:off x="2088601" y="1232334"/>
              <a:ext cx="3023562" cy="3023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b="1" dirty="0" err="1">
                  <a:solidFill>
                    <a:schemeClr val="dk1"/>
                  </a:solidFill>
                  <a:ea typeface="Calibri"/>
                  <a:sym typeface="Calibri"/>
                </a:rPr>
                <a:t>પ્રાણીઓમાં</a:t>
              </a:r>
              <a:r>
                <a:rPr lang="en-US" sz="2400" b="1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b="1" dirty="0" err="1">
                  <a:solidFill>
                    <a:schemeClr val="dk1"/>
                  </a:solidFill>
                  <a:ea typeface="Calibri"/>
                  <a:sym typeface="Calibri"/>
                </a:rPr>
                <a:t>આહાર</a:t>
              </a:r>
              <a:endParaRPr lang="en-US" sz="2400" b="1" dirty="0" err="1">
                <a:solidFill>
                  <a:schemeClr val="dk1"/>
                </a:solidFill>
                <a:ea typeface="Calibri"/>
              </a:endParaRPr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2359113" y="400"/>
              <a:ext cx="2537418" cy="1539613"/>
            </a:xfrm>
            <a:prstGeom prst="ellipse">
              <a:avLst/>
            </a:prstGeom>
            <a:solidFill>
              <a:schemeClr val="accent3">
                <a:alpha val="49803"/>
              </a:scheme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1"/>
            <p:cNvSpPr txBox="1"/>
            <p:nvPr/>
          </p:nvSpPr>
          <p:spPr>
            <a:xfrm>
              <a:off x="2359113" y="400"/>
              <a:ext cx="2537418" cy="1539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આહાર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ગ્રહણ</a:t>
              </a:r>
              <a:endParaRPr lang="en-US" sz="2400" dirty="0" err="1">
                <a:solidFill>
                  <a:schemeClr val="dk1"/>
                </a:solidFill>
                <a:ea typeface="Calibri"/>
              </a:endParaRPr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4618801" y="1325196"/>
              <a:ext cx="2307325" cy="1608293"/>
            </a:xfrm>
            <a:prstGeom prst="ellipse">
              <a:avLst/>
            </a:prstGeom>
            <a:solidFill>
              <a:schemeClr val="accent4">
                <a:alpha val="49803"/>
              </a:scheme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1"/>
            <p:cNvSpPr txBox="1"/>
            <p:nvPr/>
          </p:nvSpPr>
          <p:spPr>
            <a:xfrm>
              <a:off x="4618801" y="1325196"/>
              <a:ext cx="2307325" cy="1608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પાચન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3771856" y="3557441"/>
              <a:ext cx="2520668" cy="1584528"/>
            </a:xfrm>
            <a:prstGeom prst="ellipse">
              <a:avLst/>
            </a:prstGeom>
            <a:solidFill>
              <a:srgbClr val="49ACC5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1"/>
            <p:cNvSpPr txBox="1"/>
            <p:nvPr/>
          </p:nvSpPr>
          <p:spPr>
            <a:xfrm>
              <a:off x="3771856" y="3557441"/>
              <a:ext cx="2520668" cy="15845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શોષણ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1008120" y="3528389"/>
              <a:ext cx="2375870" cy="1655793"/>
            </a:xfrm>
            <a:prstGeom prst="ellipse">
              <a:avLst/>
            </a:prstGeom>
            <a:solidFill>
              <a:srgbClr val="F79543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1"/>
            <p:cNvSpPr txBox="1"/>
            <p:nvPr/>
          </p:nvSpPr>
          <p:spPr>
            <a:xfrm>
              <a:off x="1008120" y="3528389"/>
              <a:ext cx="2375870" cy="16557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અનુસર્જન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144010" y="1519126"/>
              <a:ext cx="2485610" cy="1464265"/>
            </a:xfrm>
            <a:prstGeom prst="ellipse">
              <a:avLst/>
            </a:prstGeom>
            <a:solidFill>
              <a:srgbClr val="BF504D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1"/>
            <p:cNvSpPr txBox="1"/>
            <p:nvPr/>
          </p:nvSpPr>
          <p:spPr>
            <a:xfrm>
              <a:off x="144010" y="1519126"/>
              <a:ext cx="2485610" cy="14642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વિસર્જન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endParaRPr lang="en-US" dirty="0">
                <a:solidFill>
                  <a:schemeClr val="dk1"/>
                </a:solidFill>
              </a:endParaRPr>
            </a:p>
          </p:txBody>
        </p:sp>
      </p:grpSp>
      <p:sp>
        <p:nvSpPr>
          <p:cNvPr id="191" name="Google Shape;191;p11"/>
          <p:cNvSpPr txBox="1"/>
          <p:nvPr/>
        </p:nvSpPr>
        <p:spPr>
          <a:xfrm>
            <a:off x="1096616" y="76200"/>
            <a:ext cx="64471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પ્રાણીઓમાં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આહારની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endParaRPr lang="en-US" b="1" dirty="0" err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2" descr="C:\Users\sridevi\Downloads\alligator-1133030_64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021546" y="3215640"/>
            <a:ext cx="262548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2" descr="C:\Users\sridevi\Downloads\lion-1141303_64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930" y="3215640"/>
            <a:ext cx="3297216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2" descr="C:\Users\sridevi\Downloads\cow-1978088_64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2456" y="3215640"/>
            <a:ext cx="1818144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2"/>
          <p:cNvSpPr txBox="1"/>
          <p:nvPr/>
        </p:nvSpPr>
        <p:spPr>
          <a:xfrm>
            <a:off x="2971800" y="76200"/>
            <a:ext cx="27895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ગ્રહણ</a:t>
            </a:r>
            <a:endParaRPr lang="en-US" sz="3600" b="1" dirty="0" err="1">
              <a:solidFill>
                <a:schemeClr val="dk1"/>
              </a:solidFill>
              <a:ea typeface="Calibri"/>
            </a:endParaRPr>
          </a:p>
        </p:txBody>
      </p:sp>
      <p:sp>
        <p:nvSpPr>
          <p:cNvPr id="201" name="Google Shape;201;p12"/>
          <p:cNvSpPr txBox="1"/>
          <p:nvPr/>
        </p:nvSpPr>
        <p:spPr>
          <a:xfrm>
            <a:off x="632792" y="1219200"/>
            <a:ext cx="7673008" cy="1569620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આહાર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ગ્રહણ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મોઢા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નામના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છિદ્ર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દ્વારા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શરીરમાં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પ્રવેશ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 smtClean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gu-IN" sz="2400" dirty="0" smtClean="0">
              <a:solidFill>
                <a:schemeClr val="dk1"/>
              </a:solidFill>
              <a:ea typeface="Calibri"/>
              <a:sym typeface="Calibri"/>
            </a:endParaRPr>
          </a:p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આ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બીજા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સુધી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બદલાય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3" descr="C:\Users\sridevi\Downloads\Nutrition in Animals\256px-Eierschlange_frisst_Zwergwachtelei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295400"/>
            <a:ext cx="3352800" cy="462383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3"/>
          <p:cNvSpPr txBox="1"/>
          <p:nvPr/>
        </p:nvSpPr>
        <p:spPr>
          <a:xfrm>
            <a:off x="3200400" y="76200"/>
            <a:ext cx="27895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પાચન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endParaRPr lang="en-US" b="1" dirty="0"/>
          </a:p>
        </p:txBody>
      </p:sp>
      <p:sp>
        <p:nvSpPr>
          <p:cNvPr id="209" name="Google Shape;209;p13"/>
          <p:cNvSpPr txBox="1"/>
          <p:nvPr/>
        </p:nvSpPr>
        <p:spPr>
          <a:xfrm>
            <a:off x="4114800" y="2263676"/>
            <a:ext cx="4191000" cy="2308324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પાચન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એ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શરીરમાં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વિવિધ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એન્ઝાઇમ્સ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પાચક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રસોની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મદદથી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જટિલ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અઘટિત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તોડી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સરળ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દ્રાવ્ય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પદાર્થોમાં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ફેરવવામાં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આવે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"/>
          <p:cNvSpPr txBox="1"/>
          <p:nvPr/>
        </p:nvSpPr>
        <p:spPr>
          <a:xfrm>
            <a:off x="3200400" y="76200"/>
            <a:ext cx="27895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શોષણ</a:t>
            </a:r>
            <a:endParaRPr lang="en-US" b="1" dirty="0" err="1">
              <a:solidFill>
                <a:schemeClr val="dk1"/>
              </a:solidFill>
              <a:ea typeface="Calibri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838200" y="914400"/>
            <a:ext cx="7391400" cy="830956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આ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પાચેલું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આંતરડાની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દિવાલ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આવેલા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વિલ્લી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માંથી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રક્તવાહિનીઓમાં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પ્રવેશે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217" name="Google Shape;217;p14" descr="File:Figure 34 01 11f.pn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 descr="File:Figure 34 01 11f.pn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 descr="File:Figure 34 01 11f.pn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14" descr="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198" y="2407920"/>
            <a:ext cx="8128002" cy="3840480"/>
          </a:xfrm>
          <a:prstGeom prst="rect">
            <a:avLst/>
          </a:prstGeom>
          <a:solidFill>
            <a:srgbClr val="FFFF65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/>
          <p:nvPr/>
        </p:nvSpPr>
        <p:spPr>
          <a:xfrm>
            <a:off x="3238970" y="76200"/>
            <a:ext cx="27895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dk1"/>
                </a:solidFill>
                <a:ea typeface="Calibri"/>
                <a:sym typeface="Calibri"/>
              </a:rPr>
              <a:t>અનુસર્જન</a:t>
            </a:r>
            <a:r>
              <a:rPr lang="en-US" sz="3600" b="1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endParaRPr lang="en-US" b="1" dirty="0"/>
          </a:p>
        </p:txBody>
      </p:sp>
      <p:sp>
        <p:nvSpPr>
          <p:cNvPr id="227" name="Google Shape;227;p15"/>
          <p:cNvSpPr txBox="1"/>
          <p:nvPr/>
        </p:nvSpPr>
        <p:spPr>
          <a:xfrm>
            <a:off x="990600" y="997803"/>
            <a:ext cx="7162800" cy="830997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આ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એવી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શરીર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દ્વારા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શોષાયેલ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કોષોમાં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ઉપયોગમાં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લેવાય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  <p:grpSp>
        <p:nvGrpSpPr>
          <p:cNvPr id="228" name="Google Shape;228;p15"/>
          <p:cNvGrpSpPr/>
          <p:nvPr/>
        </p:nvGrpSpPr>
        <p:grpSpPr>
          <a:xfrm>
            <a:off x="1752600" y="2738105"/>
            <a:ext cx="4904145" cy="3373200"/>
            <a:chOff x="3038493" y="1697721"/>
            <a:chExt cx="4904145" cy="3370476"/>
          </a:xfrm>
        </p:grpSpPr>
        <p:sp>
          <p:nvSpPr>
            <p:cNvPr id="229" name="Google Shape;229;p15"/>
            <p:cNvSpPr/>
            <p:nvPr/>
          </p:nvSpPr>
          <p:spPr>
            <a:xfrm>
              <a:off x="4218679" y="2606820"/>
              <a:ext cx="2555527" cy="2186597"/>
            </a:xfrm>
            <a:custGeom>
              <a:avLst/>
              <a:gdLst/>
              <a:ahLst/>
              <a:cxnLst/>
              <a:rect l="l" t="t" r="r" b="b"/>
              <a:pathLst>
                <a:path w="2555527" h="2186597" extrusionOk="0">
                  <a:moveTo>
                    <a:pt x="10007" y="88270"/>
                  </a:moveTo>
                  <a:cubicBezTo>
                    <a:pt x="1042" y="110682"/>
                    <a:pt x="7766" y="249635"/>
                    <a:pt x="10007" y="330317"/>
                  </a:cubicBezTo>
                  <a:cubicBezTo>
                    <a:pt x="12248" y="410999"/>
                    <a:pt x="-21370" y="444617"/>
                    <a:pt x="23454" y="572364"/>
                  </a:cubicBezTo>
                  <a:cubicBezTo>
                    <a:pt x="68278" y="700111"/>
                    <a:pt x="213954" y="971293"/>
                    <a:pt x="278948" y="1096799"/>
                  </a:cubicBezTo>
                  <a:cubicBezTo>
                    <a:pt x="343942" y="1222305"/>
                    <a:pt x="368595" y="1262646"/>
                    <a:pt x="413418" y="1325399"/>
                  </a:cubicBezTo>
                  <a:cubicBezTo>
                    <a:pt x="458242" y="1388152"/>
                    <a:pt x="500824" y="1417288"/>
                    <a:pt x="547889" y="1473317"/>
                  </a:cubicBezTo>
                  <a:cubicBezTo>
                    <a:pt x="594954" y="1529346"/>
                    <a:pt x="617366" y="1578653"/>
                    <a:pt x="695807" y="1661576"/>
                  </a:cubicBezTo>
                  <a:cubicBezTo>
                    <a:pt x="774248" y="1744499"/>
                    <a:pt x="904236" y="1896899"/>
                    <a:pt x="1018536" y="1970858"/>
                  </a:cubicBezTo>
                  <a:cubicBezTo>
                    <a:pt x="1132836" y="2044817"/>
                    <a:pt x="1285236" y="2078435"/>
                    <a:pt x="1381607" y="2105329"/>
                  </a:cubicBezTo>
                  <a:cubicBezTo>
                    <a:pt x="1477978" y="2132223"/>
                    <a:pt x="1516078" y="2123258"/>
                    <a:pt x="1596760" y="2132223"/>
                  </a:cubicBezTo>
                  <a:cubicBezTo>
                    <a:pt x="1677442" y="2141188"/>
                    <a:pt x="1791742" y="2150152"/>
                    <a:pt x="1865701" y="2159117"/>
                  </a:cubicBezTo>
                  <a:cubicBezTo>
                    <a:pt x="1939660" y="2168082"/>
                    <a:pt x="1928453" y="2190493"/>
                    <a:pt x="2040512" y="2186011"/>
                  </a:cubicBezTo>
                  <a:cubicBezTo>
                    <a:pt x="2152571" y="2181529"/>
                    <a:pt x="2473060" y="2161358"/>
                    <a:pt x="2538054" y="2132223"/>
                  </a:cubicBezTo>
                  <a:cubicBezTo>
                    <a:pt x="2603048" y="2103088"/>
                    <a:pt x="2468577" y="2044817"/>
                    <a:pt x="2430477" y="2011199"/>
                  </a:cubicBezTo>
                  <a:cubicBezTo>
                    <a:pt x="2392377" y="1977581"/>
                    <a:pt x="2349795" y="1959652"/>
                    <a:pt x="2309454" y="1930517"/>
                  </a:cubicBezTo>
                  <a:cubicBezTo>
                    <a:pt x="2269113" y="1901382"/>
                    <a:pt x="2210842" y="1865522"/>
                    <a:pt x="2188430" y="1836387"/>
                  </a:cubicBezTo>
                  <a:cubicBezTo>
                    <a:pt x="2166018" y="1807252"/>
                    <a:pt x="2168259" y="1782599"/>
                    <a:pt x="2174983" y="1755705"/>
                  </a:cubicBezTo>
                  <a:cubicBezTo>
                    <a:pt x="2181707" y="1728811"/>
                    <a:pt x="2199636" y="1704158"/>
                    <a:pt x="2228771" y="1675023"/>
                  </a:cubicBezTo>
                  <a:cubicBezTo>
                    <a:pt x="2257906" y="1645888"/>
                    <a:pt x="2316177" y="1603305"/>
                    <a:pt x="2349795" y="1580893"/>
                  </a:cubicBezTo>
                  <a:cubicBezTo>
                    <a:pt x="2383413" y="1558481"/>
                    <a:pt x="2430477" y="1540552"/>
                    <a:pt x="2430477" y="1540552"/>
                  </a:cubicBezTo>
                  <a:cubicBezTo>
                    <a:pt x="2452889" y="1529346"/>
                    <a:pt x="2508918" y="1520382"/>
                    <a:pt x="2484265" y="1513658"/>
                  </a:cubicBezTo>
                  <a:cubicBezTo>
                    <a:pt x="2459612" y="1506935"/>
                    <a:pt x="2345313" y="1495729"/>
                    <a:pt x="2282560" y="1500211"/>
                  </a:cubicBezTo>
                  <a:cubicBezTo>
                    <a:pt x="2219807" y="1504693"/>
                    <a:pt x="2195154" y="1529346"/>
                    <a:pt x="2107748" y="1540552"/>
                  </a:cubicBezTo>
                  <a:cubicBezTo>
                    <a:pt x="2020342" y="1551758"/>
                    <a:pt x="1832083" y="1580893"/>
                    <a:pt x="1758124" y="1567446"/>
                  </a:cubicBezTo>
                  <a:cubicBezTo>
                    <a:pt x="1684165" y="1553999"/>
                    <a:pt x="1668477" y="1502452"/>
                    <a:pt x="1663995" y="1459870"/>
                  </a:cubicBezTo>
                  <a:cubicBezTo>
                    <a:pt x="1659513" y="1417288"/>
                    <a:pt x="1693130" y="1354534"/>
                    <a:pt x="1731230" y="1311952"/>
                  </a:cubicBezTo>
                  <a:cubicBezTo>
                    <a:pt x="1769330" y="1269370"/>
                    <a:pt x="1836566" y="1242476"/>
                    <a:pt x="1892595" y="1204376"/>
                  </a:cubicBezTo>
                  <a:cubicBezTo>
                    <a:pt x="1948624" y="1166276"/>
                    <a:pt x="2027066" y="1121452"/>
                    <a:pt x="2067407" y="1083352"/>
                  </a:cubicBezTo>
                  <a:cubicBezTo>
                    <a:pt x="2107748" y="1045252"/>
                    <a:pt x="2143607" y="1002670"/>
                    <a:pt x="2134642" y="975776"/>
                  </a:cubicBezTo>
                  <a:cubicBezTo>
                    <a:pt x="2125677" y="948882"/>
                    <a:pt x="2067406" y="926470"/>
                    <a:pt x="2013618" y="921987"/>
                  </a:cubicBezTo>
                  <a:cubicBezTo>
                    <a:pt x="1959830" y="917504"/>
                    <a:pt x="1874665" y="944399"/>
                    <a:pt x="1811912" y="948881"/>
                  </a:cubicBezTo>
                  <a:cubicBezTo>
                    <a:pt x="1749159" y="953363"/>
                    <a:pt x="1693130" y="966810"/>
                    <a:pt x="1637101" y="948881"/>
                  </a:cubicBezTo>
                  <a:cubicBezTo>
                    <a:pt x="1581072" y="930952"/>
                    <a:pt x="1507113" y="865958"/>
                    <a:pt x="1475736" y="841305"/>
                  </a:cubicBezTo>
                  <a:cubicBezTo>
                    <a:pt x="1444359" y="816652"/>
                    <a:pt x="1493665" y="803205"/>
                    <a:pt x="1448842" y="800964"/>
                  </a:cubicBezTo>
                  <a:cubicBezTo>
                    <a:pt x="1404019" y="798723"/>
                    <a:pt x="1287477" y="852511"/>
                    <a:pt x="1206795" y="827858"/>
                  </a:cubicBezTo>
                  <a:cubicBezTo>
                    <a:pt x="1126113" y="803205"/>
                    <a:pt x="1023019" y="711317"/>
                    <a:pt x="964748" y="653046"/>
                  </a:cubicBezTo>
                  <a:cubicBezTo>
                    <a:pt x="906477" y="594775"/>
                    <a:pt x="852689" y="543228"/>
                    <a:pt x="857171" y="478234"/>
                  </a:cubicBezTo>
                  <a:cubicBezTo>
                    <a:pt x="861653" y="413240"/>
                    <a:pt x="937854" y="310146"/>
                    <a:pt x="991642" y="263081"/>
                  </a:cubicBezTo>
                  <a:cubicBezTo>
                    <a:pt x="1045430" y="216016"/>
                    <a:pt x="1137319" y="209293"/>
                    <a:pt x="1179901" y="195846"/>
                  </a:cubicBezTo>
                  <a:cubicBezTo>
                    <a:pt x="1222483" y="182399"/>
                    <a:pt x="1258342" y="204811"/>
                    <a:pt x="1247136" y="182399"/>
                  </a:cubicBezTo>
                  <a:cubicBezTo>
                    <a:pt x="1235930" y="159987"/>
                    <a:pt x="1157488" y="90511"/>
                    <a:pt x="1112665" y="61376"/>
                  </a:cubicBezTo>
                  <a:cubicBezTo>
                    <a:pt x="1067842" y="32241"/>
                    <a:pt x="1023018" y="16552"/>
                    <a:pt x="978195" y="7587"/>
                  </a:cubicBezTo>
                  <a:cubicBezTo>
                    <a:pt x="933372" y="-1378"/>
                    <a:pt x="890789" y="-3619"/>
                    <a:pt x="843724" y="7587"/>
                  </a:cubicBezTo>
                  <a:cubicBezTo>
                    <a:pt x="796659" y="18793"/>
                    <a:pt x="747354" y="56894"/>
                    <a:pt x="695807" y="74823"/>
                  </a:cubicBezTo>
                  <a:cubicBezTo>
                    <a:pt x="644260" y="92752"/>
                    <a:pt x="534442" y="115164"/>
                    <a:pt x="534442" y="115164"/>
                  </a:cubicBezTo>
                  <a:cubicBezTo>
                    <a:pt x="464966" y="133093"/>
                    <a:pt x="346183" y="168952"/>
                    <a:pt x="278948" y="182399"/>
                  </a:cubicBezTo>
                  <a:cubicBezTo>
                    <a:pt x="211713" y="195846"/>
                    <a:pt x="166889" y="193605"/>
                    <a:pt x="131030" y="195846"/>
                  </a:cubicBezTo>
                  <a:cubicBezTo>
                    <a:pt x="95171" y="198087"/>
                    <a:pt x="83965" y="207052"/>
                    <a:pt x="63795" y="195846"/>
                  </a:cubicBezTo>
                  <a:cubicBezTo>
                    <a:pt x="43625" y="184640"/>
                    <a:pt x="18972" y="65858"/>
                    <a:pt x="10007" y="88270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4183760" y="1754740"/>
              <a:ext cx="3442217" cy="2943040"/>
            </a:xfrm>
            <a:custGeom>
              <a:avLst/>
              <a:gdLst/>
              <a:ahLst/>
              <a:cxnLst/>
              <a:rect l="l" t="t" r="r" b="b"/>
              <a:pathLst>
                <a:path w="3442217" h="2943040" extrusionOk="0">
                  <a:moveTo>
                    <a:pt x="11722" y="840542"/>
                  </a:moveTo>
                  <a:cubicBezTo>
                    <a:pt x="-17413" y="824854"/>
                    <a:pt x="13963" y="724001"/>
                    <a:pt x="38616" y="665731"/>
                  </a:cubicBezTo>
                  <a:cubicBezTo>
                    <a:pt x="63269" y="607460"/>
                    <a:pt x="117057" y="551431"/>
                    <a:pt x="159640" y="490919"/>
                  </a:cubicBezTo>
                  <a:cubicBezTo>
                    <a:pt x="202223" y="430407"/>
                    <a:pt x="222394" y="354207"/>
                    <a:pt x="294111" y="302660"/>
                  </a:cubicBezTo>
                  <a:cubicBezTo>
                    <a:pt x="365828" y="251113"/>
                    <a:pt x="493576" y="224218"/>
                    <a:pt x="589946" y="181636"/>
                  </a:cubicBezTo>
                  <a:cubicBezTo>
                    <a:pt x="686317" y="139054"/>
                    <a:pt x="784928" y="76301"/>
                    <a:pt x="872334" y="47166"/>
                  </a:cubicBezTo>
                  <a:cubicBezTo>
                    <a:pt x="959740" y="18031"/>
                    <a:pt x="1011287" y="13548"/>
                    <a:pt x="1114381" y="6825"/>
                  </a:cubicBezTo>
                  <a:cubicBezTo>
                    <a:pt x="1217475" y="102"/>
                    <a:pt x="1365393" y="-4381"/>
                    <a:pt x="1490899" y="6825"/>
                  </a:cubicBezTo>
                  <a:cubicBezTo>
                    <a:pt x="1616405" y="18031"/>
                    <a:pt x="1762081" y="51648"/>
                    <a:pt x="1867416" y="74060"/>
                  </a:cubicBezTo>
                  <a:cubicBezTo>
                    <a:pt x="1972751" y="96472"/>
                    <a:pt x="2010852" y="91989"/>
                    <a:pt x="2122911" y="141295"/>
                  </a:cubicBezTo>
                  <a:cubicBezTo>
                    <a:pt x="2234970" y="190601"/>
                    <a:pt x="2407540" y="295936"/>
                    <a:pt x="2539769" y="369895"/>
                  </a:cubicBezTo>
                  <a:cubicBezTo>
                    <a:pt x="2671998" y="443854"/>
                    <a:pt x="2822158" y="515571"/>
                    <a:pt x="2916287" y="585048"/>
                  </a:cubicBezTo>
                  <a:cubicBezTo>
                    <a:pt x="3010417" y="654524"/>
                    <a:pt x="3032828" y="694866"/>
                    <a:pt x="3104546" y="786754"/>
                  </a:cubicBezTo>
                  <a:cubicBezTo>
                    <a:pt x="3176264" y="878642"/>
                    <a:pt x="3297287" y="1035525"/>
                    <a:pt x="3346593" y="1136378"/>
                  </a:cubicBezTo>
                  <a:cubicBezTo>
                    <a:pt x="3395899" y="1237231"/>
                    <a:pt x="3384693" y="1266366"/>
                    <a:pt x="3400381" y="1391872"/>
                  </a:cubicBezTo>
                  <a:cubicBezTo>
                    <a:pt x="3416069" y="1517378"/>
                    <a:pt x="3449687" y="1752701"/>
                    <a:pt x="3440722" y="1889413"/>
                  </a:cubicBezTo>
                  <a:cubicBezTo>
                    <a:pt x="3431757" y="2026125"/>
                    <a:pt x="3382452" y="2113530"/>
                    <a:pt x="3346593" y="2212142"/>
                  </a:cubicBezTo>
                  <a:cubicBezTo>
                    <a:pt x="3310734" y="2310754"/>
                    <a:pt x="3274875" y="2404884"/>
                    <a:pt x="3225569" y="2481084"/>
                  </a:cubicBezTo>
                  <a:cubicBezTo>
                    <a:pt x="3176263" y="2557284"/>
                    <a:pt x="3138164" y="2593142"/>
                    <a:pt x="3050758" y="2669342"/>
                  </a:cubicBezTo>
                  <a:cubicBezTo>
                    <a:pt x="2963352" y="2745542"/>
                    <a:pt x="2770610" y="2911390"/>
                    <a:pt x="2701134" y="2938284"/>
                  </a:cubicBezTo>
                  <a:cubicBezTo>
                    <a:pt x="2631658" y="2965178"/>
                    <a:pt x="2667517" y="2871048"/>
                    <a:pt x="2633899" y="2830707"/>
                  </a:cubicBezTo>
                  <a:cubicBezTo>
                    <a:pt x="2600281" y="2790366"/>
                    <a:pt x="2539769" y="2727612"/>
                    <a:pt x="2499428" y="2696236"/>
                  </a:cubicBezTo>
                  <a:cubicBezTo>
                    <a:pt x="2459087" y="2664860"/>
                    <a:pt x="2405299" y="2669342"/>
                    <a:pt x="2391852" y="2642448"/>
                  </a:cubicBezTo>
                  <a:cubicBezTo>
                    <a:pt x="2378405" y="2615554"/>
                    <a:pt x="2385128" y="2566249"/>
                    <a:pt x="2418746" y="2534872"/>
                  </a:cubicBezTo>
                  <a:cubicBezTo>
                    <a:pt x="2452364" y="2503496"/>
                    <a:pt x="2546493" y="2478842"/>
                    <a:pt x="2593558" y="2454189"/>
                  </a:cubicBezTo>
                  <a:cubicBezTo>
                    <a:pt x="2640623" y="2429536"/>
                    <a:pt x="2678722" y="2411607"/>
                    <a:pt x="2701134" y="2386954"/>
                  </a:cubicBezTo>
                  <a:cubicBezTo>
                    <a:pt x="2723546" y="2362301"/>
                    <a:pt x="2736993" y="2333166"/>
                    <a:pt x="2728028" y="2306272"/>
                  </a:cubicBezTo>
                  <a:cubicBezTo>
                    <a:pt x="2719063" y="2279378"/>
                    <a:pt x="2701134" y="2234554"/>
                    <a:pt x="2647346" y="2225589"/>
                  </a:cubicBezTo>
                  <a:cubicBezTo>
                    <a:pt x="2593558" y="2216624"/>
                    <a:pt x="2481499" y="2241278"/>
                    <a:pt x="2405299" y="2252484"/>
                  </a:cubicBezTo>
                  <a:cubicBezTo>
                    <a:pt x="2329099" y="2263690"/>
                    <a:pt x="2268587" y="2283860"/>
                    <a:pt x="2190146" y="2292825"/>
                  </a:cubicBezTo>
                  <a:cubicBezTo>
                    <a:pt x="2111705" y="2301790"/>
                    <a:pt x="1992923" y="2306272"/>
                    <a:pt x="1934652" y="2306272"/>
                  </a:cubicBezTo>
                  <a:cubicBezTo>
                    <a:pt x="1876381" y="2306272"/>
                    <a:pt x="1833799" y="2321960"/>
                    <a:pt x="1840522" y="2292825"/>
                  </a:cubicBezTo>
                  <a:cubicBezTo>
                    <a:pt x="1847246" y="2263690"/>
                    <a:pt x="1909999" y="2174042"/>
                    <a:pt x="1974993" y="2131460"/>
                  </a:cubicBezTo>
                  <a:cubicBezTo>
                    <a:pt x="2039987" y="2088878"/>
                    <a:pt x="2165493" y="2068708"/>
                    <a:pt x="2230487" y="2037331"/>
                  </a:cubicBezTo>
                  <a:cubicBezTo>
                    <a:pt x="2295481" y="2005955"/>
                    <a:pt x="2335823" y="1976819"/>
                    <a:pt x="2364958" y="1943201"/>
                  </a:cubicBezTo>
                  <a:cubicBezTo>
                    <a:pt x="2394093" y="1909583"/>
                    <a:pt x="2407540" y="1871484"/>
                    <a:pt x="2405299" y="1835625"/>
                  </a:cubicBezTo>
                  <a:cubicBezTo>
                    <a:pt x="2403058" y="1799766"/>
                    <a:pt x="2387370" y="1752701"/>
                    <a:pt x="2351511" y="1728048"/>
                  </a:cubicBezTo>
                  <a:cubicBezTo>
                    <a:pt x="2315652" y="1703395"/>
                    <a:pt x="2257381" y="1687707"/>
                    <a:pt x="2190146" y="1687707"/>
                  </a:cubicBezTo>
                  <a:cubicBezTo>
                    <a:pt x="2122911" y="1687707"/>
                    <a:pt x="2024299" y="1723566"/>
                    <a:pt x="1948099" y="1728048"/>
                  </a:cubicBezTo>
                  <a:cubicBezTo>
                    <a:pt x="1871899" y="1732530"/>
                    <a:pt x="1780011" y="1734771"/>
                    <a:pt x="1732946" y="1714601"/>
                  </a:cubicBezTo>
                  <a:cubicBezTo>
                    <a:pt x="1685881" y="1694431"/>
                    <a:pt x="1650023" y="1656331"/>
                    <a:pt x="1665711" y="1607025"/>
                  </a:cubicBezTo>
                  <a:cubicBezTo>
                    <a:pt x="1681399" y="1557719"/>
                    <a:pt x="1795699" y="1479278"/>
                    <a:pt x="1827075" y="1418766"/>
                  </a:cubicBezTo>
                  <a:cubicBezTo>
                    <a:pt x="1858451" y="1358254"/>
                    <a:pt x="1853969" y="1291019"/>
                    <a:pt x="1853969" y="1243954"/>
                  </a:cubicBezTo>
                  <a:cubicBezTo>
                    <a:pt x="1853969" y="1196889"/>
                    <a:pt x="1845004" y="1172237"/>
                    <a:pt x="1827075" y="1136378"/>
                  </a:cubicBezTo>
                  <a:cubicBezTo>
                    <a:pt x="1809146" y="1100519"/>
                    <a:pt x="1780011" y="1055695"/>
                    <a:pt x="1746393" y="1028801"/>
                  </a:cubicBezTo>
                  <a:cubicBezTo>
                    <a:pt x="1712775" y="1001907"/>
                    <a:pt x="1670192" y="981736"/>
                    <a:pt x="1625369" y="975013"/>
                  </a:cubicBezTo>
                  <a:cubicBezTo>
                    <a:pt x="1580546" y="968290"/>
                    <a:pt x="1520034" y="979495"/>
                    <a:pt x="1477452" y="988460"/>
                  </a:cubicBezTo>
                  <a:cubicBezTo>
                    <a:pt x="1434870" y="997425"/>
                    <a:pt x="1396769" y="1053454"/>
                    <a:pt x="1369875" y="1028801"/>
                  </a:cubicBezTo>
                  <a:cubicBezTo>
                    <a:pt x="1342981" y="1004148"/>
                    <a:pt x="1345222" y="892089"/>
                    <a:pt x="1316087" y="840542"/>
                  </a:cubicBezTo>
                  <a:cubicBezTo>
                    <a:pt x="1286952" y="788995"/>
                    <a:pt x="1237646" y="744172"/>
                    <a:pt x="1195064" y="719519"/>
                  </a:cubicBezTo>
                  <a:cubicBezTo>
                    <a:pt x="1152482" y="694866"/>
                    <a:pt x="1105417" y="692625"/>
                    <a:pt x="1060593" y="692625"/>
                  </a:cubicBezTo>
                  <a:cubicBezTo>
                    <a:pt x="1015769" y="692625"/>
                    <a:pt x="975428" y="708313"/>
                    <a:pt x="926122" y="719519"/>
                  </a:cubicBezTo>
                  <a:cubicBezTo>
                    <a:pt x="876816" y="730725"/>
                    <a:pt x="820787" y="759860"/>
                    <a:pt x="764758" y="759860"/>
                  </a:cubicBezTo>
                  <a:cubicBezTo>
                    <a:pt x="708729" y="759860"/>
                    <a:pt x="650458" y="728484"/>
                    <a:pt x="589946" y="719519"/>
                  </a:cubicBezTo>
                  <a:cubicBezTo>
                    <a:pt x="529434" y="710554"/>
                    <a:pt x="464440" y="699349"/>
                    <a:pt x="401687" y="706072"/>
                  </a:cubicBezTo>
                  <a:cubicBezTo>
                    <a:pt x="338934" y="712795"/>
                    <a:pt x="271698" y="737448"/>
                    <a:pt x="213428" y="759860"/>
                  </a:cubicBezTo>
                  <a:cubicBezTo>
                    <a:pt x="155158" y="782272"/>
                    <a:pt x="40857" y="856230"/>
                    <a:pt x="11722" y="840542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4935070" y="1963271"/>
              <a:ext cx="322730" cy="215153"/>
            </a:xfrm>
            <a:prstGeom prst="ellips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5002306" y="2017059"/>
              <a:ext cx="174812" cy="80682"/>
            </a:xfrm>
            <a:prstGeom prst="ellipse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5123330" y="2507012"/>
              <a:ext cx="53788" cy="4793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4424086" y="2641482"/>
              <a:ext cx="53788" cy="4793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5"/>
            <p:cNvSpPr/>
            <p:nvPr/>
          </p:nvSpPr>
          <p:spPr>
            <a:xfrm rot="-1020000">
              <a:off x="5257800" y="2936554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5"/>
            <p:cNvSpPr/>
            <p:nvPr/>
          </p:nvSpPr>
          <p:spPr>
            <a:xfrm rot="-1020000">
              <a:off x="5133488" y="3084757"/>
              <a:ext cx="87959" cy="45719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5"/>
            <p:cNvSpPr/>
            <p:nvPr/>
          </p:nvSpPr>
          <p:spPr>
            <a:xfrm rot="-1020000">
              <a:off x="5323116" y="3088954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5"/>
            <p:cNvSpPr/>
            <p:nvPr/>
          </p:nvSpPr>
          <p:spPr>
            <a:xfrm rot="-1020000">
              <a:off x="5497284" y="3001870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5"/>
            <p:cNvSpPr/>
            <p:nvPr/>
          </p:nvSpPr>
          <p:spPr>
            <a:xfrm rot="-1020000">
              <a:off x="5656938" y="2914786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 rot="-1020000">
              <a:off x="5802084" y="2842216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 rot="-1020000">
              <a:off x="5410200" y="3219580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 rot="-1020000">
              <a:off x="5613396" y="3147010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 rot="-1020000">
              <a:off x="5845627" y="3088954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 rot="-1020000">
              <a:off x="5685966" y="3277636"/>
              <a:ext cx="121024" cy="7482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6350536" y="2376428"/>
              <a:ext cx="395278" cy="348371"/>
            </a:xfrm>
            <a:custGeom>
              <a:avLst/>
              <a:gdLst/>
              <a:ahLst/>
              <a:cxnLst/>
              <a:rect l="l" t="t" r="r" b="b"/>
              <a:pathLst>
                <a:path w="395278" h="348371" extrusionOk="0">
                  <a:moveTo>
                    <a:pt x="30809" y="26304"/>
                  </a:moveTo>
                  <a:cubicBezTo>
                    <a:pt x="-19451" y="71700"/>
                    <a:pt x="-4859" y="271117"/>
                    <a:pt x="50264" y="318134"/>
                  </a:cubicBezTo>
                  <a:cubicBezTo>
                    <a:pt x="105387" y="365151"/>
                    <a:pt x="311289" y="353802"/>
                    <a:pt x="361549" y="308406"/>
                  </a:cubicBezTo>
                  <a:cubicBezTo>
                    <a:pt x="411809" y="263010"/>
                    <a:pt x="403702" y="92776"/>
                    <a:pt x="351821" y="45759"/>
                  </a:cubicBezTo>
                  <a:cubicBezTo>
                    <a:pt x="299940" y="-1258"/>
                    <a:pt x="81069" y="-19092"/>
                    <a:pt x="30809" y="26304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6731540" y="2425604"/>
              <a:ext cx="218873" cy="289575"/>
            </a:xfrm>
            <a:custGeom>
              <a:avLst/>
              <a:gdLst/>
              <a:ahLst/>
              <a:cxnLst/>
              <a:rect l="l" t="t" r="r" b="b"/>
              <a:pathLst>
                <a:path w="218873" h="289575" extrusionOk="0">
                  <a:moveTo>
                    <a:pt x="0" y="6311"/>
                  </a:moveTo>
                  <a:cubicBezTo>
                    <a:pt x="81064" y="-1796"/>
                    <a:pt x="162128" y="-9902"/>
                    <a:pt x="194554" y="35494"/>
                  </a:cubicBezTo>
                  <a:cubicBezTo>
                    <a:pt x="226980" y="80890"/>
                    <a:pt x="226980" y="243017"/>
                    <a:pt x="194554" y="278685"/>
                  </a:cubicBezTo>
                  <a:cubicBezTo>
                    <a:pt x="162128" y="314353"/>
                    <a:pt x="32426" y="251123"/>
                    <a:pt x="0" y="249502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6573251" y="2694562"/>
              <a:ext cx="256041" cy="212960"/>
            </a:xfrm>
            <a:custGeom>
              <a:avLst/>
              <a:gdLst/>
              <a:ahLst/>
              <a:cxnLst/>
              <a:rect l="l" t="t" r="r" b="b"/>
              <a:pathLst>
                <a:path w="256041" h="212960" extrusionOk="0">
                  <a:moveTo>
                    <a:pt x="2647" y="38910"/>
                  </a:moveTo>
                  <a:cubicBezTo>
                    <a:pt x="-596" y="83495"/>
                    <a:pt x="-3838" y="128080"/>
                    <a:pt x="12375" y="155642"/>
                  </a:cubicBezTo>
                  <a:cubicBezTo>
                    <a:pt x="28588" y="183204"/>
                    <a:pt x="69119" y="196174"/>
                    <a:pt x="99923" y="204281"/>
                  </a:cubicBezTo>
                  <a:cubicBezTo>
                    <a:pt x="130727" y="212388"/>
                    <a:pt x="171260" y="218873"/>
                    <a:pt x="197200" y="204281"/>
                  </a:cubicBezTo>
                  <a:cubicBezTo>
                    <a:pt x="223141" y="189690"/>
                    <a:pt x="250702" y="150779"/>
                    <a:pt x="255566" y="116732"/>
                  </a:cubicBezTo>
                  <a:cubicBezTo>
                    <a:pt x="260430" y="82685"/>
                    <a:pt x="226383" y="0"/>
                    <a:pt x="226383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5"/>
            <p:cNvSpPr/>
            <p:nvPr/>
          </p:nvSpPr>
          <p:spPr>
            <a:xfrm>
              <a:off x="6539949" y="2425604"/>
              <a:ext cx="73006" cy="55120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5"/>
            <p:cNvSpPr/>
            <p:nvPr/>
          </p:nvSpPr>
          <p:spPr>
            <a:xfrm>
              <a:off x="6458886" y="2480724"/>
              <a:ext cx="81063" cy="74218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5"/>
            <p:cNvSpPr/>
            <p:nvPr/>
          </p:nvSpPr>
          <p:spPr>
            <a:xfrm>
              <a:off x="6572374" y="2623396"/>
              <a:ext cx="81063" cy="74218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5"/>
            <p:cNvSpPr/>
            <p:nvPr/>
          </p:nvSpPr>
          <p:spPr>
            <a:xfrm>
              <a:off x="6802598" y="2532602"/>
              <a:ext cx="81063" cy="74218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5"/>
            <p:cNvSpPr/>
            <p:nvPr/>
          </p:nvSpPr>
          <p:spPr>
            <a:xfrm>
              <a:off x="6656678" y="2775796"/>
              <a:ext cx="81063" cy="74218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5"/>
            <p:cNvSpPr/>
            <p:nvPr/>
          </p:nvSpPr>
          <p:spPr>
            <a:xfrm rot="3300000">
              <a:off x="6392762" y="3682221"/>
              <a:ext cx="94732" cy="112130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6099243" y="3809244"/>
              <a:ext cx="77821" cy="72092"/>
            </a:xfrm>
            <a:prstGeom prst="ellipse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5"/>
            <p:cNvSpPr/>
            <p:nvPr/>
          </p:nvSpPr>
          <p:spPr>
            <a:xfrm flipH="1">
              <a:off x="6390787" y="3571691"/>
              <a:ext cx="58370" cy="95636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5"/>
            <p:cNvSpPr/>
            <p:nvPr/>
          </p:nvSpPr>
          <p:spPr>
            <a:xfrm rot="995698">
              <a:off x="6392833" y="3178817"/>
              <a:ext cx="141077" cy="218928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5"/>
            <p:cNvSpPr/>
            <p:nvPr/>
          </p:nvSpPr>
          <p:spPr>
            <a:xfrm rot="4140000">
              <a:off x="6651394" y="3378777"/>
              <a:ext cx="125707" cy="201317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5"/>
            <p:cNvSpPr/>
            <p:nvPr/>
          </p:nvSpPr>
          <p:spPr>
            <a:xfrm rot="7020000">
              <a:off x="6638485" y="3642192"/>
              <a:ext cx="144299" cy="192188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5"/>
            <p:cNvSpPr/>
            <p:nvPr/>
          </p:nvSpPr>
          <p:spPr>
            <a:xfrm rot="1200000">
              <a:off x="6883661" y="3731420"/>
              <a:ext cx="66752" cy="72092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6859724" y="3336976"/>
              <a:ext cx="119614" cy="7635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5"/>
            <p:cNvSpPr/>
            <p:nvPr/>
          </p:nvSpPr>
          <p:spPr>
            <a:xfrm rot="900000">
              <a:off x="6530222" y="2998597"/>
              <a:ext cx="66752" cy="72092"/>
            </a:xfrm>
            <a:prstGeom prst="rect">
              <a:avLst/>
            </a:prstGeom>
            <a:solidFill>
              <a:schemeClr val="dk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2" name="Google Shape;262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3548333">
              <a:off x="6787967" y="2770620"/>
              <a:ext cx="283442" cy="197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" name="Google Shape;263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3863273" flipH="1">
              <a:off x="6336276" y="2790655"/>
              <a:ext cx="258118" cy="17798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64" name="Google Shape;264;p15"/>
            <p:cNvCxnSpPr/>
            <p:nvPr/>
          </p:nvCxnSpPr>
          <p:spPr>
            <a:xfrm>
              <a:off x="6830524" y="4744865"/>
              <a:ext cx="246378" cy="323332"/>
            </a:xfrm>
            <a:prstGeom prst="straightConnector1">
              <a:avLst/>
            </a:prstGeom>
            <a:noFill/>
            <a:ln w="5715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5" name="Google Shape;265;p15"/>
            <p:cNvCxnSpPr/>
            <p:nvPr/>
          </p:nvCxnSpPr>
          <p:spPr>
            <a:xfrm>
              <a:off x="6859137" y="3571691"/>
              <a:ext cx="1058977" cy="0"/>
            </a:xfrm>
            <a:prstGeom prst="straightConnector1">
              <a:avLst/>
            </a:prstGeom>
            <a:noFill/>
            <a:ln w="28575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6" name="Google Shape;266;p15"/>
            <p:cNvCxnSpPr/>
            <p:nvPr/>
          </p:nvCxnSpPr>
          <p:spPr>
            <a:xfrm>
              <a:off x="6883661" y="2569711"/>
              <a:ext cx="1058977" cy="0"/>
            </a:xfrm>
            <a:prstGeom prst="straightConnector1">
              <a:avLst/>
            </a:prstGeom>
            <a:noFill/>
            <a:ln w="28575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7" name="Google Shape;267;p15"/>
            <p:cNvCxnSpPr/>
            <p:nvPr/>
          </p:nvCxnSpPr>
          <p:spPr>
            <a:xfrm rot="10800000">
              <a:off x="6499417" y="1697721"/>
              <a:ext cx="0" cy="746252"/>
            </a:xfrm>
            <a:prstGeom prst="straightConnector1">
              <a:avLst/>
            </a:prstGeom>
            <a:noFill/>
            <a:ln w="28575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8" name="Google Shape;268;p15"/>
            <p:cNvCxnSpPr/>
            <p:nvPr/>
          </p:nvCxnSpPr>
          <p:spPr>
            <a:xfrm flipH="1">
              <a:off x="3857170" y="2814367"/>
              <a:ext cx="454105" cy="816007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9" name="Google Shape;269;p15"/>
            <p:cNvCxnSpPr/>
            <p:nvPr/>
          </p:nvCxnSpPr>
          <p:spPr>
            <a:xfrm flipH="1">
              <a:off x="4524863" y="3192687"/>
              <a:ext cx="755379" cy="1215456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70" name="Google Shape;270;p15"/>
            <p:cNvSpPr/>
            <p:nvPr/>
          </p:nvSpPr>
          <p:spPr>
            <a:xfrm>
              <a:off x="3038493" y="2555659"/>
              <a:ext cx="774929" cy="257246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5"/>
            <p:cNvSpPr/>
            <p:nvPr/>
          </p:nvSpPr>
          <p:spPr>
            <a:xfrm>
              <a:off x="3309572" y="2898728"/>
              <a:ext cx="495626" cy="240507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2" name="Google Shape;272;p15"/>
            <p:cNvCxnSpPr/>
            <p:nvPr/>
          </p:nvCxnSpPr>
          <p:spPr>
            <a:xfrm rot="10800000">
              <a:off x="3424055" y="1804361"/>
              <a:ext cx="0" cy="746252"/>
            </a:xfrm>
            <a:prstGeom prst="straightConnector1">
              <a:avLst/>
            </a:prstGeom>
            <a:noFill/>
            <a:ln w="28575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73" name="Google Shape;273;p15"/>
          <p:cNvSpPr txBox="1"/>
          <p:nvPr/>
        </p:nvSpPr>
        <p:spPr>
          <a:xfrm>
            <a:off x="983647" y="1996489"/>
            <a:ext cx="218853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મોટા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અણુઓ</a:t>
            </a:r>
            <a:endParaRPr lang="en-US" sz="2400" dirty="0" err="1">
              <a:solidFill>
                <a:srgbClr val="C00000"/>
              </a:solidFill>
              <a:ea typeface="Calibri"/>
            </a:endParaRPr>
          </a:p>
        </p:txBody>
      </p:sp>
      <p:sp>
        <p:nvSpPr>
          <p:cNvPr id="274" name="Google Shape;274;p15"/>
          <p:cNvSpPr txBox="1"/>
          <p:nvPr/>
        </p:nvSpPr>
        <p:spPr>
          <a:xfrm>
            <a:off x="4682524" y="2205335"/>
            <a:ext cx="21811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અનુસર્જન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endParaRPr lang="en-US" dirty="0"/>
          </a:p>
        </p:txBody>
      </p:sp>
      <p:sp>
        <p:nvSpPr>
          <p:cNvPr id="275" name="Google Shape;275;p15"/>
          <p:cNvSpPr txBox="1"/>
          <p:nvPr/>
        </p:nvSpPr>
        <p:spPr>
          <a:xfrm>
            <a:off x="6714009" y="3296473"/>
            <a:ext cx="144779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શરીરની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કોષો</a:t>
            </a:r>
            <a:endParaRPr lang="en-US" sz="2400" dirty="0" err="1">
              <a:solidFill>
                <a:srgbClr val="C00000"/>
              </a:solidFill>
              <a:ea typeface="Calibri"/>
            </a:endParaRPr>
          </a:p>
        </p:txBody>
      </p:sp>
      <p:sp>
        <p:nvSpPr>
          <p:cNvPr id="276" name="Google Shape;276;p15"/>
          <p:cNvSpPr txBox="1"/>
          <p:nvPr/>
        </p:nvSpPr>
        <p:spPr>
          <a:xfrm>
            <a:off x="6423377" y="4355080"/>
            <a:ext cx="176106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શોષણ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</a:p>
        </p:txBody>
      </p:sp>
      <p:sp>
        <p:nvSpPr>
          <p:cNvPr id="277" name="Google Shape;277;p15"/>
          <p:cNvSpPr txBox="1"/>
          <p:nvPr/>
        </p:nvSpPr>
        <p:spPr>
          <a:xfrm>
            <a:off x="5449081" y="6167735"/>
            <a:ext cx="14477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વિસર્જન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endParaRPr lang="en-US" dirty="0"/>
          </a:p>
        </p:txBody>
      </p:sp>
      <p:sp>
        <p:nvSpPr>
          <p:cNvPr id="278" name="Google Shape;278;p15"/>
          <p:cNvSpPr txBox="1"/>
          <p:nvPr/>
        </p:nvSpPr>
        <p:spPr>
          <a:xfrm>
            <a:off x="2278245" y="5425017"/>
            <a:ext cx="14477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rgbClr val="C00000"/>
                </a:solidFill>
                <a:ea typeface="Calibri"/>
                <a:sym typeface="Calibri"/>
              </a:rPr>
              <a:t>પાચન</a:t>
            </a:r>
            <a:r>
              <a:rPr lang="en-US" sz="2400" dirty="0">
                <a:solidFill>
                  <a:srgbClr val="C00000"/>
                </a:solidFill>
                <a:ea typeface="Calibri"/>
                <a:sym typeface="Calibri"/>
              </a:rPr>
              <a:t> </a:t>
            </a:r>
            <a:endParaRPr lang="en-US" dirty="0"/>
          </a:p>
        </p:txBody>
      </p:sp>
      <p:sp>
        <p:nvSpPr>
          <p:cNvPr id="279" name="Google Shape;279;p15"/>
          <p:cNvSpPr txBox="1"/>
          <p:nvPr/>
        </p:nvSpPr>
        <p:spPr>
          <a:xfrm>
            <a:off x="1453926" y="4678917"/>
            <a:ext cx="144779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dirty="0">
                <a:solidFill>
                  <a:srgbClr val="C00000"/>
                </a:solidFill>
              </a:rPr>
              <a:t>આહાર ગ્રહણ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16" descr="C:\Users\sridevi\Downloads\maxpixel.freegreatpicture.com-Animal-Landscape-Beef-Meadow-Green-Cow-Nature-287875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2362200"/>
            <a:ext cx="4915459" cy="327164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6"/>
          <p:cNvSpPr txBox="1"/>
          <p:nvPr/>
        </p:nvSpPr>
        <p:spPr>
          <a:xfrm>
            <a:off x="3200400" y="115669"/>
            <a:ext cx="2789584" cy="646331"/>
          </a:xfrm>
          <a:prstGeom prst="rect">
            <a:avLst/>
          </a:prstGeom>
          <a:solidFill>
            <a:srgbClr val="E5B8B7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વિસર્જન</a:t>
            </a:r>
            <a:endParaRPr lang="en-US" sz="3600" b="1" dirty="0" err="1">
              <a:solidFill>
                <a:schemeClr val="tx1"/>
              </a:solidFill>
              <a:latin typeface="Calibri" pitchFamily="34" charset="0"/>
              <a:ea typeface="Calibri"/>
              <a:cs typeface="Calibri" pitchFamily="34" charset="0"/>
            </a:endParaRPr>
          </a:p>
        </p:txBody>
      </p:sp>
      <p:sp>
        <p:nvSpPr>
          <p:cNvPr id="287" name="Google Shape;287;p16"/>
          <p:cNvSpPr txBox="1"/>
          <p:nvPr/>
        </p:nvSpPr>
        <p:spPr>
          <a:xfrm>
            <a:off x="609600" y="1307068"/>
            <a:ext cx="7543800" cy="830956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અપચ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ગુદા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મારફતે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શરીરમાંથી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બહાર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કાઢવાની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પ્રક્રિયા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"/>
          <p:cNvSpPr txBox="1">
            <a:spLocks noGrp="1"/>
          </p:cNvSpPr>
          <p:nvPr>
            <p:ph type="title"/>
          </p:nvPr>
        </p:nvSpPr>
        <p:spPr>
          <a:xfrm>
            <a:off x="3048000" y="152400"/>
            <a:ext cx="2590800" cy="653547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4" name="Google Shape;294;p17"/>
          <p:cNvGraphicFramePr/>
          <p:nvPr/>
        </p:nvGraphicFramePr>
        <p:xfrm>
          <a:off x="304800" y="838200"/>
          <a:ext cx="7848600" cy="5342855"/>
        </p:xfrm>
        <a:graphic>
          <a:graphicData uri="http://schemas.openxmlformats.org/drawingml/2006/table">
            <a:tbl>
              <a:tblPr firstRow="1" bandRow="1">
                <a:noFill/>
                <a:tableStyleId>{6C44107A-6FF7-4BE7-8F45-AEB010344FD0}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4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9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Africa antelope-Capture - https://pixabay.com/en/africa-animal-antelope-capture-1869465/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Museli - https://pixabay.com/en/muesli-bowl-healthy-food-eat-3121962/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Zebras-Antelope-grazing - https://pixabay.com/en/zebras-antelope-grazing-chobe-622863/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Girl eating fruit - https://pixabay.com/en/apple-bite-diet-eat-face-female-15687/</a:t>
                      </a:r>
                      <a:endParaRPr sz="105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9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https://pixabay.com/en/cattle-cows-pasture-graze-nature-1709419/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https://pixabay.com/en/zebra-grazing-nature-wildlife-3006893/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https://pixabay.com/en/predator-lion-zebra-chilly-2066801/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13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3,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https://pixabay.com/photos/insect-bee-honey-pollen-nature-4999275/</a:t>
                      </a:r>
                      <a:endParaRPr sz="1050" b="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https://pixabay.com/illustrations/elephant-grass-eating-animal-1454633/</a:t>
                      </a:r>
                      <a:endParaRPr sz="1050" b="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https://pixabay.com/vectors/chicks-worm-eating-feeding-poultry-44737/</a:t>
                      </a:r>
                      <a:endParaRPr sz="1050" b="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https://pixabay.com/photos/mosquito-biting-female-parasite-542156/</a:t>
                      </a:r>
                      <a:endParaRPr sz="1050" b="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https://pixabay.com/photos/snake-cobra-dangerous-reptile-1974382/</a:t>
                      </a:r>
                      <a:endParaRPr sz="1050" b="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5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/>
                        <a:t>https://pixabay.com/en/cheetah-africa-namibia-cat-run-2859581/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/>
                        <a:t>https://pixabay.com/en/deer-nature-family-calf-animal-1698188/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5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https://pixabay.com/photos/water-pond-freshwater-goldfish-5026464/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https://pixabay.com/photos/garden-pond-goldfish-fish-water-938106/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https://pixabay.com/photos/sloth-insect-worm-nature-green-5025386/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https://pixabay.com/photos/worm-earthworm-wriggly-2934958/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5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https://pixabay.com/photos/python-snake-wildlife-animal-1958052/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tx1"/>
                          </a:solidFill>
                        </a:rPr>
                        <a:t>https://pixabay.com/photos/butterfly-bee-flower-insects-macro-5087500/</a:t>
                      </a:r>
                      <a:endParaRPr sz="1100" u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295" name="Google Shape;295;p17"/>
          <p:cNvGrpSpPr/>
          <p:nvPr/>
        </p:nvGrpSpPr>
        <p:grpSpPr>
          <a:xfrm>
            <a:off x="1422504" y="1447800"/>
            <a:ext cx="558696" cy="670343"/>
            <a:chOff x="2590800" y="2198471"/>
            <a:chExt cx="3571818" cy="3009296"/>
          </a:xfrm>
        </p:grpSpPr>
        <p:pic>
          <p:nvPicPr>
            <p:cNvPr id="296" name="Google Shape;296;p17" descr="C:\Users\sridevi\Downloads\Nutrition in Animals\zebras-622863_640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24513" y="2264281"/>
              <a:ext cx="1298195" cy="9736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17" descr="C:\Users\sridevi\Downloads\Nutrition in Animals\africa-1869465_640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76800" y="3459450"/>
              <a:ext cx="1285818" cy="835938"/>
            </a:xfrm>
            <a:prstGeom prst="rect">
              <a:avLst/>
            </a:prstGeom>
            <a:noFill/>
            <a:ln w="9525" cap="flat" cmpd="sng">
              <a:solidFill>
                <a:srgbClr val="FF5050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98" name="Google Shape;298;p17" descr="C:\Users\sridevi\Downloads\vegetables-790022_640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92530" y="2198471"/>
              <a:ext cx="1310616" cy="8723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17" descr="Muesli, Bowl, Healthy, Food, Eat, MÃ¼esli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-827724">
              <a:off x="2752523" y="3277729"/>
              <a:ext cx="2487613" cy="16573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0" name="Google Shape;300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3630" y="2466998"/>
            <a:ext cx="326814" cy="329178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1" name="Google Shape;301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66077" y="2438400"/>
            <a:ext cx="393758" cy="405309"/>
          </a:xfrm>
          <a:prstGeom prst="rect">
            <a:avLst/>
          </a:prstGeom>
          <a:noFill/>
          <a:ln w="38100" cap="flat" cmpd="sng">
            <a:solidFill>
              <a:srgbClr val="FFFF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2" name="Google Shape;302;p17" descr="C:\Users\sridevi\Downloads\zebra-3006893_640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06784" y="2478199"/>
            <a:ext cx="355416" cy="342702"/>
          </a:xfrm>
          <a:prstGeom prst="rect">
            <a:avLst/>
          </a:prstGeom>
          <a:noFill/>
          <a:ln w="38100" cap="flat" cmpd="sng">
            <a:solidFill>
              <a:srgbClr val="FFFF66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303" name="Google Shape;303;p17"/>
          <p:cNvGrpSpPr/>
          <p:nvPr/>
        </p:nvGrpSpPr>
        <p:grpSpPr>
          <a:xfrm>
            <a:off x="1338580" y="3200400"/>
            <a:ext cx="795020" cy="472623"/>
            <a:chOff x="1560084" y="1119058"/>
            <a:chExt cx="6325359" cy="4305873"/>
          </a:xfrm>
        </p:grpSpPr>
        <p:pic>
          <p:nvPicPr>
            <p:cNvPr id="304" name="Google Shape;304;p17" descr="Elephant, Grass, Eating, Animal, Mammal, Wildlif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560084" y="1230790"/>
              <a:ext cx="2872731" cy="213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17" descr="Chicks, Worm, Eating, Feeding, Poultry, Baby, Farm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75908" y="4071517"/>
              <a:ext cx="2706828" cy="13534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17" descr="Insect, Bee, Honey, Pollen, Nature, Flower, Nectar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470983" y="1119058"/>
              <a:ext cx="2414460" cy="18108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7" name="Google Shape;307;p17"/>
          <p:cNvGrpSpPr/>
          <p:nvPr/>
        </p:nvGrpSpPr>
        <p:grpSpPr>
          <a:xfrm>
            <a:off x="1295400" y="4301293"/>
            <a:ext cx="866238" cy="346907"/>
            <a:chOff x="2877090" y="2698068"/>
            <a:chExt cx="3569435" cy="1186994"/>
          </a:xfrm>
        </p:grpSpPr>
        <p:pic>
          <p:nvPicPr>
            <p:cNvPr id="308" name="Google Shape;308;p1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877090" y="2698068"/>
              <a:ext cx="1866527" cy="1186994"/>
            </a:xfrm>
            <a:prstGeom prst="rect">
              <a:avLst/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309" name="Google Shape;309;p17" descr="C:\Users\sridevi\Downloads\Nutrition in Animals\venison-1698188_640.jp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4821940" y="2699340"/>
              <a:ext cx="1624585" cy="1185722"/>
            </a:xfrm>
            <a:prstGeom prst="rect">
              <a:avLst/>
            </a:prstGeom>
            <a:noFill/>
            <a:ln w="381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pic>
        <p:nvPicPr>
          <p:cNvPr id="310" name="Google Shape;310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821052" y="3574250"/>
            <a:ext cx="393758" cy="273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7" descr="Snake, Cobra, Dangerous, Reptile, Animal, Natur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371600" y="3733800"/>
            <a:ext cx="305381" cy="229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7" descr="Garden Pond, Goldfish, Fish, Water, Red, White, Black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143000" y="4800600"/>
            <a:ext cx="361067" cy="2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7" descr="Water, Pond, Freshwater, Goldfish, Cold-Water Fish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524000" y="4800600"/>
            <a:ext cx="399468" cy="25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7" descr="Sloth, Insect, Worm, Nature, Green, Wildlife, Spri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752600" y="5669806"/>
            <a:ext cx="526687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7" descr="Worm, Earthworm, Wriggly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36075" y="5167745"/>
            <a:ext cx="388743" cy="25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7" descr="Python, Snake, Wildlife, Animal, Nature, Serpent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600200" y="5140035"/>
            <a:ext cx="325395" cy="305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7" descr="Butterfly, Bee, Flower, Insects, Macro, Animal, Close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143000" y="5677527"/>
            <a:ext cx="480119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8"/>
          <p:cNvSpPr txBox="1">
            <a:spLocks noGrp="1"/>
          </p:cNvSpPr>
          <p:nvPr>
            <p:ph type="title"/>
          </p:nvPr>
        </p:nvSpPr>
        <p:spPr>
          <a:xfrm>
            <a:off x="2667000" y="152400"/>
            <a:ext cx="3276600" cy="59658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3" name="Google Shape;323;p18"/>
          <p:cNvGraphicFramePr/>
          <p:nvPr/>
        </p:nvGraphicFramePr>
        <p:xfrm>
          <a:off x="457200" y="1066397"/>
          <a:ext cx="7467600" cy="4039000"/>
        </p:xfrm>
        <a:graphic>
          <a:graphicData uri="http://schemas.openxmlformats.org/drawingml/2006/table">
            <a:tbl>
              <a:tblPr firstRow="1" bandRow="1">
                <a:noFill/>
                <a:tableStyleId>{6C44107A-6FF7-4BE7-8F45-AEB010344FD0}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9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64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9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6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8 ,10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https://pixabay.com/photos/goat-animal-herbivore-eating-grass-671812/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https://pixabay.com/photos/goat-animal-herbivore-eating-grass-671812/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https://pixabay.com/photos/red-fox-animal-wildlife-omnivores-4782092/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https://pixabay.com/photos/mosquitoe-mosquito-malaria-gnat-1548975/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https://pixabay.com/photos/vulture-africa-bird-nature-2798958/</a:t>
                      </a:r>
                      <a:endParaRPr sz="1050" u="non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7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12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https://pixabay.com/en/lion-roar-wildlife-africa-danger-1141303/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https://pixabay.com/en/alligator-head-wildlife-food-mouth-1133030/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https://pixabay.com/en/cow-eating-cattle-nature-grass-1978088/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https://commons.wikimedia.org/wiki/File%3AEierschlange_frisst_Zwergwachtelei.jpg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6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14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Page URL: https://commons.wikimedia.org/wiki/File%3AFigure_34_01_11f.png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(Attribution: By CNX OpenStax )</a:t>
                      </a:r>
                      <a:endParaRPr sz="1050" b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http://maxpixel.freegreatpicture.com/Animal-Landscape-Beef-Meadow-Green-Cow-Nature-2878756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324" name="Google Shape;324;p18"/>
          <p:cNvGrpSpPr/>
          <p:nvPr/>
        </p:nvGrpSpPr>
        <p:grpSpPr>
          <a:xfrm>
            <a:off x="1662261" y="1904934"/>
            <a:ext cx="639523" cy="465938"/>
            <a:chOff x="1818699" y="1265952"/>
            <a:chExt cx="3599195" cy="3606889"/>
          </a:xfrm>
        </p:grpSpPr>
        <p:pic>
          <p:nvPicPr>
            <p:cNvPr id="325" name="Google Shape;325;p18" descr="Goat, Animal, Herbivore, Eating, Grass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26106" y="1265952"/>
              <a:ext cx="1691788" cy="1268841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6" name="Google Shape;326;p18" descr="bone, cachorra, female, dogs, akita inu, pope, animals, race, eating, one anima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55844" y="2547679"/>
              <a:ext cx="1843453" cy="1221541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7" name="Google Shape;327;p18" descr="Red, Fox, Animal, Wildlife, Omnivores, Nature, Mammal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24137" y="3737461"/>
              <a:ext cx="1419225" cy="113538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8" name="Google Shape;328;p18" descr="Mosquitoe, Mosquito, Malaria, Gnat, Bite, Insect, Bloo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18699" y="2526802"/>
              <a:ext cx="1628859" cy="1160562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29" name="Google Shape;329;p18" descr="Vulture, Africa, Bird, Nature, Wildlife, Wild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914315" y="1392485"/>
              <a:ext cx="1657742" cy="1117250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330" name="Google Shape;330;p18"/>
          <p:cNvGrpSpPr/>
          <p:nvPr/>
        </p:nvGrpSpPr>
        <p:grpSpPr>
          <a:xfrm>
            <a:off x="1674592" y="2829388"/>
            <a:ext cx="552386" cy="461178"/>
            <a:chOff x="2091849" y="1161932"/>
            <a:chExt cx="7015621" cy="5091539"/>
          </a:xfrm>
        </p:grpSpPr>
        <p:pic>
          <p:nvPicPr>
            <p:cNvPr id="331" name="Google Shape;331;p18" descr="C:\Users\sridevi\Downloads\alligator-1133030_640.jp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864352" y="1161932"/>
              <a:ext cx="3939896" cy="2234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18" descr="C:\Users\sridevi\Downloads\lion-1141303_640.jp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91849" y="3697485"/>
              <a:ext cx="3415155" cy="22730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18" descr="C:\Users\sridevi\Downloads\cow-1978088_640.jp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34293" y="3026869"/>
              <a:ext cx="2673177" cy="32266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4" name="Google Shape;334;p18" descr="C:\Users\sridevi\Downloads\Nutrition in Animals\512px-Figure_34_01_11f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74592" y="4143356"/>
            <a:ext cx="552385" cy="275056"/>
          </a:xfrm>
          <a:prstGeom prst="rect">
            <a:avLst/>
          </a:prstGeom>
          <a:solidFill>
            <a:srgbClr val="FFFF66"/>
          </a:solidFill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5" name="Google Shape;335;p18" descr="C:\Users\sridevi\Downloads\Nutrition in Animals\256px-Eierschlange_frisst_Zwergwachtelei.jp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79716" y="3533227"/>
            <a:ext cx="275876" cy="380459"/>
          </a:xfrm>
          <a:prstGeom prst="rect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6" name="Google Shape;336;p18" descr="C:\Users\sridevi\Downloads\maxpixel.freegreatpicture.com-Animal-Landscape-Beef-Meadow-Green-Cow-Nature-2878756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74592" y="4660354"/>
            <a:ext cx="552385" cy="367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814</Words>
  <Application>Microsoft Office PowerPoint</Application>
  <PresentationFormat>On-screen Show (4:3)</PresentationFormat>
  <Paragraphs>196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164</cp:revision>
  <dcterms:created xsi:type="dcterms:W3CDTF">2018-12-16T04:20:25Z</dcterms:created>
  <dcterms:modified xsi:type="dcterms:W3CDTF">2026-05-21T09:26:37Z</dcterms:modified>
</cp:coreProperties>
</file>