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hVn0YhQOwZzuBVUyN4w2ofV02Z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464B3B1A-89CF-4F22-BA85-8EBC8CAE6FC1}">
  <a:tblStyle styleId="{464B3B1A-89CF-4F22-BA85-8EBC8CAE6FC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41" name="Google Shape;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50" name="Google Shape;5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58" name="Google Shape;5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66" name="Google Shape;6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74" name="Google Shape;7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93" name="Google Shape;9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112" name="Google Shape;11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120" name="Google Shape;12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129" name="Google Shape;12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</a:rPr>
              <a:t>original contribution – rushmish@gmail.com</a:t>
            </a:r>
            <a:endParaRPr/>
          </a:p>
        </p:txBody>
      </p:sp>
      <p:sp>
        <p:nvSpPr>
          <p:cNvPr id="138" name="Google Shape;138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14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4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4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4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4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;p14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4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4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4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4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aphicFrame>
        <p:nvGraphicFramePr>
          <p:cNvPr id="31" name="Google Shape;31;p16"/>
          <p:cNvGraphicFramePr/>
          <p:nvPr/>
        </p:nvGraphicFramePr>
        <p:xfrm>
          <a:off x="457200" y="13970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{464B3B1A-89CF-4F22-BA85-8EBC8CAE6FC1}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"/>
          <p:cNvSpPr/>
          <p:nvPr/>
        </p:nvSpPr>
        <p:spPr>
          <a:xfrm>
            <a:off x="1003697" y="2316125"/>
            <a:ext cx="7075997" cy="179117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gu-IN" sz="5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શરીર અને મન માટે પૌષ્ટિક આહાર</a:t>
            </a:r>
            <a:endParaRPr sz="5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/>
          <p:nvPr/>
        </p:nvSpPr>
        <p:spPr>
          <a:xfrm>
            <a:off x="974182" y="1147658"/>
            <a:ext cx="7158451" cy="2015896"/>
          </a:xfrm>
          <a:prstGeom prst="rect">
            <a:avLst/>
          </a:prstGeom>
          <a:solidFill>
            <a:srgbClr val="FBD4B4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પાચન તંત્ર પશુજગતમાં વિવિધ પ્રકારના હોય છે.હાલાંકે તમામ જીવોમાં પૌષ્ટિકતાની પ્રક્રિયા ભિન્ન હોઈ શકે છે, તેમ છતાં "શરીર માટે જરૂરિયાતવાળી વસ્તુઓને ગ્રહણ કરવાનો" અને “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અપચ્ય કચરાને </a:t>
            </a: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બહાર કાઢવાનો" મૂળ તત્વે  સમગ્ર પ્રકૃતિમાં એકસરખો રહે છે.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2"/>
          <p:cNvPicPr preferRelativeResize="0"/>
          <p:nvPr/>
        </p:nvPicPr>
        <p:blipFill rotWithShape="1">
          <a:blip r:embed="rId3">
            <a:alphaModFix/>
          </a:blip>
          <a:srcRect l="13775" t="10224" r="8094" b="10579"/>
          <a:stretch/>
        </p:blipFill>
        <p:spPr>
          <a:xfrm>
            <a:off x="1299414" y="3809763"/>
            <a:ext cx="3081528" cy="2189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2"/>
          <p:cNvPicPr preferRelativeResize="0"/>
          <p:nvPr/>
        </p:nvPicPr>
        <p:blipFill rotWithShape="1">
          <a:blip r:embed="rId4">
            <a:alphaModFix/>
          </a:blip>
          <a:srcRect l="4063" t="12025" r="10970" b="15156"/>
          <a:stretch/>
        </p:blipFill>
        <p:spPr>
          <a:xfrm>
            <a:off x="4710550" y="3809762"/>
            <a:ext cx="3081527" cy="2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"/>
          <p:cNvSpPr/>
          <p:nvPr/>
        </p:nvSpPr>
        <p:spPr>
          <a:xfrm>
            <a:off x="2018414" y="116703"/>
            <a:ext cx="5107172" cy="92328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પૌષ્ટિકતા અને પાચન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/>
          <p:nvPr/>
        </p:nvSpPr>
        <p:spPr>
          <a:xfrm>
            <a:off x="695351" y="2362200"/>
            <a:ext cx="3502580" cy="1938952"/>
          </a:xfrm>
          <a:prstGeom prst="rect">
            <a:avLst/>
          </a:prstGeom>
          <a:solidFill>
            <a:srgbClr val="31859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gu-IN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પોષણ માટે શરીરનો કચરો બહાર કાઢવાની પ્રક્રિયા ઉત્સર્ગ ચક્ર સ્વસસ્થની જાળવણીમાં સૌથી મોટો આપણો મિત્ર છે. </a:t>
            </a:r>
            <a:endParaRPr sz="2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9765" y="1392379"/>
            <a:ext cx="2743200" cy="493776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"/>
          <p:cNvSpPr/>
          <p:nvPr/>
        </p:nvSpPr>
        <p:spPr>
          <a:xfrm>
            <a:off x="1890823" y="206917"/>
            <a:ext cx="5107172" cy="92328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ઉત્સર્ગ </a:t>
            </a: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ચક્ર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/>
          <p:nvPr/>
        </p:nvSpPr>
        <p:spPr>
          <a:xfrm>
            <a:off x="1354667" y="1201933"/>
            <a:ext cx="6651813" cy="830956"/>
          </a:xfrm>
          <a:prstGeom prst="rect">
            <a:avLst/>
          </a:prstGeom>
          <a:solidFill>
            <a:srgbClr val="FBD4B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તેથી જો આપણે આપણાં જીવનમાંથી દરેક પ્રકારના 'કચરા'ને દૂર કરવું શિખી લઈએ તો…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4"/>
          <p:cNvPicPr preferRelativeResize="0"/>
          <p:nvPr/>
        </p:nvPicPr>
        <p:blipFill rotWithShape="1">
          <a:blip r:embed="rId3">
            <a:alphaModFix/>
          </a:blip>
          <a:srcRect l="2338" t="5243" r="2833" b="576"/>
          <a:stretch/>
        </p:blipFill>
        <p:spPr>
          <a:xfrm>
            <a:off x="701750" y="2371061"/>
            <a:ext cx="7520502" cy="387734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"/>
          <p:cNvSpPr/>
          <p:nvPr/>
        </p:nvSpPr>
        <p:spPr>
          <a:xfrm>
            <a:off x="2333535" y="147954"/>
            <a:ext cx="5107172" cy="92328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ઉત્સર્ગ </a:t>
            </a:r>
            <a:r>
              <a:rPr lang="gu-IN" sz="3600" b="1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(મળ ત્યાગ)</a:t>
            </a:r>
            <a:r>
              <a:rPr lang="en-US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060B5AF-8423-8F1E-FD48-EF336329FDFC}"/>
              </a:ext>
            </a:extLst>
          </p:cNvPr>
          <p:cNvSpPr txBox="1"/>
          <p:nvPr/>
        </p:nvSpPr>
        <p:spPr>
          <a:xfrm>
            <a:off x="7010401" y="2360706"/>
            <a:ext cx="860612" cy="3885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gu-IN" dirty="0"/>
              <a:t>અરે</a:t>
            </a:r>
            <a:r>
              <a:rPr lang="en-IN" dirty="0"/>
              <a:t> </a:t>
            </a:r>
            <a:r>
              <a:rPr lang="gu-IN" dirty="0"/>
              <a:t>નહીં!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5"/>
          <p:cNvPicPr preferRelativeResize="0"/>
          <p:nvPr/>
        </p:nvPicPr>
        <p:blipFill rotWithShape="1">
          <a:blip r:embed="rId3">
            <a:alphaModFix/>
          </a:blip>
          <a:srcRect l="5127" t="8980" r="4622" b="20816"/>
          <a:stretch/>
        </p:blipFill>
        <p:spPr>
          <a:xfrm>
            <a:off x="1992799" y="1217648"/>
            <a:ext cx="4846320" cy="338328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5"/>
          <p:cNvSpPr/>
          <p:nvPr/>
        </p:nvSpPr>
        <p:spPr>
          <a:xfrm>
            <a:off x="910945" y="4829929"/>
            <a:ext cx="7304800" cy="984845"/>
          </a:xfrm>
          <a:prstGeom prst="rect">
            <a:avLst/>
          </a:prstGeom>
          <a:solidFill>
            <a:srgbClr val="FBD4B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buSzPts val="2400"/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માત્ર ઉપયોગી વસ્તુઓને જ 'ગ્રહણ' કરો, તો આપણો 'વિકાસ માટેનો પૌષ્ટિક આહાર' સંપૂર્ણ સંતુલનમાં રહેશે.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2018414" y="116703"/>
            <a:ext cx="5107172" cy="92328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વિકાસ માટે પૌષ્ટિક આહાર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6"/>
          <p:cNvGrpSpPr/>
          <p:nvPr/>
        </p:nvGrpSpPr>
        <p:grpSpPr>
          <a:xfrm>
            <a:off x="213292" y="2582401"/>
            <a:ext cx="4311852" cy="3158096"/>
            <a:chOff x="188141" y="2433017"/>
            <a:chExt cx="4311852" cy="3158096"/>
          </a:xfrm>
        </p:grpSpPr>
        <p:sp>
          <p:nvSpPr>
            <p:cNvPr id="77" name="Google Shape;77;p6"/>
            <p:cNvSpPr/>
            <p:nvPr/>
          </p:nvSpPr>
          <p:spPr>
            <a:xfrm>
              <a:off x="188141" y="2433017"/>
              <a:ext cx="4311852" cy="3158096"/>
            </a:xfrm>
            <a:prstGeom prst="rect">
              <a:avLst/>
            </a:prstGeom>
            <a:solidFill>
              <a:srgbClr val="92CCDC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8" name="Google Shape;78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3528" y="2554740"/>
              <a:ext cx="4091381" cy="29146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" name="Google Shape;79;p6"/>
          <p:cNvSpPr/>
          <p:nvPr/>
        </p:nvSpPr>
        <p:spPr>
          <a:xfrm>
            <a:off x="729129" y="1598073"/>
            <a:ext cx="3260269" cy="760072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જંક ફૂડને ના કહો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4996629" y="2582402"/>
            <a:ext cx="3967860" cy="3158096"/>
          </a:xfrm>
          <a:prstGeom prst="rect">
            <a:avLst/>
          </a:prstGeom>
          <a:solidFill>
            <a:srgbClr val="92CCDC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5277224" y="1604101"/>
            <a:ext cx="3359519" cy="760073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આરોગ્યદાયક ખોરાકને હા કહો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0974" y="3262302"/>
            <a:ext cx="2296855" cy="2011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71982" y="3262302"/>
            <a:ext cx="1238247" cy="96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6" descr="C:\Users\Rashmi\OneDrive\Documents\Sai-Gardening\Pictures\Raised bed\5.5.2015 Swiss chards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3177949">
            <a:off x="7668457" y="4288494"/>
            <a:ext cx="1032930" cy="1142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6" descr="C:\Users\Rashmi\OneDrive\Documents\Sai-Gardening\Pictures\DOnations\Nimmi's garden produce.jpg"/>
          <p:cNvPicPr preferRelativeResize="0"/>
          <p:nvPr/>
        </p:nvPicPr>
        <p:blipFill rotWithShape="1">
          <a:blip r:embed="rId7">
            <a:alphaModFix/>
          </a:blip>
          <a:srcRect l="3374" b="15849"/>
          <a:stretch/>
        </p:blipFill>
        <p:spPr>
          <a:xfrm>
            <a:off x="6698456" y="4926956"/>
            <a:ext cx="1245520" cy="813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6" descr="C:\Users\Rashmi\OneDrive\Documents\Sai-Gardening\Pictures\DOnations\Sai Bhaiya\tomatoes- 3.2 lbs (9 july15)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16289" y="2704124"/>
            <a:ext cx="1186077" cy="88955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6"/>
          <p:cNvSpPr/>
          <p:nvPr/>
        </p:nvSpPr>
        <p:spPr>
          <a:xfrm>
            <a:off x="407249" y="2403534"/>
            <a:ext cx="3648982" cy="3466823"/>
          </a:xfrm>
          <a:prstGeom prst="noSmoking">
            <a:avLst>
              <a:gd name="adj" fmla="val 6794"/>
            </a:avLst>
          </a:prstGeom>
          <a:solidFill>
            <a:srgbClr val="C0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 rot="-2304744">
            <a:off x="4724192" y="3097229"/>
            <a:ext cx="4266488" cy="1294550"/>
          </a:xfrm>
          <a:prstGeom prst="corner">
            <a:avLst>
              <a:gd name="adj1" fmla="val 21581"/>
              <a:gd name="adj2" fmla="val 24660"/>
            </a:avLst>
          </a:prstGeom>
          <a:solidFill>
            <a:srgbClr val="FFFF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2018414" y="116703"/>
            <a:ext cx="5107172" cy="646290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આરોગ્યદાયક તફાવત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/>
          <p:nvPr/>
        </p:nvSpPr>
        <p:spPr>
          <a:xfrm>
            <a:off x="1049897" y="1240265"/>
            <a:ext cx="6858000" cy="830997"/>
          </a:xfrm>
          <a:prstGeom prst="rect">
            <a:avLst/>
          </a:prstGeom>
          <a:solidFill>
            <a:srgbClr val="FBD4B4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અપણે આપણા જ્ઞાનેન્દ્રિયો ( સંવેદી અંગો ) દ્વારા ઘણી બધી માહિતી અને ઉત્તેજનાઓનું સેવન કરીએ છીએ!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6" name="Google Shape;96;p7"/>
          <p:cNvGrpSpPr/>
          <p:nvPr/>
        </p:nvGrpSpPr>
        <p:grpSpPr>
          <a:xfrm>
            <a:off x="1587215" y="2723199"/>
            <a:ext cx="4837738" cy="3733806"/>
            <a:chOff x="2094273" y="832593"/>
            <a:chExt cx="4395768" cy="4666146"/>
          </a:xfrm>
        </p:grpSpPr>
        <p:grpSp>
          <p:nvGrpSpPr>
            <p:cNvPr id="97" name="Google Shape;97;p7"/>
            <p:cNvGrpSpPr/>
            <p:nvPr/>
          </p:nvGrpSpPr>
          <p:grpSpPr>
            <a:xfrm>
              <a:off x="2094273" y="1202058"/>
              <a:ext cx="4059786" cy="4296681"/>
              <a:chOff x="1269918" y="-159954"/>
              <a:chExt cx="4059786" cy="4296681"/>
            </a:xfrm>
          </p:grpSpPr>
          <p:sp>
            <p:nvSpPr>
              <p:cNvPr id="98" name="Google Shape;98;p7"/>
              <p:cNvSpPr/>
              <p:nvPr/>
            </p:nvSpPr>
            <p:spPr>
              <a:xfrm>
                <a:off x="2863555" y="1737247"/>
                <a:ext cx="2123301" cy="2123301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86894" y="19133"/>
                    </a:moveTo>
                    <a:lnTo>
                      <a:pt x="92557" y="9762"/>
                    </a:lnTo>
                    <a:lnTo>
                      <a:pt x="101314" y="16640"/>
                    </a:lnTo>
                    <a:lnTo>
                      <a:pt x="98322" y="28109"/>
                    </a:lnTo>
                    <a:lnTo>
                      <a:pt x="98322" y="28109"/>
                    </a:lnTo>
                    <a:cubicBezTo>
                      <a:pt x="102950" y="32983"/>
                      <a:pt x="106469" y="38688"/>
                      <a:pt x="108664" y="44877"/>
                    </a:cubicBezTo>
                    <a:lnTo>
                      <a:pt x="117496" y="43916"/>
                    </a:lnTo>
                    <a:lnTo>
                      <a:pt x="119315" y="53573"/>
                    </a:lnTo>
                    <a:lnTo>
                      <a:pt x="111254" y="58630"/>
                    </a:lnTo>
                    <a:lnTo>
                      <a:pt x="111254" y="58630"/>
                    </a:lnTo>
                    <a:cubicBezTo>
                      <a:pt x="111453" y="65148"/>
                      <a:pt x="110231" y="71636"/>
                      <a:pt x="107663" y="77697"/>
                    </a:cubicBezTo>
                    <a:lnTo>
                      <a:pt x="113321" y="87073"/>
                    </a:lnTo>
                    <a:lnTo>
                      <a:pt x="107852" y="95941"/>
                    </a:lnTo>
                    <a:lnTo>
                      <a:pt x="100203" y="89792"/>
                    </a:lnTo>
                    <a:cubicBezTo>
                      <a:pt x="95880" y="94905"/>
                      <a:pt x="90489" y="99139"/>
                      <a:pt x="84360" y="102237"/>
                    </a:cubicBezTo>
                    <a:lnTo>
                      <a:pt x="84965" y="114394"/>
                    </a:lnTo>
                    <a:lnTo>
                      <a:pt x="73932" y="118153"/>
                    </a:lnTo>
                    <a:lnTo>
                      <a:pt x="70341" y="107014"/>
                    </a:lnTo>
                    <a:cubicBezTo>
                      <a:pt x="63519" y="108329"/>
                      <a:pt x="56481" y="108329"/>
                      <a:pt x="49659" y="107014"/>
                    </a:cubicBezTo>
                    <a:lnTo>
                      <a:pt x="46068" y="118153"/>
                    </a:lnTo>
                    <a:lnTo>
                      <a:pt x="35035" y="114394"/>
                    </a:lnTo>
                    <a:lnTo>
                      <a:pt x="35640" y="102237"/>
                    </a:lnTo>
                    <a:lnTo>
                      <a:pt x="35640" y="102237"/>
                    </a:lnTo>
                    <a:cubicBezTo>
                      <a:pt x="29511" y="99139"/>
                      <a:pt x="24120" y="94905"/>
                      <a:pt x="19797" y="89792"/>
                    </a:cubicBezTo>
                    <a:lnTo>
                      <a:pt x="12148" y="95941"/>
                    </a:lnTo>
                    <a:lnTo>
                      <a:pt x="6679" y="87073"/>
                    </a:lnTo>
                    <a:lnTo>
                      <a:pt x="12337" y="77697"/>
                    </a:lnTo>
                    <a:lnTo>
                      <a:pt x="12337" y="77697"/>
                    </a:lnTo>
                    <a:cubicBezTo>
                      <a:pt x="9769" y="71636"/>
                      <a:pt x="8547" y="65148"/>
                      <a:pt x="8746" y="58630"/>
                    </a:cubicBezTo>
                    <a:lnTo>
                      <a:pt x="685" y="53573"/>
                    </a:lnTo>
                    <a:lnTo>
                      <a:pt x="2504" y="43916"/>
                    </a:lnTo>
                    <a:lnTo>
                      <a:pt x="11336" y="44877"/>
                    </a:lnTo>
                    <a:lnTo>
                      <a:pt x="11336" y="44877"/>
                    </a:lnTo>
                    <a:cubicBezTo>
                      <a:pt x="13531" y="38688"/>
                      <a:pt x="17050" y="32983"/>
                      <a:pt x="21678" y="28109"/>
                    </a:cubicBezTo>
                    <a:lnTo>
                      <a:pt x="18686" y="16640"/>
                    </a:lnTo>
                    <a:lnTo>
                      <a:pt x="27443" y="9762"/>
                    </a:lnTo>
                    <a:lnTo>
                      <a:pt x="33106" y="19133"/>
                    </a:lnTo>
                    <a:cubicBezTo>
                      <a:pt x="39036" y="15712"/>
                      <a:pt x="45649" y="13459"/>
                      <a:pt x="52541" y="12511"/>
                    </a:cubicBezTo>
                    <a:lnTo>
                      <a:pt x="54079" y="511"/>
                    </a:lnTo>
                    <a:lnTo>
                      <a:pt x="65921" y="511"/>
                    </a:lnTo>
                    <a:lnTo>
                      <a:pt x="67459" y="12511"/>
                    </a:lnTo>
                    <a:lnTo>
                      <a:pt x="67459" y="12511"/>
                    </a:lnTo>
                    <a:cubicBezTo>
                      <a:pt x="74351" y="13459"/>
                      <a:pt x="80964" y="15712"/>
                      <a:pt x="86894" y="19133"/>
                    </a:cubicBezTo>
                    <a:close/>
                  </a:path>
                </a:pathLst>
              </a:custGeom>
              <a:solidFill>
                <a:srgbClr val="71884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509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7"/>
              <p:cNvSpPr txBox="1"/>
              <p:nvPr/>
            </p:nvSpPr>
            <p:spPr>
              <a:xfrm>
                <a:off x="3290433" y="2234620"/>
                <a:ext cx="1269545" cy="1091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7925" tIns="27925" rIns="27925" bIns="27925" anchor="ctr" anchorCtr="0">
                <a:noAutofit/>
              </a:bodyPr>
              <a:lstStyle/>
              <a:p>
                <a:pPr lvl="0" algn="ctr">
                  <a:lnSpc>
                    <a:spcPct val="90000"/>
                  </a:lnSpc>
                  <a:buClr>
                    <a:schemeClr val="lt1"/>
                  </a:buClr>
                  <a:buSzPts val="2200"/>
                </a:pPr>
                <a:r>
                  <a:rPr lang="gu-IN" sz="18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જ્ઞાને</a:t>
                </a:r>
                <a:r>
                  <a:rPr lang="gu-IN" sz="1800" dirty="0"/>
                  <a:t>ન્દ્રિયોનો અતિ ઉપયોગ થયો</a:t>
                </a:r>
                <a:endParaRPr sz="180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7"/>
              <p:cNvSpPr/>
              <p:nvPr/>
            </p:nvSpPr>
            <p:spPr>
              <a:xfrm>
                <a:off x="1543396" y="1235375"/>
                <a:ext cx="1544219" cy="1544219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3274" y="30393"/>
                    </a:moveTo>
                    <a:lnTo>
                      <a:pt x="105107" y="21615"/>
                    </a:lnTo>
                    <a:lnTo>
                      <a:pt x="113026" y="33896"/>
                    </a:lnTo>
                    <a:lnTo>
                      <a:pt x="105276" y="49005"/>
                    </a:lnTo>
                    <a:lnTo>
                      <a:pt x="105276" y="49005"/>
                    </a:lnTo>
                    <a:cubicBezTo>
                      <a:pt x="107458" y="56205"/>
                      <a:pt x="107458" y="63795"/>
                      <a:pt x="105276" y="70995"/>
                    </a:cubicBezTo>
                    <a:lnTo>
                      <a:pt x="113026" y="86104"/>
                    </a:lnTo>
                    <a:lnTo>
                      <a:pt x="105107" y="98385"/>
                    </a:lnTo>
                    <a:lnTo>
                      <a:pt x="93274" y="89607"/>
                    </a:lnTo>
                    <a:lnTo>
                      <a:pt x="93274" y="89607"/>
                    </a:lnTo>
                    <a:cubicBezTo>
                      <a:pt x="87400" y="94898"/>
                      <a:pt x="80058" y="98693"/>
                      <a:pt x="72002" y="100602"/>
                    </a:cubicBezTo>
                    <a:lnTo>
                      <a:pt x="68926" y="118602"/>
                    </a:lnTo>
                    <a:lnTo>
                      <a:pt x="51074" y="118602"/>
                    </a:lnTo>
                    <a:lnTo>
                      <a:pt x="47998" y="100602"/>
                    </a:lnTo>
                    <a:lnTo>
                      <a:pt x="47998" y="100602"/>
                    </a:lnTo>
                    <a:cubicBezTo>
                      <a:pt x="39942" y="98693"/>
                      <a:pt x="32600" y="94898"/>
                      <a:pt x="26726" y="89607"/>
                    </a:cubicBezTo>
                    <a:lnTo>
                      <a:pt x="14893" y="98385"/>
                    </a:lnTo>
                    <a:lnTo>
                      <a:pt x="6974" y="86104"/>
                    </a:lnTo>
                    <a:lnTo>
                      <a:pt x="14724" y="70995"/>
                    </a:lnTo>
                    <a:lnTo>
                      <a:pt x="14724" y="70995"/>
                    </a:lnTo>
                    <a:cubicBezTo>
                      <a:pt x="12542" y="63795"/>
                      <a:pt x="12542" y="56205"/>
                      <a:pt x="14724" y="49005"/>
                    </a:cubicBezTo>
                    <a:lnTo>
                      <a:pt x="6974" y="33896"/>
                    </a:lnTo>
                    <a:lnTo>
                      <a:pt x="14893" y="21615"/>
                    </a:lnTo>
                    <a:lnTo>
                      <a:pt x="26726" y="30393"/>
                    </a:lnTo>
                    <a:cubicBezTo>
                      <a:pt x="32600" y="25102"/>
                      <a:pt x="39942" y="21307"/>
                      <a:pt x="47998" y="19398"/>
                    </a:cubicBezTo>
                    <a:lnTo>
                      <a:pt x="51074" y="1398"/>
                    </a:lnTo>
                    <a:lnTo>
                      <a:pt x="68926" y="1398"/>
                    </a:lnTo>
                    <a:lnTo>
                      <a:pt x="72002" y="19398"/>
                    </a:lnTo>
                    <a:lnTo>
                      <a:pt x="72002" y="19398"/>
                    </a:lnTo>
                    <a:cubicBezTo>
                      <a:pt x="80058" y="21307"/>
                      <a:pt x="87400" y="25102"/>
                      <a:pt x="93274" y="30393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509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7"/>
              <p:cNvSpPr txBox="1"/>
              <p:nvPr/>
            </p:nvSpPr>
            <p:spPr>
              <a:xfrm>
                <a:off x="1932158" y="1626486"/>
                <a:ext cx="766695" cy="761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0475" tIns="30475" rIns="30475" bIns="30475" anchor="ctr" anchorCtr="0">
                <a:noAutofit/>
              </a:bodyPr>
              <a:lstStyle/>
              <a:p>
                <a:pPr lvl="0" algn="ctr">
                  <a:lnSpc>
                    <a:spcPct val="90000"/>
                  </a:lnSpc>
                  <a:buClr>
                    <a:schemeClr val="dk1"/>
                  </a:buClr>
                  <a:buSzPts val="2400"/>
                </a:pPr>
                <a:r>
                  <a:rPr lang="gu-IN" sz="1800" dirty="0"/>
                  <a:t>થાકેલું</a:t>
                </a:r>
                <a:endParaRPr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7"/>
              <p:cNvSpPr/>
              <p:nvPr/>
            </p:nvSpPr>
            <p:spPr>
              <a:xfrm rot="-900000">
                <a:off x="2410055" y="228171"/>
                <a:ext cx="1947053" cy="1396721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95591" y="30393"/>
                    </a:moveTo>
                    <a:lnTo>
                      <a:pt x="103494" y="18900"/>
                    </a:lnTo>
                    <a:lnTo>
                      <a:pt x="112711" y="32263"/>
                    </a:lnTo>
                    <a:lnTo>
                      <a:pt x="108429" y="49005"/>
                    </a:lnTo>
                    <a:lnTo>
                      <a:pt x="108429" y="49005"/>
                    </a:lnTo>
                    <a:cubicBezTo>
                      <a:pt x="110762" y="56205"/>
                      <a:pt x="110762" y="63795"/>
                      <a:pt x="108429" y="70995"/>
                    </a:cubicBezTo>
                    <a:lnTo>
                      <a:pt x="112711" y="87737"/>
                    </a:lnTo>
                    <a:lnTo>
                      <a:pt x="103494" y="101100"/>
                    </a:lnTo>
                    <a:lnTo>
                      <a:pt x="95591" y="89607"/>
                    </a:lnTo>
                    <a:lnTo>
                      <a:pt x="95591" y="89607"/>
                    </a:lnTo>
                    <a:cubicBezTo>
                      <a:pt x="89308" y="94898"/>
                      <a:pt x="81454" y="98693"/>
                      <a:pt x="72838" y="100602"/>
                    </a:cubicBezTo>
                    <a:lnTo>
                      <a:pt x="70530" y="118602"/>
                    </a:lnTo>
                    <a:lnTo>
                      <a:pt x="49470" y="118602"/>
                    </a:lnTo>
                    <a:lnTo>
                      <a:pt x="47162" y="100602"/>
                    </a:lnTo>
                    <a:lnTo>
                      <a:pt x="47162" y="100602"/>
                    </a:lnTo>
                    <a:cubicBezTo>
                      <a:pt x="38546" y="98693"/>
                      <a:pt x="30692" y="94898"/>
                      <a:pt x="24409" y="89607"/>
                    </a:cubicBezTo>
                    <a:lnTo>
                      <a:pt x="16506" y="101100"/>
                    </a:lnTo>
                    <a:lnTo>
                      <a:pt x="7289" y="87737"/>
                    </a:lnTo>
                    <a:lnTo>
                      <a:pt x="11571" y="70995"/>
                    </a:lnTo>
                    <a:lnTo>
                      <a:pt x="11571" y="70995"/>
                    </a:lnTo>
                    <a:cubicBezTo>
                      <a:pt x="9238" y="63795"/>
                      <a:pt x="9238" y="56205"/>
                      <a:pt x="11571" y="49005"/>
                    </a:cubicBezTo>
                    <a:lnTo>
                      <a:pt x="7289" y="32263"/>
                    </a:lnTo>
                    <a:lnTo>
                      <a:pt x="16506" y="18900"/>
                    </a:lnTo>
                    <a:lnTo>
                      <a:pt x="24409" y="30393"/>
                    </a:lnTo>
                    <a:cubicBezTo>
                      <a:pt x="30692" y="25102"/>
                      <a:pt x="38546" y="21307"/>
                      <a:pt x="47162" y="19398"/>
                    </a:cubicBezTo>
                    <a:lnTo>
                      <a:pt x="49470" y="1398"/>
                    </a:lnTo>
                    <a:lnTo>
                      <a:pt x="70530" y="1398"/>
                    </a:lnTo>
                    <a:lnTo>
                      <a:pt x="72838" y="19398"/>
                    </a:lnTo>
                    <a:lnTo>
                      <a:pt x="72838" y="19398"/>
                    </a:lnTo>
                    <a:cubicBezTo>
                      <a:pt x="81454" y="21307"/>
                      <a:pt x="89308" y="25102"/>
                      <a:pt x="95591" y="30393"/>
                    </a:cubicBezTo>
                    <a:close/>
                  </a:path>
                </a:pathLst>
              </a:custGeom>
              <a:solidFill>
                <a:srgbClr val="B0C68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509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7"/>
              <p:cNvSpPr txBox="1"/>
              <p:nvPr/>
            </p:nvSpPr>
            <p:spPr>
              <a:xfrm>
                <a:off x="2869742" y="501871"/>
                <a:ext cx="1027678" cy="849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0475" tIns="30475" rIns="30475" bIns="30475" anchor="ctr" anchorCtr="0">
                <a:noAutofit/>
              </a:bodyPr>
              <a:lstStyle/>
              <a:p>
                <a:pPr lvl="0" algn="ctr">
                  <a:lnSpc>
                    <a:spcPct val="90000"/>
                  </a:lnSpc>
                  <a:buClr>
                    <a:schemeClr val="dk1"/>
                  </a:buClr>
                  <a:buSzPts val="2400"/>
                </a:pPr>
                <a:r>
                  <a:rPr lang="gu-IN" sz="1800" dirty="0"/>
                  <a:t>મગજને અહેવાલ આપવો</a:t>
                </a:r>
                <a:endParaRPr sz="180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7"/>
              <p:cNvSpPr/>
              <p:nvPr/>
            </p:nvSpPr>
            <p:spPr>
              <a:xfrm>
                <a:off x="2611878" y="1418901"/>
                <a:ext cx="2717826" cy="27178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56184" y="3876"/>
                    </a:moveTo>
                    <a:lnTo>
                      <a:pt x="56184" y="3876"/>
                    </a:lnTo>
                    <a:cubicBezTo>
                      <a:pt x="81201" y="2235"/>
                      <a:pt x="104397" y="16767"/>
                      <a:pt x="113429" y="39739"/>
                    </a:cubicBezTo>
                    <a:cubicBezTo>
                      <a:pt x="122460" y="62711"/>
                      <a:pt x="115227" y="88782"/>
                      <a:pt x="95579" y="104079"/>
                    </a:cubicBezTo>
                    <a:lnTo>
                      <a:pt x="97422" y="106776"/>
                    </a:lnTo>
                    <a:lnTo>
                      <a:pt x="90457" y="104577"/>
                    </a:lnTo>
                    <a:lnTo>
                      <a:pt x="90886" y="97211"/>
                    </a:lnTo>
                    <a:lnTo>
                      <a:pt x="92727" y="99905"/>
                    </a:lnTo>
                    <a:cubicBezTo>
                      <a:pt x="111121" y="86236"/>
                      <a:pt x="118006" y="62749"/>
                      <a:pt x="109704" y="41989"/>
                    </a:cubicBezTo>
                    <a:cubicBezTo>
                      <a:pt x="101402" y="21229"/>
                      <a:pt x="79852" y="8046"/>
                      <a:pt x="56565" y="9481"/>
                    </a:cubicBezTo>
                    <a:close/>
                  </a:path>
                </a:pathLst>
              </a:custGeom>
              <a:solidFill>
                <a:srgbClr val="93B2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7"/>
              <p:cNvSpPr/>
              <p:nvPr/>
            </p:nvSpPr>
            <p:spPr>
              <a:xfrm>
                <a:off x="1269918" y="895130"/>
                <a:ext cx="1974670" cy="197467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44007" y="7425"/>
                    </a:moveTo>
                    <a:lnTo>
                      <a:pt x="46215" y="14684"/>
                    </a:lnTo>
                    <a:lnTo>
                      <a:pt x="46215" y="14684"/>
                    </a:lnTo>
                    <a:cubicBezTo>
                      <a:pt x="22178" y="21014"/>
                      <a:pt x="6699" y="42713"/>
                      <a:pt x="9765" y="65781"/>
                    </a:cubicBezTo>
                    <a:lnTo>
                      <a:pt x="13434" y="64676"/>
                    </a:lnTo>
                    <a:lnTo>
                      <a:pt x="9045" y="75341"/>
                    </a:lnTo>
                    <a:lnTo>
                      <a:pt x="603" y="68539"/>
                    </a:lnTo>
                    <a:lnTo>
                      <a:pt x="4272" y="67434"/>
                    </a:lnTo>
                    <a:lnTo>
                      <a:pt x="4272" y="67434"/>
                    </a:lnTo>
                    <a:cubicBezTo>
                      <a:pt x="507" y="40611"/>
                      <a:pt x="17384" y="15123"/>
                      <a:pt x="44007" y="7425"/>
                    </a:cubicBezTo>
                    <a:close/>
                  </a:path>
                </a:pathLst>
              </a:custGeom>
              <a:solidFill>
                <a:srgbClr val="BCCF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7"/>
              <p:cNvSpPr/>
              <p:nvPr/>
            </p:nvSpPr>
            <p:spPr>
              <a:xfrm>
                <a:off x="2058340" y="-159954"/>
                <a:ext cx="2129092" cy="2129092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3882" y="66567"/>
                    </a:moveTo>
                    <a:lnTo>
                      <a:pt x="3882" y="66567"/>
                    </a:lnTo>
                    <a:cubicBezTo>
                      <a:pt x="1529" y="47383"/>
                      <a:pt x="9613" y="28394"/>
                      <a:pt x="25196" y="16497"/>
                    </a:cubicBezTo>
                    <a:lnTo>
                      <a:pt x="22910" y="12947"/>
                    </a:lnTo>
                    <a:lnTo>
                      <a:pt x="31702" y="16061"/>
                    </a:lnTo>
                    <a:lnTo>
                      <a:pt x="30987" y="25488"/>
                    </a:lnTo>
                    <a:lnTo>
                      <a:pt x="28703" y="21942"/>
                    </a:lnTo>
                    <a:lnTo>
                      <a:pt x="28703" y="21942"/>
                    </a:lnTo>
                    <a:cubicBezTo>
                      <a:pt x="14302" y="32325"/>
                      <a:pt x="6843" y="49069"/>
                      <a:pt x="9097" y="65956"/>
                    </a:cubicBezTo>
                    <a:close/>
                  </a:path>
                </a:pathLst>
              </a:custGeom>
              <a:solidFill>
                <a:srgbClr val="BCCF9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07" name="Google Shape;107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67529">
              <a:off x="4731342" y="943310"/>
              <a:ext cx="1559080" cy="25583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8" name="Google Shape;108;p7"/>
          <p:cNvSpPr/>
          <p:nvPr/>
        </p:nvSpPr>
        <p:spPr>
          <a:xfrm>
            <a:off x="2018414" y="116703"/>
            <a:ext cx="5107172" cy="646290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40A294-5B53-FDFA-5A11-81E3915FF4DA}"/>
              </a:ext>
            </a:extLst>
          </p:cNvPr>
          <p:cNvSpPr txBox="1"/>
          <p:nvPr/>
        </p:nvSpPr>
        <p:spPr>
          <a:xfrm>
            <a:off x="2053713" y="3282486"/>
            <a:ext cx="47268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જ્ઞાને</a:t>
            </a:r>
            <a:endParaRPr lang="vi-V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8" descr="C:\Documents\Rashmi's Backup\Vidhya vahini project\2018\energy\fig 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5896" y="3013360"/>
            <a:ext cx="3566160" cy="356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8"/>
          <p:cNvSpPr/>
          <p:nvPr/>
        </p:nvSpPr>
        <p:spPr>
          <a:xfrm>
            <a:off x="1004470" y="1460287"/>
            <a:ext cx="7169727" cy="1200288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જેમ આપણે ઊર્જા અને શારીરિક વિકાસ માટે સારા ખોરાકની જરૂર હોય છે, તેમ માનસિક  વિકાસ માટે આપણને મન માટે સારી માહિતી/ વિચારોની જરૂર પડે છે.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1061155" y="297325"/>
            <a:ext cx="6381301" cy="646290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મન માટે યોગ્ય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 અયોગ્ય સંકેતો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/>
          <p:nvPr/>
        </p:nvSpPr>
        <p:spPr>
          <a:xfrm>
            <a:off x="888377" y="1287408"/>
            <a:ext cx="4339106" cy="1200288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શરીરમાંથી ઝેરીલા તત્વોદુર કરવા સંપૂર્ણ શરીરમાં ઊર્જાનું વિતરણ કરવું.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5441244" y="929401"/>
            <a:ext cx="3702756" cy="1497652"/>
          </a:xfrm>
          <a:prstGeom prst="wedgeEllipseCallout">
            <a:avLst>
              <a:gd name="adj1" fmla="val -30167"/>
              <a:gd name="adj2" fmla="val 69118"/>
            </a:avLst>
          </a:prstGeom>
          <a:solidFill>
            <a:srgbClr val="D6E3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2400"/>
            </a:pPr>
            <a:endParaRPr lang="gu-IN" sz="2400" dirty="0" smtClean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SzPts val="2400"/>
            </a:pPr>
            <a:r>
              <a:rPr lang="gu-IN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ઊર્જા </a:t>
            </a:r>
            <a:r>
              <a:rPr lang="gu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માટે </a:t>
            </a:r>
            <a:r>
              <a:rPr lang="gu-IN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તંદુરસ્ત આહાર </a:t>
            </a:r>
            <a:r>
              <a:rPr lang="gu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gu-IN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ટોક્સ</a:t>
            </a:r>
            <a:r>
              <a:rPr lang="gu-IN" sz="240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જ્યૂસનો ઉપયોગ </a:t>
            </a:r>
            <a:r>
              <a:rPr lang="gu-IN" sz="24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કરો</a:t>
            </a:r>
            <a:r>
              <a:rPr lang="gu-IN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tx1"/>
              </a:solidFill>
              <a:sym typeface="Arial"/>
            </a:endParaRPr>
          </a:p>
        </p:txBody>
      </p:sp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9516" y="2593975"/>
            <a:ext cx="5535613" cy="4035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9"/>
          <p:cNvSpPr/>
          <p:nvPr/>
        </p:nvSpPr>
        <p:spPr>
          <a:xfrm>
            <a:off x="2024896" y="137796"/>
            <a:ext cx="5107172" cy="646290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શરીર માટેનું લક્ષ્ય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/>
          <p:nvPr/>
        </p:nvSpPr>
        <p:spPr>
          <a:xfrm>
            <a:off x="665025" y="2164166"/>
            <a:ext cx="3893127" cy="2246729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Bef>
                <a:spcPts val="1200"/>
              </a:spcBef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મનને એવા વિષયો પર કેન્દ્રિત કરવું કે જે આપણાં લાભ માટે હોય.</a:t>
            </a:r>
            <a:endParaRPr lang="en-IN"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spcBef>
                <a:spcPts val="1200"/>
              </a:spcBef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મનને શાંત કરવું અને તેના પર પ્રભુત્વ મેળવતા શિખવું.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10"/>
          <p:cNvPicPr preferRelativeResize="0"/>
          <p:nvPr/>
        </p:nvPicPr>
        <p:blipFill rotWithShape="1">
          <a:blip r:embed="rId3">
            <a:alphaModFix/>
          </a:blip>
          <a:srcRect l="10880" t="13242"/>
          <a:stretch/>
        </p:blipFill>
        <p:spPr>
          <a:xfrm>
            <a:off x="5250899" y="1225953"/>
            <a:ext cx="3264102" cy="2551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0899" y="3962400"/>
            <a:ext cx="3465806" cy="216503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0"/>
          <p:cNvSpPr/>
          <p:nvPr/>
        </p:nvSpPr>
        <p:spPr>
          <a:xfrm>
            <a:off x="2056445" y="84272"/>
            <a:ext cx="5107172" cy="92328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મન માટે લક્ષ્ય</a:t>
            </a: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/>
          <p:nvPr/>
        </p:nvSpPr>
        <p:spPr>
          <a:xfrm>
            <a:off x="796645" y="1824571"/>
            <a:ext cx="3733800" cy="2923837"/>
          </a:xfrm>
          <a:prstGeom prst="rect">
            <a:avLst/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 કારણે યોગ્ય પ્રકાર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</a:t>
            </a: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પુસ્તકો વાંચવા, ઈન્ટરનેટ પરથી ઉન્નત માહિતી ગ્રહણ કરવી મહત્વપૂર્ણ છે.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2400"/>
              </a:spcBef>
              <a:spcAft>
                <a:spcPts val="1200"/>
              </a:spcAft>
              <a:buSzPts val="2400"/>
              <a:buFont typeface="Noto Sans Symbols"/>
              <a:buChar char="⮚"/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યોગ્ય પ્રકારના ટેલીવિઝન કાર્યક્રમો જોવા જોઈએ.</a:t>
            </a:r>
            <a:endParaRPr lang="en-US" sz="24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11"/>
          <p:cNvPicPr preferRelativeResize="0"/>
          <p:nvPr/>
        </p:nvPicPr>
        <p:blipFill rotWithShape="1">
          <a:blip r:embed="rId3">
            <a:alphaModFix/>
          </a:blip>
          <a:srcRect l="10880" t="13242"/>
          <a:stretch/>
        </p:blipFill>
        <p:spPr>
          <a:xfrm>
            <a:off x="4826511" y="1174898"/>
            <a:ext cx="3264102" cy="2551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9682" y="3810849"/>
            <a:ext cx="3709145" cy="231704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1"/>
          <p:cNvSpPr/>
          <p:nvPr/>
        </p:nvSpPr>
        <p:spPr>
          <a:xfrm>
            <a:off x="2018414" y="116703"/>
            <a:ext cx="5107172" cy="923289"/>
          </a:xfrm>
          <a:prstGeom prst="rect">
            <a:avLst/>
          </a:prstGeom>
          <a:gradFill>
            <a:gsLst>
              <a:gs pos="0">
                <a:srgbClr val="38B6D8"/>
              </a:gs>
              <a:gs pos="100000">
                <a:srgbClr val="91E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પૌષ્ટિકતા અને પાચન</a:t>
            </a:r>
            <a:endParaRPr sz="3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 txBox="1">
            <a:spLocks noGrp="1"/>
          </p:cNvSpPr>
          <p:nvPr>
            <p:ph type="title"/>
          </p:nvPr>
        </p:nvSpPr>
        <p:spPr>
          <a:xfrm>
            <a:off x="3104707" y="81960"/>
            <a:ext cx="2573079" cy="6462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MM Index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149" name="Google Shape;149;p12"/>
          <p:cNvGraphicFramePr/>
          <p:nvPr/>
        </p:nvGraphicFramePr>
        <p:xfrm>
          <a:off x="458492" y="818951"/>
          <a:ext cx="7452450" cy="5360200"/>
        </p:xfrm>
        <a:graphic>
          <a:graphicData uri="http://schemas.openxmlformats.org/drawingml/2006/table">
            <a:tbl>
              <a:tblPr firstRow="1" bandRow="1">
                <a:noFill/>
                <a:tableStyleId>{464B3B1A-89CF-4F22-BA85-8EBC8CAE6FC1}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4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7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6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6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4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6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7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9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5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8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98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11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</a:rPr>
                        <a:t>original contribution – rushmish@gmail.com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150" name="Google Shape;150;p12"/>
          <p:cNvPicPr preferRelativeResize="0"/>
          <p:nvPr/>
        </p:nvPicPr>
        <p:blipFill rotWithShape="1">
          <a:blip r:embed="rId3">
            <a:alphaModFix/>
          </a:blip>
          <a:srcRect l="13775" t="10224" r="8094" b="10579"/>
          <a:stretch/>
        </p:blipFill>
        <p:spPr>
          <a:xfrm>
            <a:off x="1451814" y="1426777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2"/>
          <p:cNvPicPr preferRelativeResize="0"/>
          <p:nvPr/>
        </p:nvPicPr>
        <p:blipFill rotWithShape="1">
          <a:blip r:embed="rId4">
            <a:alphaModFix/>
          </a:blip>
          <a:srcRect l="4063" t="12025" r="10970" b="15156"/>
          <a:stretch/>
        </p:blipFill>
        <p:spPr>
          <a:xfrm>
            <a:off x="1953495" y="1440630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27910" y="1918848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2"/>
          <p:cNvPicPr preferRelativeResize="0"/>
          <p:nvPr/>
        </p:nvPicPr>
        <p:blipFill rotWithShape="1">
          <a:blip r:embed="rId6">
            <a:alphaModFix/>
          </a:blip>
          <a:srcRect l="2338" t="5243" r="2833" b="576"/>
          <a:stretch/>
        </p:blipFill>
        <p:spPr>
          <a:xfrm>
            <a:off x="1699277" y="2440331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2"/>
          <p:cNvPicPr preferRelativeResize="0"/>
          <p:nvPr/>
        </p:nvPicPr>
        <p:blipFill rotWithShape="1">
          <a:blip r:embed="rId7">
            <a:alphaModFix/>
          </a:blip>
          <a:srcRect l="5127" t="8980" r="4622" b="20816"/>
          <a:stretch/>
        </p:blipFill>
        <p:spPr>
          <a:xfrm>
            <a:off x="1729562" y="2935608"/>
            <a:ext cx="365760" cy="365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12"/>
          <p:cNvGrpSpPr/>
          <p:nvPr/>
        </p:nvGrpSpPr>
        <p:grpSpPr>
          <a:xfrm>
            <a:off x="1474056" y="3441379"/>
            <a:ext cx="365760" cy="365760"/>
            <a:chOff x="188141" y="2433017"/>
            <a:chExt cx="4311852" cy="3158096"/>
          </a:xfrm>
        </p:grpSpPr>
        <p:sp>
          <p:nvSpPr>
            <p:cNvPr id="156" name="Google Shape;156;p12"/>
            <p:cNvSpPr/>
            <p:nvPr/>
          </p:nvSpPr>
          <p:spPr>
            <a:xfrm>
              <a:off x="188141" y="2433017"/>
              <a:ext cx="4311852" cy="3158096"/>
            </a:xfrm>
            <a:prstGeom prst="rect">
              <a:avLst/>
            </a:prstGeom>
            <a:solidFill>
              <a:srgbClr val="92CCDC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" name="Google Shape;157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23528" y="2554740"/>
              <a:ext cx="4091381" cy="29146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8" name="Google Shape;158;p12"/>
          <p:cNvGrpSpPr/>
          <p:nvPr/>
        </p:nvGrpSpPr>
        <p:grpSpPr>
          <a:xfrm>
            <a:off x="1962483" y="3455234"/>
            <a:ext cx="365760" cy="365760"/>
            <a:chOff x="4996629" y="2582402"/>
            <a:chExt cx="3967860" cy="3158096"/>
          </a:xfrm>
        </p:grpSpPr>
        <p:sp>
          <p:nvSpPr>
            <p:cNvPr id="159" name="Google Shape;159;p12"/>
            <p:cNvSpPr/>
            <p:nvPr/>
          </p:nvSpPr>
          <p:spPr>
            <a:xfrm>
              <a:off x="4996629" y="2582402"/>
              <a:ext cx="3967860" cy="3158096"/>
            </a:xfrm>
            <a:prstGeom prst="rect">
              <a:avLst/>
            </a:prstGeom>
            <a:solidFill>
              <a:srgbClr val="92CCDC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0" name="Google Shape;160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120974" y="3262302"/>
              <a:ext cx="2296855" cy="20116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71982" y="3262302"/>
              <a:ext cx="1238247" cy="9644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12" descr="C:\Users\Rashmi\OneDrive\Documents\Sai-Gardening\Pictures\Raised bed\5.5.2015 Swiss chards.pn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 rot="3177949">
              <a:off x="7668457" y="4288494"/>
              <a:ext cx="1032930" cy="11425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12" descr="C:\Users\Rashmi\OneDrive\Documents\Sai-Gardening\Pictures\DOnations\Nimmi's garden produce.jpg"/>
            <p:cNvPicPr preferRelativeResize="0"/>
            <p:nvPr/>
          </p:nvPicPr>
          <p:blipFill rotWithShape="1">
            <a:blip r:embed="rId12">
              <a:alphaModFix/>
            </a:blip>
            <a:srcRect l="3374" b="15849"/>
            <a:stretch/>
          </p:blipFill>
          <p:spPr>
            <a:xfrm>
              <a:off x="6698456" y="4926956"/>
              <a:ext cx="1245520" cy="8135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12" descr="C:\Users\Rashmi\OneDrive\Documents\Sai-Gardening\Pictures\DOnations\Sai Bhaiya\tomatoes- 3.2 lbs (9 july15).jp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6916289" y="2704124"/>
              <a:ext cx="1186077" cy="8895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5" name="Google Shape;165;p1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567529">
            <a:off x="1665552" y="4001380"/>
            <a:ext cx="36576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2" descr="C:\Documents\Rashmi's Backup\Vidhya vahini project\2018\energy\fig 3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657424" y="4426511"/>
            <a:ext cx="36576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634500" y="4852256"/>
            <a:ext cx="36576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2"/>
          <p:cNvPicPr preferRelativeResize="0"/>
          <p:nvPr/>
        </p:nvPicPr>
        <p:blipFill rotWithShape="1">
          <a:blip r:embed="rId17">
            <a:alphaModFix/>
          </a:blip>
          <a:srcRect l="10880" t="13242"/>
          <a:stretch/>
        </p:blipFill>
        <p:spPr>
          <a:xfrm>
            <a:off x="1524027" y="5271481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995081" y="5237016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2"/>
          <p:cNvPicPr preferRelativeResize="0"/>
          <p:nvPr/>
        </p:nvPicPr>
        <p:blipFill rotWithShape="1">
          <a:blip r:embed="rId17">
            <a:alphaModFix/>
          </a:blip>
          <a:srcRect l="10880" t="13242"/>
          <a:stretch/>
        </p:blipFill>
        <p:spPr>
          <a:xfrm>
            <a:off x="1473711" y="5746898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942628" y="5722776"/>
            <a:ext cx="365760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371</Words>
  <Application>Microsoft Office PowerPoint</Application>
  <PresentationFormat>On-screen Show (4:3)</PresentationFormat>
  <Paragraphs>76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17</cp:revision>
  <dcterms:created xsi:type="dcterms:W3CDTF">2018-12-16T04:20:25Z</dcterms:created>
  <dcterms:modified xsi:type="dcterms:W3CDTF">2026-05-21T15:05:21Z</dcterms:modified>
</cp:coreProperties>
</file>