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jXvoVgzmX2L5zvuFMsh2o2jOoT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A3363C1-99EB-4FFF-84FA-641B35FF20B4}">
  <a:tblStyle styleId="{1A3363C1-99EB-4FFF-84FA-641B35FF20B4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-633" y="-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toothbrush-brushing-cleaning-dental-3297525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illustrations/brushing-teeth-tooth-dental-teeth-2351803/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krepo.com/ftpxh/person-sticking-tongue-on-brown-popsicle-stick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u="sng">
                <a:solidFill>
                  <a:schemeClr val="hlink"/>
                </a:solidFill>
                <a:hlinkClick r:id="rId3"/>
              </a:rPr>
              <a:t>https://pixabay.com/illustrations/toothbrush-brushing-cleaning-dental-3297525/</a:t>
            </a:r>
            <a:endParaRPr sz="12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u="sng">
                <a:solidFill>
                  <a:schemeClr val="hlink"/>
                </a:solidFill>
                <a:hlinkClick r:id="rId4"/>
              </a:rPr>
              <a:t>https://pixabay.com/illustrations/brushing-teeth-tooth-dental-teeth-2351803/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" name="Google Shape;3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/>
              <a:t>https://pixabay.com/en/tooth-brushes-hygiene-dental-care-1117266/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" name="Google Shape;4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1"/>
              <a:t>New Brush: </a:t>
            </a:r>
            <a:r>
              <a:rPr lang="en-US" sz="1200"/>
              <a:t>https://pixabay.com/en/toothbrush-green-dental-hygiene-311373/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1"/>
              <a:t>Old Brush: </a:t>
            </a:r>
            <a:r>
              <a:rPr lang="en-US" sz="1200"/>
              <a:t>https://pixabay.com/en/toothbrush-dental-tooth-bristle-307178/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/>
              <a:t>https://pixabay.com/en/toothpaste-tube-dental-hygiene-156542/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/>
              <a:t>https://pixabay.com/en/floss-dentist-dentistry-dental-2351884/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/>
              <a:t>https://pixabay.com/en/toothbrush-toothpaste-hygiene-309145/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/>
              <a:t>https://pixabay.com/en/clock-day-hour-measure-minute-160966/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/>
              <a:t>https://pixabay.com/en/brushing-teeth-tooth-zahnarztpraxis-2103219/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/>
              <a:t>https://pixabay.com/en/brushing-teeth-tooth-dental-teeth-2351803/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u="sng">
                <a:solidFill>
                  <a:schemeClr val="hlink"/>
                </a:solidFill>
                <a:hlinkClick r:id="rId3"/>
              </a:rPr>
              <a:t>https://www.pikrepo.com/ftpxh/person-sticking-tongue-on-brown-popsicle-stick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/>
              <a:t>https://pixabay.com/en/toothbrush-dental-care-hygiene-268599/ - CC0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14" name="Google Shape;14;p15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15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B0F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6" name="Google Shape;16;p15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3B69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7" name="Google Shape;17;p15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3F3151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/>
            </a:p>
          </p:txBody>
        </p:sp>
        <p:sp>
          <p:nvSpPr>
            <p:cNvPr id="18" name="Google Shape;18;p15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800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/>
            </a:p>
          </p:txBody>
        </p:sp>
        <p:cxnSp>
          <p:nvCxnSpPr>
            <p:cNvPr id="19" name="Google Shape;19;p15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15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15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15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15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/>
          </a:p>
        </p:txBody>
      </p:sp>
      <p:pic>
        <p:nvPicPr>
          <p:cNvPr id="24" name="Google Shape;24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8" name="Google Shape;28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4">
            <a:hlinkClick r:id="rId5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 txBox="1"/>
          <p:nvPr/>
        </p:nvSpPr>
        <p:spPr>
          <a:xfrm>
            <a:off x="4176798" y="1831277"/>
            <a:ext cx="4836030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5400" b="1">
                <a:solidFill>
                  <a:srgbClr val="000099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smtClean="0"/>
              <a:t> </a:t>
            </a:r>
            <a:r>
              <a:rPr lang="gu-IN" dirty="0" smtClean="0"/>
              <a:t>બ્રશ</a:t>
            </a:r>
            <a:r>
              <a:rPr lang="en-IN" dirty="0" smtClean="0"/>
              <a:t> </a:t>
            </a:r>
            <a:r>
              <a:rPr smtClean="0"/>
              <a:t>કેવી રીતે</a:t>
            </a:r>
            <a:r>
              <a:rPr lang="en-IN" dirty="0" smtClean="0"/>
              <a:t> </a:t>
            </a:r>
            <a:r>
              <a:rPr smtClean="0"/>
              <a:t>કરવું</a:t>
            </a:r>
            <a:endParaRPr dirty="0"/>
          </a:p>
        </p:txBody>
      </p:sp>
      <p:pic>
        <p:nvPicPr>
          <p:cNvPr id="35" name="Google Shape;35;p1" descr="Brushing Teeth, Tooth, Dental, Teeth, Toothbrush, Whi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6524" y="555248"/>
            <a:ext cx="3569676" cy="3569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1" descr="Toothbrush, Brushing, Cleaning, Dental, Dental Hygien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83628" y="3585563"/>
            <a:ext cx="4931772" cy="3272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"/>
          <p:cNvSpPr txBox="1"/>
          <p:nvPr/>
        </p:nvSpPr>
        <p:spPr>
          <a:xfrm>
            <a:off x="1944624" y="314623"/>
            <a:ext cx="5943600" cy="671512"/>
          </a:xfrm>
          <a:prstGeom prst="rect">
            <a:avLst/>
          </a:prstGeom>
          <a:solidFill>
            <a:srgbClr val="E5B8B7"/>
          </a:solidFill>
          <a:ln w="571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ટૂથબ્રશ</a:t>
            </a:r>
            <a:endParaRPr sz="3600" b="1" cap="small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3" name="Google Shape;4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536" y="1124744"/>
            <a:ext cx="5004216" cy="333484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" name="Google Shape;44;p2"/>
          <p:cNvCxnSpPr/>
          <p:nvPr/>
        </p:nvCxnSpPr>
        <p:spPr>
          <a:xfrm>
            <a:off x="3132138" y="4286250"/>
            <a:ext cx="1871662" cy="647700"/>
          </a:xfrm>
          <a:prstGeom prst="straightConnector1">
            <a:avLst/>
          </a:prstGeom>
          <a:noFill/>
          <a:ln w="7620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2"/>
          <p:cNvSpPr/>
          <p:nvPr/>
        </p:nvSpPr>
        <p:spPr>
          <a:xfrm>
            <a:off x="5076825" y="4076700"/>
            <a:ext cx="3671888" cy="1800225"/>
          </a:xfrm>
          <a:prstGeom prst="snip1Rect">
            <a:avLst>
              <a:gd name="adj" fmla="val 16667"/>
            </a:avLst>
          </a:prstGeom>
          <a:solidFill>
            <a:schemeClr val="accent6"/>
          </a:solidFill>
          <a:ln w="76200" cap="flat" cmpd="sng">
            <a:solidFill>
              <a:srgbClr val="B46D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just">
              <a:buFont typeface="Arial"/>
              <a:buNone/>
            </a:pPr>
            <a:r>
              <a:rPr sz="2400" dirty="0" err="1">
                <a:latin typeface="Calibri"/>
                <a:ea typeface="Calibri"/>
                <a:cs typeface="Calibri"/>
              </a:rPr>
              <a:t>દાંત</a:t>
            </a:r>
            <a:r>
              <a:rPr sz="2400" dirty="0"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latin typeface="Calibri"/>
                <a:ea typeface="Calibri"/>
                <a:cs typeface="Calibri"/>
              </a:rPr>
              <a:t>સાફ</a:t>
            </a:r>
            <a:r>
              <a:rPr sz="2400" dirty="0"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latin typeface="Calibri"/>
                <a:ea typeface="Calibri"/>
                <a:cs typeface="Calibri"/>
              </a:rPr>
              <a:t>કરવા</a:t>
            </a:r>
            <a:r>
              <a:rPr sz="2400" dirty="0"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latin typeface="Calibri"/>
                <a:ea typeface="Calibri"/>
                <a:cs typeface="Calibri"/>
              </a:rPr>
              <a:t>માટે</a:t>
            </a:r>
            <a:r>
              <a:rPr sz="2400" dirty="0"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latin typeface="Calibri"/>
                <a:ea typeface="Calibri"/>
                <a:cs typeface="Calibri"/>
              </a:rPr>
              <a:t>નરમ</a:t>
            </a:r>
            <a:r>
              <a:rPr sz="2400" dirty="0"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latin typeface="Calibri"/>
                <a:ea typeface="Calibri"/>
                <a:cs typeface="Calibri"/>
              </a:rPr>
              <a:t>નાયલોનના</a:t>
            </a:r>
            <a:r>
              <a:rPr sz="2400" dirty="0"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latin typeface="Calibri"/>
                <a:ea typeface="Calibri"/>
                <a:cs typeface="Calibri"/>
              </a:rPr>
              <a:t>બ્રિસલ</a:t>
            </a:r>
            <a:r>
              <a:rPr sz="2400" dirty="0"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latin typeface="Calibri"/>
                <a:ea typeface="Calibri"/>
                <a:cs typeface="Calibri"/>
              </a:rPr>
              <a:t>ધરાવતી</a:t>
            </a:r>
            <a:r>
              <a:rPr sz="2400" dirty="0"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latin typeface="Calibri"/>
                <a:ea typeface="Calibri"/>
                <a:cs typeface="Calibri"/>
              </a:rPr>
              <a:t>ટૂથબ્રશ</a:t>
            </a:r>
            <a:r>
              <a:rPr sz="2400" dirty="0"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latin typeface="Calibri"/>
                <a:ea typeface="Calibri"/>
                <a:cs typeface="Calibri"/>
              </a:rPr>
              <a:t>પસંદ</a:t>
            </a:r>
            <a:r>
              <a:rPr sz="2400" dirty="0"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latin typeface="Calibri"/>
                <a:ea typeface="Calibri"/>
                <a:cs typeface="Calibri"/>
              </a:rPr>
              <a:t>કરવી</a:t>
            </a:r>
            <a:r>
              <a:rPr sz="2400" dirty="0"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latin typeface="Calibri"/>
                <a:ea typeface="Calibri"/>
                <a:cs typeface="Calibri"/>
              </a:rPr>
              <a:t>જરૂરી</a:t>
            </a:r>
            <a:r>
              <a:rPr sz="2400" dirty="0">
                <a:latin typeface="Calibri"/>
                <a:ea typeface="Calibri"/>
                <a:cs typeface="Calibri"/>
              </a:rPr>
              <a:t> </a:t>
            </a:r>
            <a:r>
              <a:rPr sz="2400" dirty="0" err="1">
                <a:latin typeface="Calibri"/>
                <a:ea typeface="Calibri"/>
                <a:cs typeface="Calibri"/>
              </a:rPr>
              <a:t>છે</a:t>
            </a:r>
            <a:r>
              <a:rPr sz="2400" dirty="0">
                <a:latin typeface="Calibri"/>
                <a:ea typeface="Calibri"/>
                <a:cs typeface="Calibri"/>
              </a:rPr>
              <a:t>.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"/>
          <p:cNvSpPr txBox="1"/>
          <p:nvPr/>
        </p:nvSpPr>
        <p:spPr>
          <a:xfrm>
            <a:off x="1676400" y="399258"/>
            <a:ext cx="5791200" cy="747712"/>
          </a:xfrm>
          <a:prstGeom prst="rect">
            <a:avLst/>
          </a:prstGeom>
          <a:solidFill>
            <a:srgbClr val="E5B8B7"/>
          </a:solidFill>
          <a:ln w="571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ટૂથબ્રશની</a:t>
            </a:r>
            <a:r>
              <a:rPr sz="36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મિયાદ</a:t>
            </a:r>
            <a:endParaRPr sz="3600" b="1" cap="small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2" name="Google Shape;52;p3"/>
          <p:cNvCxnSpPr/>
          <p:nvPr/>
        </p:nvCxnSpPr>
        <p:spPr>
          <a:xfrm>
            <a:off x="3203575" y="3152775"/>
            <a:ext cx="2016125" cy="1800225"/>
          </a:xfrm>
          <a:prstGeom prst="straightConnector1">
            <a:avLst/>
          </a:prstGeom>
          <a:noFill/>
          <a:ln w="76200" cap="flat" cmpd="sng">
            <a:solidFill>
              <a:srgbClr val="31859B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3" name="Google Shape;53;p3"/>
          <p:cNvSpPr/>
          <p:nvPr/>
        </p:nvSpPr>
        <p:spPr>
          <a:xfrm>
            <a:off x="4311142" y="1602979"/>
            <a:ext cx="4449763" cy="2665412"/>
          </a:xfrm>
          <a:prstGeom prst="cloud">
            <a:avLst/>
          </a:prstGeom>
          <a:solidFill>
            <a:schemeClr val="accent5"/>
          </a:solidFill>
          <a:ln w="762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sz="24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ટૂથબ્રશ</a:t>
            </a:r>
            <a:r>
              <a:rPr sz="24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દર</a:t>
            </a:r>
            <a:r>
              <a:rPr sz="24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3 </a:t>
            </a:r>
            <a:r>
              <a:rPr sz="24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મહિને</a:t>
            </a:r>
            <a:r>
              <a:rPr sz="24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બદલો</a:t>
            </a:r>
            <a:r>
              <a:rPr sz="24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24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કારણ</a:t>
            </a:r>
            <a:r>
              <a:rPr sz="24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કે</a:t>
            </a:r>
            <a:r>
              <a:rPr sz="24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તે</a:t>
            </a:r>
            <a:r>
              <a:rPr sz="24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લચી</a:t>
            </a:r>
            <a:r>
              <a:rPr lang="gu-IN" sz="24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લા</a:t>
            </a:r>
            <a:r>
              <a:rPr sz="24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પણું</a:t>
            </a:r>
            <a:r>
              <a:rPr sz="24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અને</a:t>
            </a:r>
            <a:r>
              <a:rPr sz="24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અસરકારકતા</a:t>
            </a:r>
            <a:r>
              <a:rPr sz="24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ગુમાવે</a:t>
            </a:r>
            <a:r>
              <a:rPr sz="24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છે</a:t>
            </a:r>
            <a:r>
              <a:rPr sz="2400" b="1" dirty="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.</a:t>
            </a:r>
            <a:endParaRPr sz="24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4" name="Google Shape;54;p3"/>
          <p:cNvGrpSpPr/>
          <p:nvPr/>
        </p:nvGrpSpPr>
        <p:grpSpPr>
          <a:xfrm>
            <a:off x="187325" y="1700213"/>
            <a:ext cx="3887788" cy="2333433"/>
            <a:chOff x="187325" y="1700213"/>
            <a:chExt cx="3887788" cy="2333433"/>
          </a:xfrm>
        </p:grpSpPr>
        <p:pic>
          <p:nvPicPr>
            <p:cNvPr id="55" name="Google Shape;55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87325" y="1700213"/>
              <a:ext cx="3887788" cy="1944687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705"/>
                </a:srgbClr>
              </a:outerShdw>
            </a:effectLst>
          </p:spPr>
        </p:pic>
        <p:sp>
          <p:nvSpPr>
            <p:cNvPr id="56" name="Google Shape;56;p3"/>
            <p:cNvSpPr/>
            <p:nvPr/>
          </p:nvSpPr>
          <p:spPr>
            <a:xfrm>
              <a:off x="946151" y="3385946"/>
              <a:ext cx="2160587" cy="64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eaLnBrk="0" fontAlgn="base" hangingPunct="0"/>
              <a:r>
                <a:rPr lang="gu-IN" altLang="en-US" sz="2400" b="1" dirty="0">
                  <a:solidFill>
                    <a:schemeClr val="dk1"/>
                  </a:solidFill>
                  <a:latin typeface="Calibri"/>
                  <a:ea typeface="Calibri"/>
                </a:rPr>
                <a:t>જૂનું બ્રશ </a:t>
              </a:r>
              <a:endParaRPr lang="en-US" alt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57" name="Google Shape;57;p3"/>
          <p:cNvGrpSpPr/>
          <p:nvPr/>
        </p:nvGrpSpPr>
        <p:grpSpPr>
          <a:xfrm>
            <a:off x="3367088" y="4724400"/>
            <a:ext cx="5561012" cy="1927225"/>
            <a:chOff x="3367088" y="4724400"/>
            <a:chExt cx="5561012" cy="1927225"/>
          </a:xfrm>
        </p:grpSpPr>
        <p:pic>
          <p:nvPicPr>
            <p:cNvPr id="58" name="Google Shape;58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076825" y="4724400"/>
              <a:ext cx="3851275" cy="1927225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705"/>
                </a:srgbClr>
              </a:outerShdw>
            </a:effectLst>
          </p:spPr>
        </p:pic>
        <p:sp>
          <p:nvSpPr>
            <p:cNvPr id="59" name="Google Shape;59;p3"/>
            <p:cNvSpPr/>
            <p:nvPr/>
          </p:nvSpPr>
          <p:spPr>
            <a:xfrm>
              <a:off x="3367088" y="5383212"/>
              <a:ext cx="1709737" cy="55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eaLnBrk="0" fontAlgn="base" hangingPunct="0"/>
              <a:r>
                <a:rPr lang="gu-IN" altLang="en-US" sz="2400" b="1" dirty="0">
                  <a:solidFill>
                    <a:srgbClr val="1C6628"/>
                  </a:solidFill>
                  <a:latin typeface="Calibri"/>
                  <a:ea typeface="Calibri"/>
                </a:rPr>
                <a:t>નવું બ્રશ </a:t>
              </a:r>
              <a:endParaRPr lang="en-US" altLang="en-US" sz="2400" b="1" dirty="0">
                <a:solidFill>
                  <a:srgbClr val="1C6628"/>
                </a:solidFill>
                <a:latin typeface="Calibri"/>
                <a:ea typeface="Calibri"/>
                <a:cs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"/>
          <p:cNvSpPr txBox="1"/>
          <p:nvPr/>
        </p:nvSpPr>
        <p:spPr>
          <a:xfrm>
            <a:off x="1676400" y="173038"/>
            <a:ext cx="6202363" cy="665162"/>
          </a:xfrm>
          <a:prstGeom prst="rect">
            <a:avLst/>
          </a:prstGeom>
          <a:solidFill>
            <a:srgbClr val="E5B8B7"/>
          </a:solidFill>
          <a:ln w="571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ફ્લોરાઇડ</a:t>
            </a:r>
            <a:r>
              <a:rPr sz="36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ટૂથપેસ્ટ</a:t>
            </a:r>
            <a:r>
              <a:rPr sz="36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વાપરો</a:t>
            </a:r>
            <a:endParaRPr sz="3600" b="1" cap="small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6" name="Google Shape;6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550" y="1125538"/>
            <a:ext cx="5507038" cy="275272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67" name="Google Shape;67;p4"/>
          <p:cNvSpPr/>
          <p:nvPr/>
        </p:nvSpPr>
        <p:spPr>
          <a:xfrm>
            <a:off x="2963069" y="3344863"/>
            <a:ext cx="5330952" cy="3240087"/>
          </a:xfrm>
          <a:prstGeom prst="wave">
            <a:avLst>
              <a:gd name="adj1" fmla="val 12500"/>
              <a:gd name="adj2" fmla="val 0"/>
            </a:avLst>
          </a:prstGeom>
          <a:noFill/>
          <a:ln w="762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sz="2400" b="1" dirty="0" err="1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ફ્લોરાઇડ</a:t>
            </a:r>
            <a:r>
              <a:rPr sz="2400" b="1" dirty="0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ટૂથપેસ્ટ</a:t>
            </a:r>
            <a:r>
              <a:rPr sz="2400" b="1" dirty="0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પ્લેક</a:t>
            </a:r>
            <a:r>
              <a:rPr sz="2400" b="1" dirty="0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દૂર</a:t>
            </a:r>
            <a:r>
              <a:rPr sz="2400" b="1" dirty="0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કરવામાં</a:t>
            </a:r>
            <a:r>
              <a:rPr sz="2400" b="1" dirty="0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મદદ</a:t>
            </a:r>
            <a:r>
              <a:rPr sz="2400" b="1" dirty="0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કરે</a:t>
            </a:r>
            <a:r>
              <a:rPr sz="2400" b="1" dirty="0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છે</a:t>
            </a:r>
            <a:r>
              <a:rPr sz="2400" b="1" dirty="0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અને</a:t>
            </a:r>
            <a:r>
              <a:rPr sz="2400" b="1" dirty="0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દાંતનો</a:t>
            </a:r>
            <a:r>
              <a:rPr sz="2400" b="1" dirty="0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ઇનામેલ</a:t>
            </a:r>
            <a:r>
              <a:rPr sz="2400" b="1" dirty="0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મજબૂત</a:t>
            </a:r>
            <a:r>
              <a:rPr sz="2400" b="1" dirty="0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બનાવે</a:t>
            </a:r>
            <a:r>
              <a:rPr sz="2400" b="1" dirty="0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છે</a:t>
            </a:r>
            <a:r>
              <a:rPr sz="2400" b="1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, </a:t>
            </a:r>
            <a:endParaRPr sz="2400" b="1" dirty="0">
              <a:solidFill>
                <a:schemeClr val="accent1"/>
              </a:solidFill>
              <a:latin typeface="Calibri"/>
              <a:ea typeface="Calibri"/>
              <a:cs typeface="Calibri"/>
            </a:endParaRPr>
          </a:p>
          <a:p>
            <a:r>
              <a:rPr sz="24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પરંતુ</a:t>
            </a:r>
            <a:r>
              <a:rPr sz="24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તેને</a:t>
            </a:r>
            <a:r>
              <a:rPr sz="24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ગળવું</a:t>
            </a:r>
            <a:r>
              <a:rPr sz="24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નહીં</a:t>
            </a:r>
            <a:r>
              <a:rPr sz="24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.</a:t>
            </a:r>
            <a:endParaRPr sz="2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"/>
          <p:cNvSpPr txBox="1"/>
          <p:nvPr/>
        </p:nvSpPr>
        <p:spPr>
          <a:xfrm>
            <a:off x="1676400" y="166688"/>
            <a:ext cx="5516563" cy="671512"/>
          </a:xfrm>
          <a:prstGeom prst="rect">
            <a:avLst/>
          </a:prstGeom>
          <a:solidFill>
            <a:srgbClr val="E5B8B7"/>
          </a:solidFill>
          <a:ln w="571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/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ડેન્ટલ</a:t>
            </a:r>
            <a:r>
              <a:rPr sz="36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ફ્લોસ</a:t>
            </a:r>
            <a:endParaRPr sz="3600" b="1" cap="small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4" name="Google Shape;7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44552" y="1233736"/>
            <a:ext cx="3680048" cy="368004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5"/>
          <p:cNvSpPr/>
          <p:nvPr/>
        </p:nvSpPr>
        <p:spPr>
          <a:xfrm>
            <a:off x="885825" y="4797425"/>
            <a:ext cx="6985000" cy="1295400"/>
          </a:xfrm>
          <a:prstGeom prst="homePlate">
            <a:avLst>
              <a:gd name="adj" fmla="val 50000"/>
            </a:avLst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w="76200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sz="24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ફ્લોસિંગ</a:t>
            </a:r>
            <a:r>
              <a:rPr sz="24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દાંત</a:t>
            </a:r>
            <a:r>
              <a:rPr sz="24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વચ્ચે</a:t>
            </a:r>
            <a:r>
              <a:rPr sz="24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ફસાયેલ</a:t>
            </a:r>
            <a:r>
              <a:rPr lang="en-US" sz="24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gu-IN" sz="24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છારી</a:t>
            </a:r>
            <a:r>
              <a:rPr sz="24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24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બેક્ટેરિયા</a:t>
            </a:r>
            <a:r>
              <a:rPr sz="24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અને</a:t>
            </a:r>
            <a:r>
              <a:rPr sz="24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ખોરાકના</a:t>
            </a:r>
            <a:r>
              <a:rPr sz="24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કણો</a:t>
            </a:r>
            <a:r>
              <a:rPr sz="24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દૂર</a:t>
            </a:r>
            <a:r>
              <a:rPr sz="24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કરે</a:t>
            </a:r>
            <a:r>
              <a:rPr sz="24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છે</a:t>
            </a:r>
            <a:r>
              <a:rPr dirty="0"/>
              <a:t>.</a:t>
            </a: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"/>
          <p:cNvSpPr txBox="1"/>
          <p:nvPr/>
        </p:nvSpPr>
        <p:spPr>
          <a:xfrm>
            <a:off x="1722437" y="166688"/>
            <a:ext cx="5973763" cy="671512"/>
          </a:xfrm>
          <a:prstGeom prst="rect">
            <a:avLst/>
          </a:prstGeom>
          <a:solidFill>
            <a:srgbClr val="E5B8B7"/>
          </a:solidFill>
          <a:ln w="571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/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ટૂથપેસ્ટનું</a:t>
            </a:r>
            <a:r>
              <a:rPr sz="36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પ્રમાણ</a:t>
            </a:r>
            <a:endParaRPr sz="3600" b="1" cap="small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82" name="Google Shape;8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2160" y="1295400"/>
            <a:ext cx="4860032" cy="2430016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grpSp>
        <p:nvGrpSpPr>
          <p:cNvPr id="83" name="Google Shape;83;p6"/>
          <p:cNvGrpSpPr/>
          <p:nvPr/>
        </p:nvGrpSpPr>
        <p:grpSpPr>
          <a:xfrm>
            <a:off x="2628469" y="4112113"/>
            <a:ext cx="5615252" cy="1604357"/>
            <a:chOff x="685" y="467089"/>
            <a:chExt cx="5615252" cy="1604357"/>
          </a:xfrm>
        </p:grpSpPr>
        <p:sp>
          <p:nvSpPr>
            <p:cNvPr id="84" name="Google Shape;84;p6"/>
            <p:cNvSpPr/>
            <p:nvPr/>
          </p:nvSpPr>
          <p:spPr>
            <a:xfrm>
              <a:off x="685" y="467089"/>
              <a:ext cx="2673929" cy="1604357"/>
            </a:xfrm>
            <a:prstGeom prst="rect">
              <a:avLst/>
            </a:prstGeom>
            <a:gradFill>
              <a:gsLst>
                <a:gs pos="0">
                  <a:srgbClr val="27869E"/>
                </a:gs>
                <a:gs pos="80000">
                  <a:srgbClr val="34B0D0"/>
                </a:gs>
                <a:gs pos="100000">
                  <a:srgbClr val="30B3D4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6"/>
            <p:cNvSpPr txBox="1"/>
            <p:nvPr/>
          </p:nvSpPr>
          <p:spPr>
            <a:xfrm>
              <a:off x="685" y="467089"/>
              <a:ext cx="2673929" cy="16043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તમારી ટૂથબ્રશ પર થોડી ટૂથપેસ્ટ </a:t>
              </a:r>
              <a:r>
                <a:rPr lang="gu-IN" sz="2400" b="1" dirty="0" smtClean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હળવે થી  </a:t>
              </a:r>
              <a:r>
                <a:rPr lang="gu-IN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દબાવીને લગાવો.</a:t>
              </a:r>
              <a:endParaRPr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6"/>
            <p:cNvSpPr/>
            <p:nvPr/>
          </p:nvSpPr>
          <p:spPr>
            <a:xfrm>
              <a:off x="2942008" y="467089"/>
              <a:ext cx="2673929" cy="1604357"/>
            </a:xfrm>
            <a:prstGeom prst="rect">
              <a:avLst/>
            </a:prstGeom>
            <a:gradFill>
              <a:gsLst>
                <a:gs pos="0">
                  <a:srgbClr val="C8691E"/>
                </a:gs>
                <a:gs pos="80000">
                  <a:srgbClr val="FF8C27"/>
                </a:gs>
                <a:gs pos="100000">
                  <a:srgbClr val="FF8B23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6"/>
            <p:cNvSpPr txBox="1"/>
            <p:nvPr/>
          </p:nvSpPr>
          <p:spPr>
            <a:xfrm>
              <a:off x="2942008" y="467089"/>
              <a:ext cx="2673929" cy="16043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૪૫° કોણે ટૂંકો ઊભો અને ગોળ ગતિથી દાંત હળવા હાથે બ્રશ કરો.</a:t>
              </a:r>
              <a:endParaRPr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7"/>
          <p:cNvSpPr txBox="1"/>
          <p:nvPr/>
        </p:nvSpPr>
        <p:spPr>
          <a:xfrm>
            <a:off x="960437" y="166688"/>
            <a:ext cx="6964363" cy="747712"/>
          </a:xfrm>
          <a:prstGeom prst="rect">
            <a:avLst/>
          </a:prstGeom>
          <a:solidFill>
            <a:srgbClr val="E5B8B7"/>
          </a:solidFill>
          <a:ln w="571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/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દાંત</a:t>
            </a:r>
            <a:r>
              <a:rPr sz="36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બ્રશ</a:t>
            </a:r>
            <a:r>
              <a:rPr sz="36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કરવા</a:t>
            </a:r>
            <a:r>
              <a:rPr sz="36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માટે</a:t>
            </a:r>
            <a:r>
              <a:rPr sz="36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પૂરતો</a:t>
            </a:r>
            <a:r>
              <a:rPr sz="36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સમય</a:t>
            </a:r>
            <a:r>
              <a:rPr sz="36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લો</a:t>
            </a:r>
            <a:endParaRPr sz="3600" b="1" cap="small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94" name="Google Shape;94;p7"/>
          <p:cNvGrpSpPr/>
          <p:nvPr/>
        </p:nvGrpSpPr>
        <p:grpSpPr>
          <a:xfrm>
            <a:off x="697990" y="2348880"/>
            <a:ext cx="7620000" cy="2805569"/>
            <a:chOff x="88390" y="0"/>
            <a:chExt cx="7620000" cy="2805569"/>
          </a:xfrm>
        </p:grpSpPr>
        <p:sp>
          <p:nvSpPr>
            <p:cNvPr id="95" name="Google Shape;95;p7"/>
            <p:cNvSpPr/>
            <p:nvPr/>
          </p:nvSpPr>
          <p:spPr>
            <a:xfrm>
              <a:off x="88390" y="0"/>
              <a:ext cx="7620000" cy="280556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alpha val="89803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7"/>
            <p:cNvSpPr txBox="1"/>
            <p:nvPr/>
          </p:nvSpPr>
          <p:spPr>
            <a:xfrm>
              <a:off x="2959338" y="0"/>
              <a:ext cx="4749052" cy="28055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દરરોજ તમારા દાંત બ્રશ કરવા માટે ઓછામાં ઓછા ૩ મિનિટ કાઢો.</a:t>
              </a:r>
              <a:endParaRPr lang="en-GB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દિવસમાં બે વખત.</a:t>
              </a:r>
              <a:endParaRPr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7"/>
            <p:cNvSpPr/>
            <p:nvPr/>
          </p:nvSpPr>
          <p:spPr>
            <a:xfrm>
              <a:off x="304527" y="280556"/>
              <a:ext cx="2438674" cy="2244455"/>
            </a:xfrm>
            <a:prstGeom prst="roundRect">
              <a:avLst>
                <a:gd name="adj" fmla="val 10000"/>
              </a:avLst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8"/>
          <p:cNvSpPr txBox="1"/>
          <p:nvPr/>
        </p:nvSpPr>
        <p:spPr>
          <a:xfrm>
            <a:off x="1905000" y="166688"/>
            <a:ext cx="5592763" cy="671512"/>
          </a:xfrm>
          <a:prstGeom prst="rect">
            <a:avLst/>
          </a:prstGeom>
          <a:solidFill>
            <a:srgbClr val="E5B8B7"/>
          </a:solidFill>
          <a:ln w="571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/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દાંત</a:t>
            </a:r>
            <a:r>
              <a:rPr sz="36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બ્રશ</a:t>
            </a:r>
            <a:r>
              <a:rPr sz="36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કરવાની</a:t>
            </a:r>
            <a:r>
              <a:rPr sz="36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રીત</a:t>
            </a:r>
            <a:endParaRPr sz="3600" b="1" cap="small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" name="Google Shape;10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1631" y="1295400"/>
            <a:ext cx="3168476" cy="2106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749" y="4229144"/>
            <a:ext cx="2492896" cy="2492896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8"/>
          <p:cNvSpPr/>
          <p:nvPr/>
        </p:nvSpPr>
        <p:spPr>
          <a:xfrm>
            <a:off x="2718816" y="1831188"/>
            <a:ext cx="4880362" cy="4055905"/>
          </a:xfrm>
          <a:prstGeom prst="upDownArrow">
            <a:avLst>
              <a:gd name="adj1" fmla="val 62752"/>
              <a:gd name="adj2" fmla="val 50000"/>
            </a:avLst>
          </a:prstGeom>
          <a:noFill/>
          <a:ln w="762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gu-IN" sz="2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દાઢ</a:t>
            </a:r>
            <a:r>
              <a:rPr sz="2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gu-IN" sz="2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નાની દાઢ</a:t>
            </a:r>
            <a:r>
              <a:rPr sz="2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,</a:t>
            </a:r>
            <a:r>
              <a:rPr lang="gu-IN" sz="2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 રાક્ષસી દાંત</a:t>
            </a:r>
            <a:r>
              <a:rPr sz="2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અને</a:t>
            </a:r>
            <a:r>
              <a:rPr sz="2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gu-IN" sz="2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છેદક દાંત</a:t>
            </a:r>
            <a:r>
              <a:rPr sz="2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 — </a:t>
            </a:r>
            <a:r>
              <a:rPr sz="2400" b="1" dirty="0" err="1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બધા</a:t>
            </a:r>
            <a:r>
              <a:rPr sz="2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દાતોને</a:t>
            </a:r>
            <a:r>
              <a:rPr sz="2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અંદરની</a:t>
            </a:r>
            <a:r>
              <a:rPr sz="2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તેમજ</a:t>
            </a:r>
            <a:r>
              <a:rPr sz="2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બહારની</a:t>
            </a:r>
            <a:r>
              <a:rPr sz="2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બંને</a:t>
            </a:r>
            <a:r>
              <a:rPr sz="2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સપાટી</a:t>
            </a:r>
            <a:r>
              <a:rPr sz="2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પરથી</a:t>
            </a:r>
            <a:r>
              <a:rPr sz="2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બ્રશ</a:t>
            </a:r>
            <a:r>
              <a:rPr sz="2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કરો</a:t>
            </a:r>
            <a:r>
              <a:rPr sz="2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.</a:t>
            </a:r>
            <a:endParaRPr sz="2400" b="1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9"/>
          <p:cNvSpPr txBox="1"/>
          <p:nvPr/>
        </p:nvSpPr>
        <p:spPr>
          <a:xfrm>
            <a:off x="1828800" y="152400"/>
            <a:ext cx="5592763" cy="609600"/>
          </a:xfrm>
          <a:prstGeom prst="rect">
            <a:avLst/>
          </a:prstGeom>
          <a:solidFill>
            <a:srgbClr val="E5B8B7"/>
          </a:solidFill>
          <a:ln w="571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sz="3600" b="1" cap="small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જીભ</a:t>
            </a:r>
            <a:r>
              <a:rPr sz="3600" b="1" cap="small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gu-IN" sz="3600" b="1" cap="small" dirty="0" smtClean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ઉપર </a:t>
            </a:r>
            <a:r>
              <a:rPr sz="3600" b="1" cap="small" smtClean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પણ </a:t>
            </a:r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બ્રશ</a:t>
            </a:r>
            <a:r>
              <a:rPr sz="36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કરો</a:t>
            </a:r>
            <a:endParaRPr sz="3600" b="1" cap="small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3" name="Google Shape;113;p9"/>
          <p:cNvSpPr/>
          <p:nvPr/>
        </p:nvSpPr>
        <p:spPr>
          <a:xfrm>
            <a:off x="805815" y="1471057"/>
            <a:ext cx="3644265" cy="4147185"/>
          </a:xfrm>
          <a:prstGeom prst="verticalScroll">
            <a:avLst>
              <a:gd name="adj" fmla="val 12500"/>
            </a:avLst>
          </a:prstGeom>
          <a:gradFill>
            <a:gsLst>
              <a:gs pos="0">
                <a:srgbClr val="9FC3FF"/>
              </a:gs>
              <a:gs pos="35000">
                <a:srgbClr val="BDD5FF"/>
              </a:gs>
              <a:gs pos="100000">
                <a:srgbClr val="E4EEFF"/>
              </a:gs>
            </a:gsLst>
            <a:lin ang="16200000" scaled="0"/>
          </a:gradFill>
          <a:ln w="76200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indent="-342900">
              <a:buClr>
                <a:schemeClr val="dk1"/>
              </a:buClr>
              <a:buSzPts val="2400"/>
              <a:buFont typeface="Arial"/>
              <a:buChar char="•"/>
            </a:pPr>
            <a:r>
              <a:rPr lang="gu-IN" sz="2400" b="1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છેલ્લે હળવે હાથથી તમારી જીભને પણ બ્રશ કરો.</a:t>
            </a:r>
            <a:endParaRPr lang="en-GB" sz="2400" b="1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Clr>
                <a:schemeClr val="dk1"/>
              </a:buClr>
              <a:buSzPts val="2400"/>
              <a:buFont typeface="Arial"/>
              <a:buChar char="•"/>
            </a:pPr>
            <a:r>
              <a:rPr sz="2400" b="1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આ </a:t>
            </a:r>
            <a:r>
              <a:rPr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વિના</a:t>
            </a:r>
            <a:r>
              <a:rPr sz="2400" b="1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બ્રશિંગ</a:t>
            </a:r>
            <a:r>
              <a:rPr sz="2400" b="1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પૂર્ણ</a:t>
            </a:r>
            <a:r>
              <a:rPr sz="2400" b="1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થતું</a:t>
            </a:r>
            <a:r>
              <a:rPr sz="2400" b="1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નથી</a:t>
            </a:r>
            <a:r>
              <a:rPr sz="2400" b="1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.</a:t>
            </a: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Google Shape;114;p9" descr="Person sticking tongue on brown popsicle stick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3000" y="1600200"/>
            <a:ext cx="2590800" cy="388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"/>
          <p:cNvSpPr txBox="1"/>
          <p:nvPr/>
        </p:nvSpPr>
        <p:spPr>
          <a:xfrm>
            <a:off x="2209800" y="264318"/>
            <a:ext cx="4983163" cy="685800"/>
          </a:xfrm>
          <a:prstGeom prst="rect">
            <a:avLst/>
          </a:prstGeom>
          <a:solidFill>
            <a:srgbClr val="E5B8B7"/>
          </a:solidFill>
          <a:ln w="571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/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મોં</a:t>
            </a:r>
            <a:r>
              <a:rPr sz="36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ધોઇ</a:t>
            </a:r>
            <a:r>
              <a:rPr sz="36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લો</a:t>
            </a:r>
            <a:endParaRPr sz="3600" b="1" cap="small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121" name="Google Shape;121;p10"/>
          <p:cNvGrpSpPr/>
          <p:nvPr/>
        </p:nvGrpSpPr>
        <p:grpSpPr>
          <a:xfrm>
            <a:off x="1476831" y="2057399"/>
            <a:ext cx="6094816" cy="2824089"/>
            <a:chOff x="1175" y="-1"/>
            <a:chExt cx="6094816" cy="2824089"/>
          </a:xfrm>
        </p:grpSpPr>
        <p:sp>
          <p:nvSpPr>
            <p:cNvPr id="122" name="Google Shape;122;p10"/>
            <p:cNvSpPr/>
            <p:nvPr/>
          </p:nvSpPr>
          <p:spPr>
            <a:xfrm>
              <a:off x="1175" y="0"/>
              <a:ext cx="2994421" cy="2824088"/>
            </a:xfrm>
            <a:prstGeom prst="roundRect">
              <a:avLst>
                <a:gd name="adj" fmla="val 5000"/>
              </a:avLst>
            </a:prstGeom>
            <a:gradFill>
              <a:gsLst>
                <a:gs pos="0">
                  <a:srgbClr val="27869E"/>
                </a:gs>
                <a:gs pos="80000">
                  <a:srgbClr val="34B0D0"/>
                </a:gs>
                <a:gs pos="100000">
                  <a:srgbClr val="30B3D4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0"/>
            <p:cNvSpPr txBox="1"/>
            <p:nvPr/>
          </p:nvSpPr>
          <p:spPr>
            <a:xfrm rot="-5400000">
              <a:off x="-857258" y="858433"/>
              <a:ext cx="2315752" cy="5988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82275" rIns="106675" bIns="0" anchor="t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10"/>
            <p:cNvSpPr/>
            <p:nvPr/>
          </p:nvSpPr>
          <p:spPr>
            <a:xfrm>
              <a:off x="600060" y="0"/>
              <a:ext cx="2230844" cy="2824088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0"/>
            <p:cNvSpPr txBox="1"/>
            <p:nvPr/>
          </p:nvSpPr>
          <p:spPr>
            <a:xfrm>
              <a:off x="600060" y="0"/>
              <a:ext cx="2230844" cy="28240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82275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None/>
              </a:pPr>
              <a:r>
                <a:rPr lang="gu-IN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પાણીથી તમારું મોં સારી રીતે ધોઇ લો.</a:t>
              </a:r>
              <a:endParaRPr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10"/>
            <p:cNvSpPr/>
            <p:nvPr/>
          </p:nvSpPr>
          <p:spPr>
            <a:xfrm>
              <a:off x="3101570" y="0"/>
              <a:ext cx="2994421" cy="2824088"/>
            </a:xfrm>
            <a:prstGeom prst="roundRect">
              <a:avLst>
                <a:gd name="adj" fmla="val 5000"/>
              </a:avLst>
            </a:prstGeom>
            <a:gradFill>
              <a:gsLst>
                <a:gs pos="0">
                  <a:srgbClr val="C8691E"/>
                </a:gs>
                <a:gs pos="80000">
                  <a:srgbClr val="FF8C27"/>
                </a:gs>
                <a:gs pos="100000">
                  <a:srgbClr val="FF8B23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0"/>
            <p:cNvSpPr txBox="1"/>
            <p:nvPr/>
          </p:nvSpPr>
          <p:spPr>
            <a:xfrm rot="-5400000">
              <a:off x="2243136" y="858433"/>
              <a:ext cx="2315752" cy="5988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82275" rIns="106675" bIns="0" anchor="t" anchorCtr="0">
              <a:noAutofit/>
            </a:bodyPr>
            <a:lstStyle/>
            <a:p>
              <a:pPr marL="0" marR="0" lvl="0" indent="0" algn="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0"/>
            <p:cNvSpPr/>
            <p:nvPr/>
          </p:nvSpPr>
          <p:spPr>
            <a:xfrm rot="5400000">
              <a:off x="2907759" y="2197596"/>
              <a:ext cx="415230" cy="449163"/>
            </a:xfrm>
            <a:prstGeom prst="flowChartExtract">
              <a:avLst/>
            </a:prstGeom>
            <a:solidFill>
              <a:schemeClr val="lt1"/>
            </a:solidFill>
            <a:ln w="9525" cap="flat" cmpd="sng">
              <a:solidFill>
                <a:srgbClr val="49ACC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0"/>
            <p:cNvSpPr/>
            <p:nvPr/>
          </p:nvSpPr>
          <p:spPr>
            <a:xfrm>
              <a:off x="3700454" y="0"/>
              <a:ext cx="2230844" cy="2824088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0"/>
            <p:cNvSpPr txBox="1"/>
            <p:nvPr/>
          </p:nvSpPr>
          <p:spPr>
            <a:xfrm>
              <a:off x="3445929" y="169606"/>
              <a:ext cx="2650061" cy="26544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82275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None/>
              </a:pPr>
              <a:r>
                <a:rPr lang="gu-IN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ટૂથપેસ્ટ ધોવાઈને </a:t>
              </a:r>
              <a:r>
                <a:rPr lang="en-US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gu-IN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નીકળી ન જાય ત્યાં</a:t>
              </a:r>
              <a:r>
                <a:rPr lang="en-US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 </a:t>
              </a:r>
              <a:r>
                <a:rPr lang="gu-IN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સુધી બે </a:t>
              </a:r>
              <a:r>
                <a:rPr lang="gu-IN" sz="2400" b="1" dirty="0" smtClean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થી ત્રણ </a:t>
              </a:r>
              <a:r>
                <a:rPr lang="gu-IN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વાર કોગળા કરો.</a:t>
              </a:r>
              <a:endParaRPr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"/>
          <p:cNvSpPr txBox="1"/>
          <p:nvPr/>
        </p:nvSpPr>
        <p:spPr>
          <a:xfrm>
            <a:off x="1828800" y="152400"/>
            <a:ext cx="5668963" cy="741362"/>
          </a:xfrm>
          <a:prstGeom prst="rect">
            <a:avLst/>
          </a:prstGeom>
          <a:solidFill>
            <a:srgbClr val="E5B8B7"/>
          </a:solidFill>
          <a:ln w="571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ctr"/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ટૂથબ્રશ</a:t>
            </a:r>
            <a:r>
              <a:rPr sz="36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ધોઇ</a:t>
            </a:r>
            <a:r>
              <a:rPr sz="3600" b="1" cap="small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3600" b="1" cap="small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લો</a:t>
            </a:r>
            <a:endParaRPr sz="3600" b="1" cap="small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7" name="Google Shape;137;p11"/>
          <p:cNvSpPr/>
          <p:nvPr/>
        </p:nvSpPr>
        <p:spPr>
          <a:xfrm>
            <a:off x="609600" y="1354138"/>
            <a:ext cx="7848600" cy="1922462"/>
          </a:xfrm>
          <a:prstGeom prst="bevel">
            <a:avLst>
              <a:gd name="adj" fmla="val 12500"/>
            </a:avLst>
          </a:prstGeom>
          <a:solidFill>
            <a:schemeClr val="lt1"/>
          </a:solidFill>
          <a:ln w="762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sz="2400" b="1" dirty="0" err="1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બ્રશિંગનો</a:t>
            </a:r>
            <a:r>
              <a:rPr sz="2400" b="1" dirty="0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છેલ્લો</a:t>
            </a:r>
            <a:r>
              <a:rPr sz="2400" b="1" dirty="0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gu-IN" sz="2400" b="1" dirty="0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તબક્કો</a:t>
            </a:r>
            <a:r>
              <a:rPr sz="2400" b="1" dirty="0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છે</a:t>
            </a:r>
            <a:r>
              <a:rPr sz="2400" b="1" dirty="0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ટૂથબ્રશને</a:t>
            </a:r>
            <a:r>
              <a:rPr sz="2400" b="1" dirty="0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પાણીથી</a:t>
            </a:r>
            <a:r>
              <a:rPr sz="2400" b="1" dirty="0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ધોવું</a:t>
            </a:r>
            <a:r>
              <a:rPr sz="2400" b="1" dirty="0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2400" b="1" dirty="0" err="1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જેથી</a:t>
            </a:r>
            <a:r>
              <a:rPr sz="2400" b="1" dirty="0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બેક્ટેરિયા</a:t>
            </a:r>
            <a:r>
              <a:rPr sz="2400" b="1" dirty="0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અથવા</a:t>
            </a:r>
            <a:r>
              <a:rPr sz="2400" b="1" dirty="0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ફૂગ</a:t>
            </a:r>
            <a:r>
              <a:rPr lang="gu-IN" sz="2400" b="1" dirty="0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નો</a:t>
            </a:r>
            <a:r>
              <a:rPr sz="2400" b="1" dirty="0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400" b="1" dirty="0" err="1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સંચય</a:t>
            </a:r>
            <a:r>
              <a:rPr sz="2400" b="1" dirty="0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 ન </a:t>
            </a:r>
            <a:r>
              <a:rPr sz="2400" b="1" dirty="0" err="1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થાય</a:t>
            </a:r>
            <a:r>
              <a:rPr sz="2400" b="1" dirty="0">
                <a:solidFill>
                  <a:srgbClr val="435422"/>
                </a:solidFill>
                <a:latin typeface="Calibri"/>
                <a:ea typeface="Calibri"/>
                <a:cs typeface="Calibri"/>
              </a:rPr>
              <a:t>.</a:t>
            </a:r>
            <a:endParaRPr sz="2400" b="1" dirty="0">
              <a:solidFill>
                <a:srgbClr val="43542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" name="Google Shape;138;p11" descr="Toothbrush, Dental Care, Hygiene, Dentistr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4600" y="3505200"/>
            <a:ext cx="4103688" cy="271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>એમએમ સૂચકાંક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45" name="Google Shape;145;p12"/>
          <p:cNvGraphicFramePr/>
          <p:nvPr/>
        </p:nvGraphicFramePr>
        <p:xfrm>
          <a:off x="457200" y="1397001"/>
          <a:ext cx="8229600" cy="4470375"/>
        </p:xfrm>
        <a:graphic>
          <a:graphicData uri="http://schemas.openxmlformats.org/drawingml/2006/table">
            <a:tbl>
              <a:tblPr firstRow="1" bandRow="1">
                <a:noFill/>
                <a:tableStyleId>{1A3363C1-99EB-4FFF-84FA-641B35FF20B4}</a:tableStyleId>
              </a:tblPr>
              <a:tblGrid>
                <a:gridCol w="914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1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sng" dirty="0">
                          <a:solidFill>
                            <a:schemeClr val="tx1"/>
                          </a:solidFill>
                        </a:rPr>
                        <a:t>https://pixabay.com/illustrations/brushing-teeth-tooth-dental-teeth-2351803/</a:t>
                      </a:r>
                      <a:endParaRPr sz="110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1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sng" dirty="0">
                          <a:solidFill>
                            <a:schemeClr val="tx1"/>
                          </a:solidFill>
                        </a:rPr>
                        <a:t>https://pixabay.com/illustrations/toothbrush-brushing-cleaning-dental-3297525/</a:t>
                      </a:r>
                      <a:endParaRPr sz="110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2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/>
                        <a:t>https://pixabay.com/en/tooth-brushes-hygiene-dental-care-1117266/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3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b="1"/>
                        <a:t>Old Brush: </a:t>
                      </a:r>
                      <a:r>
                        <a:rPr lang="en-US" sz="1100"/>
                        <a:t>https://pixabay.com/en/toothbrush-dental-tooth-bristle-307178/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3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b="1"/>
                        <a:t>New Brush: </a:t>
                      </a:r>
                      <a:r>
                        <a:rPr lang="en-US" sz="1100"/>
                        <a:t>https://pixabay.com/en/toothbrush-green-dental-hygiene-311373/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4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https://pixabay.com/en/toothpaste-tube-dental-hygiene-156542/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46" name="Google Shape;146;p12" descr="Brushing Teeth, Tooth, Dental, Teeth, Toothbrush, Whi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6400" y="2133600"/>
            <a:ext cx="520337" cy="520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2" descr="Toothbrush, Brushing, Cleaning, Dental, Dental Hygien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77126" y="2785867"/>
            <a:ext cx="718884" cy="477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85544" y="3595125"/>
            <a:ext cx="446752" cy="297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77126" y="4181212"/>
            <a:ext cx="714473" cy="35738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50" name="Google Shape;150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85544" y="4699171"/>
            <a:ext cx="707763" cy="35417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51" name="Google Shape;151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553765" y="5375167"/>
            <a:ext cx="763588" cy="381684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>એમએમ સૂચકાંક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58" name="Google Shape;158;p13"/>
          <p:cNvGraphicFramePr/>
          <p:nvPr/>
        </p:nvGraphicFramePr>
        <p:xfrm>
          <a:off x="457200" y="1143000"/>
          <a:ext cx="7467600" cy="5109000"/>
        </p:xfrm>
        <a:graphic>
          <a:graphicData uri="http://schemas.openxmlformats.org/drawingml/2006/table">
            <a:tbl>
              <a:tblPr firstRow="1" bandRow="1">
                <a:noFill/>
                <a:tableStyleId>{1A3363C1-99EB-4FFF-84FA-641B35FF20B4}</a:tableStyleId>
              </a:tblPr>
              <a:tblGrid>
                <a:gridCol w="914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257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5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/>
                        <a:t>https://pixabay.com/en/floss-dentist-dentistry-dental-2351884/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6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/>
                        <a:t>https://pixabay.com/en/toothbrush-toothpaste-hygiene-309145/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7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/>
                        <a:t>https://pixabay.com/en/clock-day-hour-measure-minute-160966/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8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/>
                        <a:t>https://pixabay.com/en/brushing-teeth-tooth-zahnarztpraxis-2103219/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8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dirty="0"/>
                        <a:t>https://pixabay.com/en/brushing-teeth-tooth-dental-teeth-2351803/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9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sng" dirty="0">
                          <a:solidFill>
                            <a:schemeClr val="tx1"/>
                          </a:solidFill>
                        </a:rPr>
                        <a:t>https://www.pikrepo.com/ftpxh/person-sticking-tongue-on-brown-popsicle-stick</a:t>
                      </a:r>
                      <a:endParaRPr sz="110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11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b="0"/>
                        <a:t>https://pixabay.com/en/toothbrush-dental-care-hygiene-268599/ - CC0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59" name="Google Shape;15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800" y="1962912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46104" y="2630547"/>
            <a:ext cx="587496" cy="293748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sp>
        <p:nvSpPr>
          <p:cNvPr id="161" name="Google Shape;161;p13"/>
          <p:cNvSpPr/>
          <p:nvPr/>
        </p:nvSpPr>
        <p:spPr>
          <a:xfrm>
            <a:off x="1687762" y="3121339"/>
            <a:ext cx="409262" cy="513724"/>
          </a:xfrm>
          <a:prstGeom prst="roundRect">
            <a:avLst>
              <a:gd name="adj" fmla="val 10000"/>
            </a:avLst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2" name="Google Shape;162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2893" y="3899220"/>
            <a:ext cx="550707" cy="366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12157" y="4360716"/>
            <a:ext cx="433286" cy="433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3" descr="Person sticking tongue on brown popsicle stick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803276" y="5055632"/>
            <a:ext cx="306387" cy="45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3" descr="Toothbrush, Dental Care, Hygiene, Dentistry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676400" y="5715000"/>
            <a:ext cx="544759" cy="3603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383</Words>
  <Application>Microsoft Office PowerPoint</Application>
  <PresentationFormat>On-screen Show (4:3)</PresentationFormat>
  <Paragraphs>91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એમએમ સૂચકાંક</vt:lpstr>
      <vt:lpstr>એમએમ સૂચકાંક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Satish</cp:lastModifiedBy>
  <cp:revision>13</cp:revision>
  <dcterms:created xsi:type="dcterms:W3CDTF">2018-12-16T04:20:25Z</dcterms:created>
  <dcterms:modified xsi:type="dcterms:W3CDTF">2026-05-21T07:26:45Z</dcterms:modified>
</cp:coreProperties>
</file>