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1" autoAdjust="0"/>
    <p:restoredTop sz="98296" autoAdjust="0"/>
  </p:normalViewPr>
  <p:slideViewPr>
    <p:cSldViewPr snapToGrid="0">
      <p:cViewPr varScale="1">
        <p:scale>
          <a:sx n="68" d="100"/>
          <a:sy n="68" d="100"/>
        </p:scale>
        <p:origin x="-4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85EF6-E28C-49A7-8AAB-FE1184C01F95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114300" rtl="0">
              <a:spcBef>
                <a:spcPts val="0"/>
              </a:spcBef>
              <a:spcAft>
                <a:spcPts val="0"/>
              </a:spcAft>
            </a:pP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en-GB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teacher can draw a mind map or write the main points of the summary on the blackboard. </a:t>
            </a:r>
          </a:p>
          <a:p>
            <a:pPr marR="114300" rtl="0">
              <a:spcBef>
                <a:spcPts val="0"/>
              </a:spcBef>
              <a:spcAft>
                <a:spcPts val="0"/>
              </a:spcAft>
            </a:pPr>
            <a:r>
              <a:rPr lang="en-GB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teacher can introduce the asset by saying, "Let us summarise what we have learnt from this chapter'.</a:t>
            </a:r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</a:p>
          <a:p>
            <a:pPr rtl="0"/>
            <a:r>
              <a:rPr lang="en-IN" dirty="0"/>
              <a:t>https://pixabay.com/vectors/silhouette-warrior-knight-3585658/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IN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508093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r>
              <a:rPr lang="en-IN" b="0" dirty="0"/>
              <a:t/>
            </a:r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isathyasaividyavahini.org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14;p5">
            <a:extLst>
              <a:ext uri="{FF2B5EF4-FFF2-40B4-BE49-F238E27FC236}">
                <a16:creationId xmlns:a16="http://schemas.microsoft.com/office/drawing/2014/main" xmlns="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66856" y="71414"/>
            <a:ext cx="9296427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add slide title (Size 36)</a:t>
            </a:r>
            <a:endParaRPr lang="en-IN" dirty="0"/>
          </a:p>
        </p:txBody>
      </p:sp>
      <p:sp>
        <p:nvSpPr>
          <p:cNvPr id="9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Text font </a:t>
            </a:r>
            <a:r>
              <a:rPr lang="en-US" dirty="0" err="1"/>
              <a:t>calibri</a:t>
            </a:r>
            <a:r>
              <a:rPr lang="en-US" dirty="0"/>
              <a:t> , Size range 32 to 20.  Table / GO size &gt;= 18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I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464" y="-24"/>
            <a:ext cx="10363200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endParaRPr lang="en-IN" dirty="0"/>
          </a:p>
        </p:txBody>
      </p:sp>
      <p:sp>
        <p:nvSpPr>
          <p:cNvPr id="10" name="Google Shape;11;p4">
            <a:hlinkClick r:id="rId2"/>
          </p:cNvPr>
          <p:cNvSpPr/>
          <p:nvPr userDrawn="1"/>
        </p:nvSpPr>
        <p:spPr>
          <a:xfrm>
            <a:off x="-406400" y="6488114"/>
            <a:ext cx="36830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xmlns="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xmlns="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xmlns="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5B84A8-E904-EB03-6F25-FBD02E13C464}"/>
              </a:ext>
            </a:extLst>
          </p:cNvPr>
          <p:cNvSpPr txBox="1"/>
          <p:nvPr/>
        </p:nvSpPr>
        <p:spPr>
          <a:xfrm flipH="1">
            <a:off x="0" y="2144053"/>
            <a:ext cx="12171123" cy="25185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Graphic 2" descr="Castle scene with solid fill">
            <a:extLst>
              <a:ext uri="{FF2B5EF4-FFF2-40B4-BE49-F238E27FC236}">
                <a16:creationId xmlns:a16="http://schemas.microsoft.com/office/drawing/2014/main" xmlns="" id="{2EDD17D5-0D05-756A-ACC2-76BEF3E23E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574531" y="2085110"/>
            <a:ext cx="3312368" cy="28207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14DD699-35B1-AAD7-76EF-FB9DA18D3DE7}"/>
              </a:ext>
            </a:extLst>
          </p:cNvPr>
          <p:cNvSpPr txBox="1"/>
          <p:nvPr/>
        </p:nvSpPr>
        <p:spPr>
          <a:xfrm>
            <a:off x="3452644" y="2464097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5400" b="1"/>
              <a:t>સારાંશ - રાજપૂત યુગ</a:t>
            </a:r>
          </a:p>
          <a:p>
            <a:pPr algn="ctr"/>
            <a:r>
              <a:rPr sz="5400" b="1"/>
              <a:t>નવા શાસકો અને રાજ્યો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r: 8 Points 6">
            <a:extLst>
              <a:ext uri="{FF2B5EF4-FFF2-40B4-BE49-F238E27FC236}">
                <a16:creationId xmlns:a16="http://schemas.microsoft.com/office/drawing/2014/main" xmlns="" id="{9E417B32-3A3E-B094-E7E1-15C703ECDC27}"/>
              </a:ext>
            </a:extLst>
          </p:cNvPr>
          <p:cNvSpPr/>
          <p:nvPr/>
        </p:nvSpPr>
        <p:spPr>
          <a:xfrm rot="20285881">
            <a:off x="3999794" y="2382103"/>
            <a:ext cx="2803162" cy="2803162"/>
          </a:xfrm>
          <a:prstGeom prst="star8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Star: 8 Points 37">
            <a:extLst>
              <a:ext uri="{FF2B5EF4-FFF2-40B4-BE49-F238E27FC236}">
                <a16:creationId xmlns:a16="http://schemas.microsoft.com/office/drawing/2014/main" xmlns="" id="{C54EF878-E97F-749F-3328-5BB4B36F75CF}"/>
              </a:ext>
            </a:extLst>
          </p:cNvPr>
          <p:cNvSpPr/>
          <p:nvPr/>
        </p:nvSpPr>
        <p:spPr>
          <a:xfrm rot="20285881">
            <a:off x="4513740" y="3067255"/>
            <a:ext cx="1672894" cy="1672894"/>
          </a:xfrm>
          <a:prstGeom prst="star8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Star: 8 Points 38">
            <a:extLst>
              <a:ext uri="{FF2B5EF4-FFF2-40B4-BE49-F238E27FC236}">
                <a16:creationId xmlns:a16="http://schemas.microsoft.com/office/drawing/2014/main" xmlns="" id="{C99CF69D-B9FA-9415-2B2A-9305EC569890}"/>
              </a:ext>
            </a:extLst>
          </p:cNvPr>
          <p:cNvSpPr/>
          <p:nvPr/>
        </p:nvSpPr>
        <p:spPr>
          <a:xfrm rot="20285881">
            <a:off x="4391163" y="2855853"/>
            <a:ext cx="1971165" cy="1971165"/>
          </a:xfrm>
          <a:prstGeom prst="star8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pSp>
        <p:nvGrpSpPr>
          <p:cNvPr id="2" name="Group 76">
            <a:extLst>
              <a:ext uri="{FF2B5EF4-FFF2-40B4-BE49-F238E27FC236}">
                <a16:creationId xmlns:a16="http://schemas.microsoft.com/office/drawing/2014/main" xmlns="" id="{D065DFD1-0A79-EE1E-29EB-AAA111011D8A}"/>
              </a:ext>
            </a:extLst>
          </p:cNvPr>
          <p:cNvGrpSpPr>
            <a:grpSpLocks noChangeAspect="1"/>
          </p:cNvGrpSpPr>
          <p:nvPr/>
        </p:nvGrpSpPr>
        <p:grpSpPr>
          <a:xfrm>
            <a:off x="3810309" y="2478908"/>
            <a:ext cx="1005999" cy="832611"/>
            <a:chOff x="3704379" y="1380962"/>
            <a:chExt cx="1682125" cy="139220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xmlns="" id="{19E336BD-35CC-FA6B-6B67-97E7EAE0CE28}"/>
                </a:ext>
              </a:extLst>
            </p:cNvPr>
            <p:cNvSpPr/>
            <p:nvPr/>
          </p:nvSpPr>
          <p:spPr>
            <a:xfrm rot="18006445">
              <a:off x="4033871" y="1853725"/>
              <a:ext cx="551412" cy="1210395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xmlns="" id="{F52FD1D7-DEA3-2C98-CB20-4DFB09CF9B54}"/>
                </a:ext>
              </a:extLst>
            </p:cNvPr>
            <p:cNvSpPr/>
            <p:nvPr/>
          </p:nvSpPr>
          <p:spPr>
            <a:xfrm rot="18912623">
              <a:off x="4161208" y="1380962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F14E6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3" name="Group 75">
            <a:extLst>
              <a:ext uri="{FF2B5EF4-FFF2-40B4-BE49-F238E27FC236}">
                <a16:creationId xmlns:a16="http://schemas.microsoft.com/office/drawing/2014/main" xmlns="" id="{B01B48B8-85C2-C6F7-D0D4-D0916848FD75}"/>
              </a:ext>
            </a:extLst>
          </p:cNvPr>
          <p:cNvGrpSpPr>
            <a:grpSpLocks noChangeAspect="1"/>
          </p:cNvGrpSpPr>
          <p:nvPr/>
        </p:nvGrpSpPr>
        <p:grpSpPr>
          <a:xfrm>
            <a:off x="3633187" y="3449630"/>
            <a:ext cx="845230" cy="897753"/>
            <a:chOff x="3487158" y="2796033"/>
            <a:chExt cx="1413303" cy="1501126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98CA4AF8-6C68-FA5B-2927-C52DE64ED007}"/>
                </a:ext>
              </a:extLst>
            </p:cNvPr>
            <p:cNvSpPr/>
            <p:nvPr/>
          </p:nvSpPr>
          <p:spPr>
            <a:xfrm rot="4780632">
              <a:off x="3816650" y="3416255"/>
              <a:ext cx="551412" cy="1210395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xmlns="" id="{90EEF201-E7F6-839F-5854-C8AF0B8F8FB8}"/>
                </a:ext>
              </a:extLst>
            </p:cNvPr>
            <p:cNvSpPr/>
            <p:nvPr/>
          </p:nvSpPr>
          <p:spPr>
            <a:xfrm rot="16200000">
              <a:off x="3591711" y="2712579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7038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4" name="Group 74">
            <a:extLst>
              <a:ext uri="{FF2B5EF4-FFF2-40B4-BE49-F238E27FC236}">
                <a16:creationId xmlns:a16="http://schemas.microsoft.com/office/drawing/2014/main" xmlns="" id="{B39FF3B8-64E8-110E-D705-09482BF85C30}"/>
              </a:ext>
            </a:extLst>
          </p:cNvPr>
          <p:cNvGrpSpPr>
            <a:grpSpLocks noChangeAspect="1"/>
          </p:cNvGrpSpPr>
          <p:nvPr/>
        </p:nvGrpSpPr>
        <p:grpSpPr>
          <a:xfrm>
            <a:off x="4008266" y="4424788"/>
            <a:ext cx="832611" cy="982090"/>
            <a:chOff x="4052584" y="4135773"/>
            <a:chExt cx="1392204" cy="1642146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55C570B6-882A-68E4-6C2C-A4B8E1455749}"/>
                </a:ext>
              </a:extLst>
            </p:cNvPr>
            <p:cNvSpPr/>
            <p:nvPr/>
          </p:nvSpPr>
          <p:spPr>
            <a:xfrm rot="1695662">
              <a:off x="4837523" y="4567524"/>
              <a:ext cx="551412" cy="1210395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xmlns="" id="{F4DA6AF6-8587-9D5B-7BA0-D3D453E1084F}"/>
                </a:ext>
              </a:extLst>
            </p:cNvPr>
            <p:cNvSpPr/>
            <p:nvPr/>
          </p:nvSpPr>
          <p:spPr>
            <a:xfrm rot="13500000">
              <a:off x="4136038" y="4052319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003E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6" name="Group 73">
            <a:extLst>
              <a:ext uri="{FF2B5EF4-FFF2-40B4-BE49-F238E27FC236}">
                <a16:creationId xmlns:a16="http://schemas.microsoft.com/office/drawing/2014/main" xmlns="" id="{DD71E1A3-8688-4D88-3D2D-9DED5558E8E2}"/>
              </a:ext>
            </a:extLst>
          </p:cNvPr>
          <p:cNvGrpSpPr>
            <a:grpSpLocks noChangeAspect="1"/>
          </p:cNvGrpSpPr>
          <p:nvPr/>
        </p:nvGrpSpPr>
        <p:grpSpPr>
          <a:xfrm>
            <a:off x="5013007" y="4700279"/>
            <a:ext cx="864762" cy="832611"/>
            <a:chOff x="5470652" y="4622603"/>
            <a:chExt cx="1445963" cy="1392204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xmlns="" id="{A903D37D-B222-7E04-50EC-9CA66FF88B13}"/>
                </a:ext>
              </a:extLst>
            </p:cNvPr>
            <p:cNvSpPr/>
            <p:nvPr/>
          </p:nvSpPr>
          <p:spPr>
            <a:xfrm rot="20804441">
              <a:off x="6361846" y="4773745"/>
              <a:ext cx="554769" cy="1126837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xmlns="" id="{E988C34E-93A3-D18B-83E7-08932AAB017E}"/>
                </a:ext>
              </a:extLst>
            </p:cNvPr>
            <p:cNvSpPr/>
            <p:nvPr/>
          </p:nvSpPr>
          <p:spPr>
            <a:xfrm rot="10800000">
              <a:off x="5470652" y="4622603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03A0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10" name="Group 72">
            <a:extLst>
              <a:ext uri="{FF2B5EF4-FFF2-40B4-BE49-F238E27FC236}">
                <a16:creationId xmlns:a16="http://schemas.microsoft.com/office/drawing/2014/main" xmlns="" id="{5589C8A1-09E1-709D-541B-1159345DD849}"/>
              </a:ext>
            </a:extLst>
          </p:cNvPr>
          <p:cNvGrpSpPr>
            <a:grpSpLocks noChangeAspect="1"/>
          </p:cNvGrpSpPr>
          <p:nvPr/>
        </p:nvGrpSpPr>
        <p:grpSpPr>
          <a:xfrm>
            <a:off x="5982328" y="4315126"/>
            <a:ext cx="994734" cy="832611"/>
            <a:chOff x="6797662" y="4078738"/>
            <a:chExt cx="1663289" cy="1392204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xmlns="" id="{EF24D87D-0E64-D5C5-2376-E2AE11EC1BBE}"/>
                </a:ext>
              </a:extLst>
            </p:cNvPr>
            <p:cNvSpPr/>
            <p:nvPr/>
          </p:nvSpPr>
          <p:spPr>
            <a:xfrm rot="7490082">
              <a:off x="7580048" y="3853246"/>
              <a:ext cx="551412" cy="1210395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xmlns="" id="{2863A626-DC03-F5F7-9376-26DF7ED33BE5}"/>
                </a:ext>
              </a:extLst>
            </p:cNvPr>
            <p:cNvSpPr/>
            <p:nvPr/>
          </p:nvSpPr>
          <p:spPr>
            <a:xfrm rot="8191134">
              <a:off x="6797662" y="4078738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D79C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12" name="Group 9">
            <a:extLst>
              <a:ext uri="{FF2B5EF4-FFF2-40B4-BE49-F238E27FC236}">
                <a16:creationId xmlns:a16="http://schemas.microsoft.com/office/drawing/2014/main" xmlns="" id="{4F15E38D-F7FE-C5D4-DBE3-15EABDE8B94C}"/>
              </a:ext>
            </a:extLst>
          </p:cNvPr>
          <p:cNvGrpSpPr/>
          <p:nvPr/>
        </p:nvGrpSpPr>
        <p:grpSpPr>
          <a:xfrm>
            <a:off x="6292949" y="3362468"/>
            <a:ext cx="890565" cy="852138"/>
            <a:chOff x="7012204" y="3300781"/>
            <a:chExt cx="890565" cy="852138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937006CE-4D33-3EAB-7006-78C0D4D84EF9}"/>
                </a:ext>
              </a:extLst>
            </p:cNvPr>
            <p:cNvSpPr/>
            <p:nvPr/>
          </p:nvSpPr>
          <p:spPr>
            <a:xfrm rot="4354912">
              <a:off x="7399924" y="3129718"/>
              <a:ext cx="331781" cy="673908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xmlns="" id="{E51D03A1-1760-D6C9-1097-4A43A11F4E0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7062114" y="3370217"/>
              <a:ext cx="732792" cy="832612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BB7F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13" name="Group 70">
            <a:extLst>
              <a:ext uri="{FF2B5EF4-FFF2-40B4-BE49-F238E27FC236}">
                <a16:creationId xmlns:a16="http://schemas.microsoft.com/office/drawing/2014/main" xmlns="" id="{8C680087-E1D0-08E8-7DED-21236C3CAC3B}"/>
              </a:ext>
            </a:extLst>
          </p:cNvPr>
          <p:cNvGrpSpPr>
            <a:grpSpLocks noChangeAspect="1"/>
          </p:cNvGrpSpPr>
          <p:nvPr/>
        </p:nvGrpSpPr>
        <p:grpSpPr>
          <a:xfrm>
            <a:off x="5934218" y="2262035"/>
            <a:ext cx="732792" cy="1053691"/>
            <a:chOff x="6831964" y="1039132"/>
            <a:chExt cx="1225296" cy="176187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xmlns="" id="{CD16A4BF-4FC4-91F2-509B-13DB9910C3AB}"/>
                </a:ext>
              </a:extLst>
            </p:cNvPr>
            <p:cNvSpPr/>
            <p:nvPr/>
          </p:nvSpPr>
          <p:spPr>
            <a:xfrm rot="1695662">
              <a:off x="6856702" y="1039132"/>
              <a:ext cx="551412" cy="1210395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xmlns="" id="{C1C8464A-6552-7559-9C40-8013D502A07F}"/>
                </a:ext>
              </a:extLst>
            </p:cNvPr>
            <p:cNvSpPr/>
            <p:nvPr/>
          </p:nvSpPr>
          <p:spPr>
            <a:xfrm rot="2685714">
              <a:off x="6831964" y="1408798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C1D5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grpSp>
        <p:nvGrpSpPr>
          <p:cNvPr id="14" name="Group 69">
            <a:extLst>
              <a:ext uri="{FF2B5EF4-FFF2-40B4-BE49-F238E27FC236}">
                <a16:creationId xmlns:a16="http://schemas.microsoft.com/office/drawing/2014/main" xmlns="" id="{5D19B7BE-6563-2EF8-13F0-D7CD0A7F2227}"/>
              </a:ext>
            </a:extLst>
          </p:cNvPr>
          <p:cNvGrpSpPr>
            <a:grpSpLocks noChangeAspect="1"/>
          </p:cNvGrpSpPr>
          <p:nvPr/>
        </p:nvGrpSpPr>
        <p:grpSpPr>
          <a:xfrm>
            <a:off x="4896260" y="2103179"/>
            <a:ext cx="850402" cy="832611"/>
            <a:chOff x="5303967" y="836712"/>
            <a:chExt cx="1421953" cy="1392204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xmlns="" id="{5415CEA8-A6EE-B33A-3B90-8A70A60D3835}"/>
                </a:ext>
              </a:extLst>
            </p:cNvPr>
            <p:cNvSpPr/>
            <p:nvPr/>
          </p:nvSpPr>
          <p:spPr>
            <a:xfrm rot="20804441">
              <a:off x="5303967" y="867095"/>
              <a:ext cx="554769" cy="1126837"/>
            </a:xfrm>
            <a:prstGeom prst="rect">
              <a:avLst/>
            </a:prstGeom>
            <a:solidFill>
              <a:schemeClr val="tx1">
                <a:alpha val="35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xmlns="" id="{9BF6D62D-8D95-1044-336F-D9332A2D1A37}"/>
                </a:ext>
              </a:extLst>
            </p:cNvPr>
            <p:cNvSpPr/>
            <p:nvPr/>
          </p:nvSpPr>
          <p:spPr>
            <a:xfrm>
              <a:off x="5500624" y="836712"/>
              <a:ext cx="1225296" cy="1392204"/>
            </a:xfrm>
            <a:custGeom>
              <a:avLst/>
              <a:gdLst>
                <a:gd name="connsiteX0" fmla="*/ 0 w 1225296"/>
                <a:gd name="connsiteY0" fmla="*/ 0 h 1392204"/>
                <a:gd name="connsiteX1" fmla="*/ 4523 w 1225296"/>
                <a:gd name="connsiteY1" fmla="*/ 0 h 1392204"/>
                <a:gd name="connsiteX2" fmla="*/ 612648 w 1225296"/>
                <a:gd name="connsiteY2" fmla="*/ 288032 h 1392204"/>
                <a:gd name="connsiteX3" fmla="*/ 1220774 w 1225296"/>
                <a:gd name="connsiteY3" fmla="*/ 0 h 1392204"/>
                <a:gd name="connsiteX4" fmla="*/ 1225296 w 1225296"/>
                <a:gd name="connsiteY4" fmla="*/ 0 h 1392204"/>
                <a:gd name="connsiteX5" fmla="*/ 1225296 w 1225296"/>
                <a:gd name="connsiteY5" fmla="*/ 1126294 h 1392204"/>
                <a:gd name="connsiteX6" fmla="*/ 1223143 w 1225296"/>
                <a:gd name="connsiteY6" fmla="*/ 1120368 h 1392204"/>
                <a:gd name="connsiteX7" fmla="*/ 607898 w 1225296"/>
                <a:gd name="connsiteY7" fmla="*/ 1392204 h 1392204"/>
                <a:gd name="connsiteX8" fmla="*/ 0 w 1225296"/>
                <a:gd name="connsiteY8" fmla="*/ 1108300 h 1392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5296" h="1392204">
                  <a:moveTo>
                    <a:pt x="0" y="0"/>
                  </a:moveTo>
                  <a:lnTo>
                    <a:pt x="4523" y="0"/>
                  </a:lnTo>
                  <a:lnTo>
                    <a:pt x="612648" y="288032"/>
                  </a:lnTo>
                  <a:lnTo>
                    <a:pt x="1220774" y="0"/>
                  </a:lnTo>
                  <a:lnTo>
                    <a:pt x="1225296" y="0"/>
                  </a:lnTo>
                  <a:lnTo>
                    <a:pt x="1225296" y="1126294"/>
                  </a:lnTo>
                  <a:lnTo>
                    <a:pt x="1223143" y="1120368"/>
                  </a:lnTo>
                  <a:lnTo>
                    <a:pt x="607898" y="1392204"/>
                  </a:lnTo>
                  <a:lnTo>
                    <a:pt x="0" y="1108300"/>
                  </a:lnTo>
                  <a:close/>
                </a:path>
              </a:pathLst>
            </a:custGeom>
            <a:solidFill>
              <a:srgbClr val="21BEC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SG"/>
            </a:p>
          </p:txBody>
        </p:sp>
      </p:grpSp>
      <p:sp>
        <p:nvSpPr>
          <p:cNvPr id="78" name="Star: 8 Points 77">
            <a:extLst>
              <a:ext uri="{FF2B5EF4-FFF2-40B4-BE49-F238E27FC236}">
                <a16:creationId xmlns:a16="http://schemas.microsoft.com/office/drawing/2014/main" xmlns="" id="{563F3934-2219-97F3-CB32-4F19AE44DB0C}"/>
              </a:ext>
            </a:extLst>
          </p:cNvPr>
          <p:cNvSpPr/>
          <p:nvPr/>
        </p:nvSpPr>
        <p:spPr>
          <a:xfrm rot="20285881">
            <a:off x="4720319" y="3185009"/>
            <a:ext cx="1312852" cy="1312852"/>
          </a:xfrm>
          <a:prstGeom prst="star8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EF6C5C02-36A8-0E33-8491-1B674937A87D}"/>
              </a:ext>
            </a:extLst>
          </p:cNvPr>
          <p:cNvSpPr txBox="1"/>
          <p:nvPr/>
        </p:nvSpPr>
        <p:spPr>
          <a:xfrm>
            <a:off x="7361066" y="3209887"/>
            <a:ext cx="39048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/>
              <a:t>ગુજરાતના</a:t>
            </a:r>
            <a:r>
              <a:rPr sz="2000" dirty="0"/>
              <a:t> </a:t>
            </a:r>
            <a:r>
              <a:rPr sz="2000" dirty="0" err="1"/>
              <a:t>મુખ્ય</a:t>
            </a:r>
            <a:r>
              <a:rPr sz="2000" dirty="0"/>
              <a:t> </a:t>
            </a:r>
            <a:r>
              <a:rPr sz="2000" dirty="0" err="1"/>
              <a:t>રાજવંશોમાં</a:t>
            </a:r>
            <a:r>
              <a:rPr sz="2000" dirty="0"/>
              <a:t> </a:t>
            </a:r>
            <a:r>
              <a:rPr sz="2000" dirty="0" err="1"/>
              <a:t>ચાવડા</a:t>
            </a:r>
            <a:r>
              <a:rPr sz="2000" dirty="0"/>
              <a:t>, </a:t>
            </a:r>
            <a:r>
              <a:rPr sz="2000" dirty="0" err="1"/>
              <a:t>સોળંકી</a:t>
            </a:r>
            <a:r>
              <a:rPr sz="2000" dirty="0"/>
              <a:t>, </a:t>
            </a:r>
            <a:r>
              <a:rPr sz="2000" dirty="0" err="1"/>
              <a:t>વાઘેલા</a:t>
            </a:r>
            <a:r>
              <a:rPr sz="2000" dirty="0"/>
              <a:t> </a:t>
            </a:r>
            <a:r>
              <a:rPr sz="2000" dirty="0" err="1"/>
              <a:t>અને</a:t>
            </a:r>
            <a:r>
              <a:rPr sz="2000" dirty="0"/>
              <a:t> </a:t>
            </a:r>
            <a:r>
              <a:rPr sz="2000" dirty="0" err="1"/>
              <a:t>ગુજરાત</a:t>
            </a:r>
            <a:r>
              <a:rPr sz="2000" dirty="0"/>
              <a:t> </a:t>
            </a:r>
            <a:r>
              <a:rPr sz="2000" dirty="0" err="1"/>
              <a:t>સુલતાનત</a:t>
            </a:r>
            <a:r>
              <a:rPr sz="2000" dirty="0"/>
              <a:t> </a:t>
            </a:r>
            <a:r>
              <a:rPr sz="2000" dirty="0" err="1"/>
              <a:t>સમાવેશ</a:t>
            </a:r>
            <a:r>
              <a:rPr sz="2000" dirty="0"/>
              <a:t> </a:t>
            </a:r>
            <a:r>
              <a:rPr sz="2000" dirty="0" err="1"/>
              <a:t>થાય</a:t>
            </a:r>
            <a:r>
              <a:rPr sz="2000" dirty="0"/>
              <a:t> છે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xmlns="" id="{CE11B197-3EA7-8574-CFD5-F3E65EFE15CC}"/>
              </a:ext>
            </a:extLst>
          </p:cNvPr>
          <p:cNvSpPr txBox="1"/>
          <p:nvPr/>
        </p:nvSpPr>
        <p:spPr>
          <a:xfrm>
            <a:off x="7285273" y="4593408"/>
            <a:ext cx="37503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 err="1"/>
              <a:t>દક્ષિણના</a:t>
            </a:r>
            <a:r>
              <a:rPr sz="2000" dirty="0"/>
              <a:t> </a:t>
            </a:r>
            <a:r>
              <a:rPr lang="en-GB" sz="2000" dirty="0" err="1"/>
              <a:t>નવાં</a:t>
            </a:r>
            <a:r>
              <a:rPr sz="2000" dirty="0"/>
              <a:t> </a:t>
            </a:r>
            <a:r>
              <a:rPr sz="2000" dirty="0" err="1"/>
              <a:t>રાજ્યો</a:t>
            </a:r>
            <a:r>
              <a:rPr sz="2000" dirty="0"/>
              <a:t> </a:t>
            </a:r>
            <a:r>
              <a:rPr lang="en-GB" sz="2000" dirty="0"/>
              <a:t>–</a:t>
            </a:r>
            <a:r>
              <a:rPr sz="2000" dirty="0"/>
              <a:t> </a:t>
            </a:r>
            <a:r>
              <a:rPr sz="2000" dirty="0" err="1"/>
              <a:t>ચાલુક્યો</a:t>
            </a:r>
            <a:r>
              <a:rPr sz="2000" dirty="0"/>
              <a:t>, </a:t>
            </a:r>
            <a:r>
              <a:rPr sz="2000" dirty="0" err="1"/>
              <a:t>રાષ્ટ્રકૂટો</a:t>
            </a:r>
            <a:r>
              <a:rPr sz="2000" dirty="0"/>
              <a:t>, </a:t>
            </a:r>
            <a:r>
              <a:rPr sz="2000" dirty="0" err="1"/>
              <a:t>પલ્લવો</a:t>
            </a:r>
            <a:r>
              <a:rPr sz="2000" dirty="0"/>
              <a:t>, </a:t>
            </a:r>
            <a:r>
              <a:rPr lang="en-GB" sz="2000" dirty="0" err="1"/>
              <a:t>ચોલ</a:t>
            </a:r>
            <a:r>
              <a:rPr lang="en-GB" sz="2000" dirty="0"/>
              <a:t>, </a:t>
            </a:r>
            <a:r>
              <a:rPr lang="en-GB" sz="2000" dirty="0" err="1" smtClean="0"/>
              <a:t>કાકતીય</a:t>
            </a:r>
            <a:r>
              <a:rPr sz="2000" smtClean="0"/>
              <a:t>, </a:t>
            </a:r>
            <a:r>
              <a:rPr sz="2000" dirty="0" err="1"/>
              <a:t>પાંડ્ય</a:t>
            </a:r>
            <a:r>
              <a:rPr sz="2000" dirty="0"/>
              <a:t>, </a:t>
            </a:r>
            <a:r>
              <a:rPr sz="2000"/>
              <a:t>ચેર</a:t>
            </a:r>
            <a:endParaRPr sz="20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5AF0992B-0264-8AC7-B177-9BAC1EA3D43E}"/>
              </a:ext>
            </a:extLst>
          </p:cNvPr>
          <p:cNvSpPr txBox="1"/>
          <p:nvPr/>
        </p:nvSpPr>
        <p:spPr>
          <a:xfrm>
            <a:off x="3581400" y="5780706"/>
            <a:ext cx="3567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/>
              <a:t>રાજપૂત યુગમાં શાસન અને વેપાર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910AF9D9-E326-9295-609D-B0806309B854}"/>
              </a:ext>
            </a:extLst>
          </p:cNvPr>
          <p:cNvSpPr txBox="1"/>
          <p:nvPr/>
        </p:nvSpPr>
        <p:spPr>
          <a:xfrm>
            <a:off x="439750" y="4570807"/>
            <a:ext cx="2552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/>
              <a:t>વિદેશી આક્રમણો:</a:t>
            </a:r>
          </a:p>
          <a:p>
            <a:r>
              <a:rPr sz="2000"/>
              <a:t>ગઝનીનો મહમૂદ</a:t>
            </a:r>
          </a:p>
          <a:p>
            <a:r>
              <a:rPr sz="2000"/>
              <a:t>ઘોરીનો મહમૂદ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DA21FD59-AD57-146A-FFDD-7C9F957B20FC}"/>
              </a:ext>
            </a:extLst>
          </p:cNvPr>
          <p:cNvSpPr txBox="1"/>
          <p:nvPr/>
        </p:nvSpPr>
        <p:spPr>
          <a:xfrm>
            <a:off x="439750" y="3431304"/>
            <a:ext cx="3250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/>
              <a:t>પૃથ્વીરાજ ચૌહાણ - બહાદુર પ્રતિરોધ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xmlns="" id="{4FF71B16-47C7-39AD-EE33-90A756F4DF4B}"/>
              </a:ext>
            </a:extLst>
          </p:cNvPr>
          <p:cNvSpPr txBox="1"/>
          <p:nvPr/>
        </p:nvSpPr>
        <p:spPr>
          <a:xfrm>
            <a:off x="7308220" y="1814273"/>
            <a:ext cx="3657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/>
              <a:t>ઉત્તરના મુખ્ય રાજવંશો - </a:t>
            </a:r>
          </a:p>
          <a:p>
            <a:r>
              <a:rPr sz="2000"/>
              <a:t>ગુરજર-પ્રતિહાર, ગઢવાલ, ચંદેલ, પરમાર, ચૌહાણ, પાલ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B1DE7571-E38C-EF52-DE29-80215B3DEF09}"/>
              </a:ext>
            </a:extLst>
          </p:cNvPr>
          <p:cNvSpPr txBox="1"/>
          <p:nvPr/>
        </p:nvSpPr>
        <p:spPr>
          <a:xfrm>
            <a:off x="3755322" y="920175"/>
            <a:ext cx="34794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200" dirty="0" err="1"/>
              <a:t>ઉત્તર</a:t>
            </a:r>
            <a:r>
              <a:rPr sz="2200" dirty="0"/>
              <a:t> </a:t>
            </a:r>
            <a:r>
              <a:rPr sz="2200" dirty="0" err="1"/>
              <a:t>ભારતમાં</a:t>
            </a:r>
            <a:r>
              <a:rPr sz="2200" dirty="0"/>
              <a:t> </a:t>
            </a:r>
            <a:r>
              <a:rPr sz="2200" dirty="0" err="1"/>
              <a:t>રાજપૂતોનું</a:t>
            </a:r>
            <a:r>
              <a:rPr sz="2200" dirty="0"/>
              <a:t> </a:t>
            </a:r>
            <a:r>
              <a:rPr lang="en-GB" sz="2200" dirty="0" err="1"/>
              <a:t>પ્રભુત્વ</a:t>
            </a:r>
            <a:r>
              <a:rPr lang="en-GB" sz="2200" dirty="0"/>
              <a:t> </a:t>
            </a:r>
            <a:r>
              <a:rPr sz="2200" dirty="0"/>
              <a:t>– </a:t>
            </a:r>
            <a:r>
              <a:rPr sz="2200" dirty="0" err="1"/>
              <a:t>રાજપૂત</a:t>
            </a:r>
            <a:r>
              <a:rPr sz="2200" dirty="0"/>
              <a:t> </a:t>
            </a:r>
            <a:r>
              <a:rPr sz="2200" dirty="0" err="1"/>
              <a:t>યુગ</a:t>
            </a:r>
            <a:endParaRPr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xmlns="" id="{77434A32-A34C-7383-65FB-B06406E72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82648"/>
            <a:ext cx="9296400" cy="654050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>
                <a:solidFill>
                  <a:schemeClr val="bg1"/>
                </a:solidFill>
              </a:rPr>
              <a:t>સારાંશ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58C6BD5-EC82-2A64-FD6C-1D36DBEC56F0}"/>
              </a:ext>
            </a:extLst>
          </p:cNvPr>
          <p:cNvSpPr txBox="1"/>
          <p:nvPr/>
        </p:nvSpPr>
        <p:spPr>
          <a:xfrm>
            <a:off x="446730" y="1964364"/>
            <a:ext cx="307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smtClean="0"/>
              <a:t>ઈસ્લામી</a:t>
            </a:r>
            <a:r>
              <a:rPr lang="gu-IN" sz="2000" dirty="0" smtClean="0"/>
              <a:t>ઓ ની </a:t>
            </a:r>
            <a:r>
              <a:rPr sz="2000" smtClean="0"/>
              <a:t> </a:t>
            </a:r>
            <a:r>
              <a:rPr sz="2000"/>
              <a:t>વિજય, </a:t>
            </a:r>
            <a:r>
              <a:rPr lang="gu-IN" sz="2000" dirty="0" smtClean="0"/>
              <a:t>અને </a:t>
            </a:r>
            <a:r>
              <a:rPr sz="2000" smtClean="0"/>
              <a:t>ન</a:t>
            </a:r>
            <a:r>
              <a:rPr lang="gu-IN" sz="2000" dirty="0" smtClean="0"/>
              <a:t>વા </a:t>
            </a:r>
            <a:r>
              <a:rPr sz="2000" smtClean="0"/>
              <a:t> યુગ</a:t>
            </a:r>
            <a:r>
              <a:rPr lang="gu-IN" sz="2000" dirty="0" smtClean="0"/>
              <a:t> ની </a:t>
            </a:r>
            <a:r>
              <a:rPr sz="2000" smtClean="0"/>
              <a:t>શરૂ</a:t>
            </a:r>
            <a:r>
              <a:rPr lang="gu-IN" sz="2000" dirty="0" smtClean="0"/>
              <a:t>આત</a:t>
            </a:r>
            <a:endParaRPr sz="2000"/>
          </a:p>
        </p:txBody>
      </p:sp>
      <p:pic>
        <p:nvPicPr>
          <p:cNvPr id="11" name="Picture 2" descr="Free vector graphics of Silhouette">
            <a:extLst>
              <a:ext uri="{FF2B5EF4-FFF2-40B4-BE49-F238E27FC236}">
                <a16:creationId xmlns:a16="http://schemas.microsoft.com/office/drawing/2014/main" xmlns="" id="{57018292-1C48-5B52-C018-F520C1D45F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9057" y="3418478"/>
            <a:ext cx="716700" cy="82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7389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/>
      <p:bldP spid="82" grpId="0"/>
      <p:bldP spid="83" grpId="0"/>
      <p:bldP spid="85" grpId="0"/>
      <p:bldP spid="8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D7282D52-C4FA-A885-D369-C1A0E2D660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4835610"/>
              </p:ext>
            </p:extLst>
          </p:nvPr>
        </p:nvGraphicFramePr>
        <p:xfrm>
          <a:off x="937169" y="772353"/>
          <a:ext cx="9937103" cy="3624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xmlns="" val="2861519634"/>
                    </a:ext>
                  </a:extLst>
                </a:gridCol>
              </a:tblGrid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Slide</a:t>
                      </a:r>
                      <a:r>
                        <a:rPr lang="en-IN" sz="2000" baseline="0" dirty="0"/>
                        <a:t> #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Source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Author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r>
                        <a:rPr lang="en-IN" sz="9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900" dirty="0"/>
                        <a:t>https://pixabay.com/vectors/silhouette-warrior-knight-3585658/</a:t>
                      </a:r>
                    </a:p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900" b="1" dirty="0"/>
                    </a:p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097554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7273715"/>
                  </a:ext>
                </a:extLst>
              </a:tr>
              <a:tr h="389313">
                <a:tc>
                  <a:txBody>
                    <a:bodyPr/>
                    <a:lstStyle/>
                    <a:p>
                      <a:pPr algn="ctr"/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563047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20315842-C0CE-0A6C-44C1-603B4990CE09}"/>
              </a:ext>
            </a:extLst>
          </p:cNvPr>
          <p:cNvSpPr txBox="1">
            <a:spLocks/>
          </p:cNvSpPr>
          <p:nvPr/>
        </p:nvSpPr>
        <p:spPr>
          <a:xfrm>
            <a:off x="3359696" y="188640"/>
            <a:ext cx="5092048" cy="500042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IN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lang="en-IN" sz="4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 descr="Free vector graphics of Silhouette">
            <a:extLst>
              <a:ext uri="{FF2B5EF4-FFF2-40B4-BE49-F238E27FC236}">
                <a16:creationId xmlns:a16="http://schemas.microsoft.com/office/drawing/2014/main" xmlns="" id="{8EBFDA9A-F5DC-5F2B-0EB3-C55EF6922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7021" y="1212292"/>
            <a:ext cx="277576" cy="318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18;p12">
            <a:extLst>
              <a:ext uri="{FF2B5EF4-FFF2-40B4-BE49-F238E27FC236}">
                <a16:creationId xmlns:a16="http://schemas.microsoft.com/office/drawing/2014/main" xmlns="" id="{4CCE3727-DFE8-36D6-9C4E-A1A3F703F2D7}"/>
              </a:ext>
            </a:extLst>
          </p:cNvPr>
          <p:cNvSpPr txBox="1"/>
          <p:nvPr/>
        </p:nvSpPr>
        <p:spPr>
          <a:xfrm>
            <a:off x="474651" y="6199105"/>
            <a:ext cx="11042602" cy="26157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Vidya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Vahini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 unit of Sri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Sathya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Sai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Central Trust,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Nilayam</a:t>
            </a:r>
            <a:r>
              <a:rPr lang="en-US" sz="11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, as a collaborative offering in the service of our nation.</a:t>
            </a:r>
            <a:endParaRPr sz="11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213</Words>
  <Application>Microsoft Office PowerPoint</Application>
  <PresentationFormat>Custom</PresentationFormat>
  <Paragraphs>35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DD</vt:lpstr>
      <vt:lpstr>Slide 1</vt:lpstr>
      <vt:lpstr>સારાંશ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Satish</cp:lastModifiedBy>
  <cp:revision>15</cp:revision>
  <dcterms:created xsi:type="dcterms:W3CDTF">2020-08-28T09:38:22Z</dcterms:created>
  <dcterms:modified xsi:type="dcterms:W3CDTF">2026-06-26T07:17:40Z</dcterms:modified>
</cp:coreProperties>
</file>