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60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P4wUl3E05SZBLpONXD87feY3D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8FDD046-EDC3-46F5-B043-72031D98A67C}">
  <a:tblStyle styleId="{28FDD046-EDC3-46F5-B043-72031D98A67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925"/>
    <p:restoredTop sz="93095"/>
  </p:normalViewPr>
  <p:slideViewPr>
    <p:cSldViewPr snapToGrid="0">
      <p:cViewPr varScale="1">
        <p:scale>
          <a:sx n="60" d="100"/>
          <a:sy n="60" d="100"/>
        </p:scale>
        <p:origin x="-75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9E3780-A4F1-44B5-AE42-C6477D9905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22A57A5-F90E-4272-9083-BCCEBACB151F}">
      <dgm:prSet custT="1"/>
      <dgm:spPr/>
      <dgm:t>
        <a:bodyPr/>
        <a:lstStyle/>
        <a:p>
          <a:r>
            <a:rPr lang="gu-IN" sz="2400" dirty="0">
              <a:solidFill>
                <a:schemeClr val="bg1"/>
              </a:solidFill>
            </a:rPr>
            <a:t>રાજાઓ ગ્રામ્ય સ્તરે સ્થાનિક </a:t>
          </a:r>
          <a:r>
            <a:rPr lang="gu-IN" sz="2400" dirty="0" err="1">
              <a:solidFill>
                <a:schemeClr val="bg1"/>
              </a:solidFill>
            </a:rPr>
            <a:t>સંસ્થાઓ</a:t>
          </a:r>
          <a:r>
            <a:rPr lang="gu-IN" sz="2400" dirty="0">
              <a:solidFill>
                <a:schemeClr val="bg1"/>
              </a:solidFill>
            </a:rPr>
            <a:t> માટે ચૂંટણીઓ યોજી શક્યા હોય.</a:t>
          </a:r>
          <a:endParaRPr lang="en-IN" sz="2400" dirty="0">
            <a:solidFill>
              <a:schemeClr val="bg1"/>
            </a:solidFill>
          </a:endParaRPr>
        </a:p>
      </dgm:t>
    </dgm:pt>
    <dgm:pt modelId="{903704BE-111D-46BD-BBA5-BA923F76E1AF}" type="parTrans" cxnId="{D617D259-CE2E-4BC4-BB6B-532C4816476D}">
      <dgm:prSet/>
      <dgm:spPr/>
      <dgm:t>
        <a:bodyPr/>
        <a:lstStyle/>
        <a:p>
          <a:endParaRPr lang="en-IN" sz="2800"/>
        </a:p>
      </dgm:t>
    </dgm:pt>
    <dgm:pt modelId="{DFC86363-F580-40CF-BC2C-BB3D70C0924F}" type="sibTrans" cxnId="{D617D259-CE2E-4BC4-BB6B-532C4816476D}">
      <dgm:prSet/>
      <dgm:spPr/>
      <dgm:t>
        <a:bodyPr/>
        <a:lstStyle/>
        <a:p>
          <a:endParaRPr lang="en-IN" sz="2800"/>
        </a:p>
      </dgm:t>
    </dgm:pt>
    <dgm:pt modelId="{39F88793-8A31-4250-A72F-FAE699235236}">
      <dgm:prSet custT="1"/>
      <dgm:spPr/>
      <dgm:t>
        <a:bodyPr/>
        <a:lstStyle/>
        <a:p>
          <a:r>
            <a:rPr lang="gu-IN" sz="2400" dirty="0" err="1"/>
            <a:t>રાજાના</a:t>
          </a:r>
          <a:r>
            <a:rPr lang="gu-IN" sz="2400" dirty="0"/>
            <a:t> દરબારમાં મંત્રી પદ માટે ચૂંટણીઓ થઈ  હોય.</a:t>
          </a:r>
          <a:endParaRPr lang="en-IN" sz="2400" dirty="0"/>
        </a:p>
      </dgm:t>
    </dgm:pt>
    <dgm:pt modelId="{5D45F5D7-73DA-4BBD-ACCD-127FB25499F9}" type="parTrans" cxnId="{3DC2B811-E1AA-4C3C-B199-717CBD697F30}">
      <dgm:prSet/>
      <dgm:spPr/>
      <dgm:t>
        <a:bodyPr/>
        <a:lstStyle/>
        <a:p>
          <a:endParaRPr lang="en-IN" sz="2800"/>
        </a:p>
      </dgm:t>
    </dgm:pt>
    <dgm:pt modelId="{A140FD09-C30E-48C3-820A-9D2BC73C120D}" type="sibTrans" cxnId="{3DC2B811-E1AA-4C3C-B199-717CBD697F30}">
      <dgm:prSet/>
      <dgm:spPr/>
      <dgm:t>
        <a:bodyPr/>
        <a:lstStyle/>
        <a:p>
          <a:endParaRPr lang="en-IN" sz="2800"/>
        </a:p>
      </dgm:t>
    </dgm:pt>
    <dgm:pt modelId="{93FAFA10-A012-4A21-AF32-88330B301F6A}" type="pres">
      <dgm:prSet presAssocID="{BE9E3780-A4F1-44B5-AE42-C6477D9905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B7BD89-8F49-4DB7-A701-2F32C99F817E}" type="pres">
      <dgm:prSet presAssocID="{BE9E3780-A4F1-44B5-AE42-C6477D990551}" presName="arrow" presStyleLbl="bgShp" presStyleIdx="0" presStyleCnt="1"/>
      <dgm:spPr/>
    </dgm:pt>
    <dgm:pt modelId="{A28BF3F6-3ECC-49E0-992B-980BB0E36588}" type="pres">
      <dgm:prSet presAssocID="{BE9E3780-A4F1-44B5-AE42-C6477D990551}" presName="linearProcess" presStyleCnt="0"/>
      <dgm:spPr/>
    </dgm:pt>
    <dgm:pt modelId="{BE3C074D-F3C9-492F-8EB2-36C3FBC6DEB0}" type="pres">
      <dgm:prSet presAssocID="{822A57A5-F90E-4272-9083-BCCEBACB151F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25006-67BF-4803-9496-AEB561EA0A68}" type="pres">
      <dgm:prSet presAssocID="{DFC86363-F580-40CF-BC2C-BB3D70C0924F}" presName="sibTrans" presStyleCnt="0"/>
      <dgm:spPr/>
    </dgm:pt>
    <dgm:pt modelId="{C1807AF2-8F2F-4970-AF95-3E16746BD23A}" type="pres">
      <dgm:prSet presAssocID="{39F88793-8A31-4250-A72F-FAE699235236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B8E1FE-2293-4F40-A973-267D62E13CB5}" type="presOf" srcId="{BE9E3780-A4F1-44B5-AE42-C6477D990551}" destId="{93FAFA10-A012-4A21-AF32-88330B301F6A}" srcOrd="0" destOrd="0" presId="urn:microsoft.com/office/officeart/2005/8/layout/hProcess9"/>
    <dgm:cxn modelId="{3DC2B811-E1AA-4C3C-B199-717CBD697F30}" srcId="{BE9E3780-A4F1-44B5-AE42-C6477D990551}" destId="{39F88793-8A31-4250-A72F-FAE699235236}" srcOrd="1" destOrd="0" parTransId="{5D45F5D7-73DA-4BBD-ACCD-127FB25499F9}" sibTransId="{A140FD09-C30E-48C3-820A-9D2BC73C120D}"/>
    <dgm:cxn modelId="{D617D259-CE2E-4BC4-BB6B-532C4816476D}" srcId="{BE9E3780-A4F1-44B5-AE42-C6477D990551}" destId="{822A57A5-F90E-4272-9083-BCCEBACB151F}" srcOrd="0" destOrd="0" parTransId="{903704BE-111D-46BD-BBA5-BA923F76E1AF}" sibTransId="{DFC86363-F580-40CF-BC2C-BB3D70C0924F}"/>
    <dgm:cxn modelId="{3FC2E17A-CBF8-4E6D-B2EE-7BE57C4EC1B9}" type="presOf" srcId="{822A57A5-F90E-4272-9083-BCCEBACB151F}" destId="{BE3C074D-F3C9-492F-8EB2-36C3FBC6DEB0}" srcOrd="0" destOrd="0" presId="urn:microsoft.com/office/officeart/2005/8/layout/hProcess9"/>
    <dgm:cxn modelId="{6F273DA1-DC22-4FD8-9AE3-B5473130D6E6}" type="presOf" srcId="{39F88793-8A31-4250-A72F-FAE699235236}" destId="{C1807AF2-8F2F-4970-AF95-3E16746BD23A}" srcOrd="0" destOrd="0" presId="urn:microsoft.com/office/officeart/2005/8/layout/hProcess9"/>
    <dgm:cxn modelId="{12974D56-B42E-498D-B6B2-3F2895C7D91E}" type="presParOf" srcId="{93FAFA10-A012-4A21-AF32-88330B301F6A}" destId="{32B7BD89-8F49-4DB7-A701-2F32C99F817E}" srcOrd="0" destOrd="0" presId="urn:microsoft.com/office/officeart/2005/8/layout/hProcess9"/>
    <dgm:cxn modelId="{12BFEE73-2743-4DE2-892B-C47C41B894AC}" type="presParOf" srcId="{93FAFA10-A012-4A21-AF32-88330B301F6A}" destId="{A28BF3F6-3ECC-49E0-992B-980BB0E36588}" srcOrd="1" destOrd="0" presId="urn:microsoft.com/office/officeart/2005/8/layout/hProcess9"/>
    <dgm:cxn modelId="{0530D5FB-02D7-421A-A28A-4E8A91FCB8DC}" type="presParOf" srcId="{A28BF3F6-3ECC-49E0-992B-980BB0E36588}" destId="{BE3C074D-F3C9-492F-8EB2-36C3FBC6DEB0}" srcOrd="0" destOrd="0" presId="urn:microsoft.com/office/officeart/2005/8/layout/hProcess9"/>
    <dgm:cxn modelId="{C54B6560-C5F1-46C3-A498-51CD49F9F5BF}" type="presParOf" srcId="{A28BF3F6-3ECC-49E0-992B-980BB0E36588}" destId="{1ED25006-67BF-4803-9496-AEB561EA0A68}" srcOrd="1" destOrd="0" presId="urn:microsoft.com/office/officeart/2005/8/layout/hProcess9"/>
    <dgm:cxn modelId="{0D1B2C92-74CB-48C2-B19E-BDF48CC2A441}" type="presParOf" srcId="{A28BF3F6-3ECC-49E0-992B-980BB0E36588}" destId="{C1807AF2-8F2F-4970-AF95-3E16746BD23A}" srcOrd="2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vectors.org/nl/vrije-vectoren/Vragende-kerel/70842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demokraten-amerika-abstimmung-box-3594094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de/illustrations/stimmberechtigte-abstimmung-wahl-5206344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aya_Chone's_%22Royal_Audience%22.pn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mmons.wikimedia.org/wiki/File:Ghulam_Murtaza_Khan_The_Delhi_Darbar_of_Akbar_II.jp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cryl.com/media/court-in-session-from-bl-harley-2681-f-2-39c1a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de/illustrations/stimmberechtigte-abstimmung-wahl-5206344/" TargetMode="External"/><Relationship Id="rId4" Type="http://schemas.openxmlformats.org/officeDocument/2006/relationships/hyperlink" Target="https://pixabay.com/de/vectors/gemeinschaft-menge-gruppe-mann-150125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u-IN" b="1" dirty="0"/>
              <a:t>શિક્ષકો માટે નોંધ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સૂચનો: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મલ્ટીમીડિયા સામગ્રી (છબી/ઑડિયો/વિડિઓ/એનિમેશન)નો સ્ત્રોત:</a:t>
            </a:r>
            <a:r>
              <a:rPr lang="gu-IN" dirty="0"/>
              <a:t/>
            </a:r>
            <a:br>
              <a:rPr lang="gu-IN" dirty="0"/>
            </a:br>
            <a:r>
              <a:rPr lang="en-IN" dirty="0">
                <a:hlinkClick r:id="rId3"/>
              </a:rPr>
              <a:t>https://publicdomainvectors.org/nl/vrije-vectoren/Vragende-kerel/70842.html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શિક્ષકો માટે નોંધ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સૂચનો: લાગુ પડતું નથી</a:t>
            </a:r>
            <a:endParaRPr lang="gu-IN" dirty="0"/>
          </a:p>
          <a:p>
            <a:r>
              <a:rPr lang="gu-IN" b="1" dirty="0"/>
              <a:t>આ સ્લાઇડમાં ઉપયોગમાં લેવાયેલ મલ્ટીમીડિયા સામગ્રી (છબી/ઑડિયો/વિડિઓ/એનિમેશન)ના સ્ત્રોત:</a:t>
            </a:r>
            <a:endParaRPr lang="gu-IN" dirty="0"/>
          </a:p>
          <a:p>
            <a:r>
              <a:rPr lang="en-IN" dirty="0">
                <a:hlinkClick r:id="rId3"/>
              </a:rPr>
              <a:t>https://pixabay.com/de/illustrations/demokraten-amerika-abstimmung-box-3594094/</a:t>
            </a:r>
            <a:endParaRPr lang="en-IN" dirty="0"/>
          </a:p>
          <a:p>
            <a:r>
              <a:rPr lang="en-IN" dirty="0">
                <a:hlinkClick r:id="rId4"/>
              </a:rPr>
              <a:t>https://pixabay.com/de/illustrations/stimmberechtigte-abstimmung-wahl-5206344/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 </a:t>
            </a:r>
            <a:r>
              <a:rPr lang="gu-IN" b="1" dirty="0"/>
              <a:t>શિક્ષકો માટે નોંધ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સૂચનો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આ સ્લાઇડમાં ઉપયોગમાં લેવાયેલ મલ્ટીમીડિયા સામગ્રી (છબી/ઑડિયો/વિડિઓ/એનિમેશન)નો સ્ત્રોત – લાગુ પડતું નથી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શિક્ષકો માટે નોંધ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સૂચનો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આ સ્લાઇડમાં ઉપયોગમાં લેવાયેલ મલ્ટીમીડિયા સામગ્રી (છબી/ઑડિયો/વિડિઓ/એનિમેશન)ના સ્ત્રોત:</a:t>
            </a:r>
            <a:endParaRPr lang="gu-IN" dirty="0"/>
          </a:p>
          <a:p>
            <a:r>
              <a:rPr lang="en-IN" dirty="0">
                <a:hlinkClick r:id="rId3"/>
              </a:rPr>
              <a:t>https://commons.wikimedia.org/wiki/File:Saya_Chone%27s_%22Royal_Audience%22.png</a:t>
            </a:r>
            <a:endParaRPr lang="en-IN" dirty="0"/>
          </a:p>
          <a:p>
            <a:r>
              <a:rPr lang="en-IN" dirty="0">
                <a:hlinkClick r:id="rId4"/>
              </a:rPr>
              <a:t>https://commons.wikimedia.org/wiki/File:Ghulam_Murtaza_Khan_The_Delhi_Darbar_of_Akbar_II.jpg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શિક્ષકો માટે નોંધ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રાજાશાહી અને લોકશાહી એકબીજાથી અલગ છે.</a:t>
            </a:r>
            <a:br>
              <a:rPr lang="gu-IN" b="1" dirty="0"/>
            </a:br>
            <a:r>
              <a:rPr lang="gu-IN" b="1" dirty="0"/>
              <a:t>શું તમારું માનવું છે કે રાજાએ પોતાના શાસનમાં લોકશાહી અપનાવી હોત? કેવી રીતે?</a:t>
            </a:r>
            <a:endParaRPr lang="gu-IN" dirty="0"/>
          </a:p>
          <a:p>
            <a:r>
              <a:rPr lang="gu-IN" b="1" dirty="0"/>
              <a:t>સૂચન:</a:t>
            </a:r>
            <a:r>
              <a:rPr lang="gu-IN" dirty="0"/>
              <a:t> વિદ્યાર્થી સહમત પણ થઈ શકે અને અસહમત પણ. શિક્ષક નીચે મુજબ સૂચનો આપી શકે:</a:t>
            </a:r>
          </a:p>
          <a:p>
            <a:r>
              <a:rPr lang="gu-IN" dirty="0"/>
              <a:t>રાજાએ ચૂંટણી યોજી હોત અને ગામ સ્તરે લોકો પોતાને નેતાઓ પસંદ કરી શકતા.</a:t>
            </a:r>
          </a:p>
          <a:p>
            <a:r>
              <a:rPr lang="gu-IN" dirty="0"/>
              <a:t>રાજાના દરબારમાંના મંત્રીઓની પસંદગી માટે પણ લોકોએ મતદાન કરી શકતા.</a:t>
            </a:r>
          </a:p>
          <a:p>
            <a:r>
              <a:rPr lang="gu-IN" b="1" dirty="0"/>
              <a:t>સૂચનો – લાગુ પડતું નથી</a:t>
            </a:r>
            <a:r>
              <a:rPr lang="gu-IN" dirty="0"/>
              <a:t/>
            </a:r>
            <a:br>
              <a:rPr lang="gu-IN" dirty="0"/>
            </a:br>
            <a:r>
              <a:rPr lang="gu-IN" b="1" dirty="0"/>
              <a:t>આ સ્લાઇડમાં ઉપયોગમાં લેવાયેલ મલ્ટીમીડિયા સામગ્રીના સ્ત્રોત:</a:t>
            </a:r>
            <a:endParaRPr lang="gu-IN" dirty="0"/>
          </a:p>
          <a:p>
            <a:r>
              <a:rPr lang="en-IN" dirty="0">
                <a:hlinkClick r:id="rId3"/>
              </a:rPr>
              <a:t>Court in Session – </a:t>
            </a:r>
            <a:r>
              <a:rPr lang="en-IN" dirty="0" err="1">
                <a:hlinkClick r:id="rId3"/>
              </a:rPr>
              <a:t>Picryl</a:t>
            </a:r>
            <a:endParaRPr lang="en-IN" dirty="0"/>
          </a:p>
          <a:p>
            <a:r>
              <a:rPr lang="en-IN" dirty="0" err="1">
                <a:hlinkClick r:id="rId4"/>
              </a:rPr>
              <a:t>Pixabay</a:t>
            </a:r>
            <a:r>
              <a:rPr lang="en-IN" dirty="0">
                <a:hlinkClick r:id="rId4"/>
              </a:rPr>
              <a:t>: Community Group</a:t>
            </a:r>
            <a:endParaRPr lang="en-IN" dirty="0"/>
          </a:p>
          <a:p>
            <a:r>
              <a:rPr lang="en-IN" dirty="0" err="1">
                <a:hlinkClick r:id="rId5"/>
              </a:rPr>
              <a:t>Pixabay</a:t>
            </a:r>
            <a:r>
              <a:rPr lang="en-IN" dirty="0">
                <a:hlinkClick r:id="rId5"/>
              </a:rPr>
              <a:t>: Voting Illustration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01891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1148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7635686" y="6509319"/>
            <a:ext cx="4467257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38545" y="6534766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7;p5" descr="Calendar&#10;&#10;Description automatically generated with low confidence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235704" y="169461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;p5" descr="A picture containing text, clipart&#10;&#10;Description automatically generated"/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Vragende ker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47047">
            <a:off x="1287925" y="1384119"/>
            <a:ext cx="1659395" cy="1695567"/>
          </a:xfrm>
          <a:prstGeom prst="rect">
            <a:avLst/>
          </a:prstGeom>
          <a:noFill/>
        </p:spPr>
      </p:pic>
      <p:sp>
        <p:nvSpPr>
          <p:cNvPr id="4" name="Flowchart: Alternate Process 3"/>
          <p:cNvSpPr/>
          <p:nvPr/>
        </p:nvSpPr>
        <p:spPr>
          <a:xfrm>
            <a:off x="1727181" y="3042740"/>
            <a:ext cx="8839200" cy="1295400"/>
          </a:xfrm>
          <a:prstGeom prst="flowChartAlternateProcess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5400" b="1" dirty="0">
                <a:solidFill>
                  <a:srgbClr val="002060"/>
                </a:solidFill>
              </a:rPr>
              <a:t>રાજા અને રાજ્ય</a:t>
            </a:r>
            <a:endParaRPr lang="en-US" sz="5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4267200" y="1828800"/>
            <a:ext cx="3454400" cy="2395064"/>
            <a:chOff x="3200400" y="914400"/>
            <a:chExt cx="2590800" cy="2395064"/>
          </a:xfrm>
        </p:grpSpPr>
        <p:pic>
          <p:nvPicPr>
            <p:cNvPr id="4" name="Picture 2" descr="Demokraten, Amerika, Abstimmung, Box, Banner, Wahl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933501"/>
                </a:clrFrom>
                <a:clrTo>
                  <a:srgbClr val="933501">
                    <a:alpha val="0"/>
                  </a:srgbClr>
                </a:clrTo>
              </a:clrChange>
            </a:blip>
            <a:srcRect l="8696" r="13043"/>
            <a:stretch>
              <a:fillRect/>
            </a:stretch>
          </p:blipFill>
          <p:spPr bwMode="auto">
            <a:xfrm>
              <a:off x="3733800" y="1066800"/>
              <a:ext cx="2057400" cy="2242664"/>
            </a:xfrm>
            <a:prstGeom prst="rect">
              <a:avLst/>
            </a:prstGeom>
            <a:noFill/>
          </p:spPr>
        </p:pic>
        <p:pic>
          <p:nvPicPr>
            <p:cNvPr id="7" name="Picture 2" descr="Demokraten, Amerika, Abstimmung, Box, Banner, Wahl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933501"/>
                </a:clrFrom>
                <a:clrTo>
                  <a:srgbClr val="933501">
                    <a:alpha val="0"/>
                  </a:srgbClr>
                </a:clrTo>
              </a:clrChange>
            </a:blip>
            <a:srcRect l="56522" r="13043" b="43937"/>
            <a:stretch>
              <a:fillRect/>
            </a:stretch>
          </p:blipFill>
          <p:spPr bwMode="auto">
            <a:xfrm flipH="1">
              <a:off x="3200400" y="914400"/>
              <a:ext cx="1336964" cy="1470660"/>
            </a:xfrm>
            <a:prstGeom prst="rect">
              <a:avLst/>
            </a:prstGeom>
            <a:noFill/>
          </p:spPr>
        </p:pic>
      </p:grpSp>
      <p:sp>
        <p:nvSpPr>
          <p:cNvPr id="10" name="Horizontal Scroll 9"/>
          <p:cNvSpPr/>
          <p:nvPr/>
        </p:nvSpPr>
        <p:spPr>
          <a:xfrm>
            <a:off x="3086536" y="0"/>
            <a:ext cx="5955864" cy="838200"/>
          </a:xfrm>
          <a:prstGeom prst="horizontalScroll">
            <a:avLst>
              <a:gd name="adj" fmla="val 5604"/>
            </a:avLst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b="1" dirty="0"/>
              <a:t>રાજા અને રાજ્ય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0800" y="990600"/>
            <a:ext cx="9753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gu-IN" sz="3200" dirty="0"/>
              <a:t>આજના સમયમાં કઈ પ્રકારની શાસન પદ્ધતિ છે?</a:t>
            </a:r>
            <a:endParaRPr lang="en-US" sz="3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1625600" y="4343400"/>
            <a:ext cx="9652000" cy="1752600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err="1"/>
              <a:t>આપણે</a:t>
            </a:r>
            <a:r>
              <a:rPr lang="gu-IN" sz="2800" dirty="0"/>
              <a:t> લોકશાહીમાં જીવીએ છીએ, જે </a:t>
            </a:r>
            <a:r>
              <a:rPr lang="en-GB" sz="2800" dirty="0" err="1"/>
              <a:t>પ્રજાનું</a:t>
            </a:r>
            <a:r>
              <a:rPr lang="en-GB" sz="2800"/>
              <a:t> </a:t>
            </a:r>
            <a:r>
              <a:rPr lang="gu-IN" sz="2800"/>
              <a:t>, </a:t>
            </a:r>
            <a:r>
              <a:rPr lang="en-GB" sz="2800" dirty="0" err="1"/>
              <a:t>પ્રજા</a:t>
            </a:r>
            <a:r>
              <a:rPr lang="en-GB" sz="2800" dirty="0"/>
              <a:t> </a:t>
            </a:r>
            <a:r>
              <a:rPr lang="en-GB" sz="2800" dirty="0" err="1"/>
              <a:t>વડે</a:t>
            </a:r>
            <a:r>
              <a:rPr lang="gu-IN" sz="2800" dirty="0"/>
              <a:t> અને પ્રજા માટેનું શાસન છે.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rizontal Scroll 9"/>
          <p:cNvSpPr/>
          <p:nvPr/>
        </p:nvSpPr>
        <p:spPr>
          <a:xfrm>
            <a:off x="3086536" y="0"/>
            <a:ext cx="5955864" cy="838200"/>
          </a:xfrm>
          <a:prstGeom prst="horizontalScroll">
            <a:avLst>
              <a:gd name="adj" fmla="val 5604"/>
            </a:avLst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b="1" dirty="0"/>
              <a:t>રાજા અને રાજ્ય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21736" y="1996966"/>
            <a:ext cx="711200" cy="4572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54000">
                <a:schemeClr val="bg1">
                  <a:lumMod val="96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0800000" scaled="1"/>
            <a:tileRect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360272" y="2362200"/>
            <a:ext cx="5486400" cy="1069976"/>
            <a:chOff x="4564144" y="1343268"/>
            <a:chExt cx="4114800" cy="1070336"/>
          </a:xfrm>
        </p:grpSpPr>
        <p:sp>
          <p:nvSpPr>
            <p:cNvPr id="13" name="Pentagon 12"/>
            <p:cNvSpPr/>
            <p:nvPr/>
          </p:nvSpPr>
          <p:spPr>
            <a:xfrm>
              <a:off x="5021344" y="1495719"/>
              <a:ext cx="3657600" cy="914708"/>
            </a:xfrm>
            <a:prstGeom prst="homePlat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5"/>
            <p:cNvSpPr/>
            <p:nvPr/>
          </p:nvSpPr>
          <p:spPr>
            <a:xfrm>
              <a:off x="4564144" y="1343268"/>
              <a:ext cx="533400" cy="107033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tx1"/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  <a:scene3d>
              <a:camera prst="orthographicFront"/>
              <a:lightRig rig="threePt" dir="t"/>
            </a:scene3d>
            <a:sp3d z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8"/>
            <p:cNvSpPr txBox="1">
              <a:spLocks noChangeArrowheads="1"/>
            </p:cNvSpPr>
            <p:nvPr/>
          </p:nvSpPr>
          <p:spPr bwMode="auto">
            <a:xfrm>
              <a:off x="5097544" y="1721763"/>
              <a:ext cx="3352800" cy="523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z="158750"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gu-IN" sz="2800" dirty="0"/>
                <a:t>પ્રજાનું શાસન</a:t>
              </a:r>
              <a:endParaRPr lang="en-US" sz="2800" b="1" dirty="0"/>
            </a:p>
          </p:txBody>
        </p:sp>
      </p:grpSp>
      <p:grpSp>
        <p:nvGrpSpPr>
          <p:cNvPr id="3" name="Group 15"/>
          <p:cNvGrpSpPr/>
          <p:nvPr/>
        </p:nvGrpSpPr>
        <p:grpSpPr>
          <a:xfrm>
            <a:off x="5283201" y="4191001"/>
            <a:ext cx="6368496" cy="2172337"/>
            <a:chOff x="3988673" y="4191000"/>
            <a:chExt cx="4749220" cy="2057400"/>
          </a:xfrm>
        </p:grpSpPr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3988673" y="4191000"/>
              <a:ext cx="4749220" cy="2057400"/>
              <a:chOff x="4544070" y="1199439"/>
              <a:chExt cx="4488887" cy="1911088"/>
            </a:xfrm>
          </p:grpSpPr>
          <p:sp>
            <p:nvSpPr>
              <p:cNvPr id="19" name="Pentagon 18"/>
              <p:cNvSpPr/>
              <p:nvPr/>
            </p:nvSpPr>
            <p:spPr>
              <a:xfrm>
                <a:off x="5045365" y="1199439"/>
                <a:ext cx="3987592" cy="1911088"/>
              </a:xfrm>
              <a:prstGeom prst="homePlate">
                <a:avLst>
                  <a:gd name="adj" fmla="val 30843"/>
                </a:avLst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5"/>
              <p:cNvSpPr/>
              <p:nvPr/>
            </p:nvSpPr>
            <p:spPr>
              <a:xfrm>
                <a:off x="4544070" y="1978030"/>
                <a:ext cx="479329" cy="1070336"/>
              </a:xfrm>
              <a:custGeom>
                <a:avLst/>
                <a:gdLst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3409950 w 5943600"/>
                  <a:gd name="connsiteY3" fmla="*/ 1981200 h 2514600"/>
                  <a:gd name="connsiteX4" fmla="*/ 4133850 w 5943600"/>
                  <a:gd name="connsiteY4" fmla="*/ 1257300 h 2514600"/>
                  <a:gd name="connsiteX5" fmla="*/ 5410200 w 5943600"/>
                  <a:gd name="connsiteY5" fmla="*/ 533400 h 2514600"/>
                  <a:gd name="connsiteX6" fmla="*/ 5943600 w 5943600"/>
                  <a:gd name="connsiteY6" fmla="*/ 0 h 2514600"/>
                  <a:gd name="connsiteX7" fmla="*/ 0 w 5943600"/>
                  <a:gd name="connsiteY7" fmla="*/ 0 h 2514600"/>
                  <a:gd name="connsiteX8" fmla="*/ 533400 w 5943600"/>
                  <a:gd name="connsiteY8" fmla="*/ 533400 h 2514600"/>
                  <a:gd name="connsiteX9" fmla="*/ 2647950 w 5943600"/>
                  <a:gd name="connsiteY9" fmla="*/ 533400 h 2514600"/>
                  <a:gd name="connsiteX10" fmla="*/ 3371850 w 5943600"/>
                  <a:gd name="connsiteY10" fmla="*/ 1257300 h 2514600"/>
                  <a:gd name="connsiteX11" fmla="*/ 2647950 w 5943600"/>
                  <a:gd name="connsiteY11" fmla="*/ 1981200 h 2514600"/>
                  <a:gd name="connsiteX12" fmla="*/ 533400 w 5943600"/>
                  <a:gd name="connsiteY12" fmla="*/ 1981200 h 2514600"/>
                  <a:gd name="connsiteX13" fmla="*/ 0 w 5943600"/>
                  <a:gd name="connsiteY13" fmla="*/ 2514600 h 2514600"/>
                  <a:gd name="connsiteX14" fmla="*/ 0 w 5943600"/>
                  <a:gd name="connsiteY14" fmla="*/ 0 h 2514600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4133850 w 5943600"/>
                  <a:gd name="connsiteY3" fmla="*/ 1257300 h 2514600"/>
                  <a:gd name="connsiteX4" fmla="*/ 5410200 w 5943600"/>
                  <a:gd name="connsiteY4" fmla="*/ 533400 h 2514600"/>
                  <a:gd name="connsiteX5" fmla="*/ 5943600 w 5943600"/>
                  <a:gd name="connsiteY5" fmla="*/ 0 h 2514600"/>
                  <a:gd name="connsiteX6" fmla="*/ 0 w 5943600"/>
                  <a:gd name="connsiteY6" fmla="*/ 0 h 2514600"/>
                  <a:gd name="connsiteX7" fmla="*/ 533400 w 5943600"/>
                  <a:gd name="connsiteY7" fmla="*/ 533400 h 2514600"/>
                  <a:gd name="connsiteX8" fmla="*/ 2647950 w 5943600"/>
                  <a:gd name="connsiteY8" fmla="*/ 533400 h 2514600"/>
                  <a:gd name="connsiteX9" fmla="*/ 3371850 w 5943600"/>
                  <a:gd name="connsiteY9" fmla="*/ 1257300 h 2514600"/>
                  <a:gd name="connsiteX10" fmla="*/ 2647950 w 5943600"/>
                  <a:gd name="connsiteY10" fmla="*/ 1981200 h 2514600"/>
                  <a:gd name="connsiteX11" fmla="*/ 533400 w 5943600"/>
                  <a:gd name="connsiteY11" fmla="*/ 1981200 h 2514600"/>
                  <a:gd name="connsiteX12" fmla="*/ 0 w 5943600"/>
                  <a:gd name="connsiteY12" fmla="*/ 2514600 h 2514600"/>
                  <a:gd name="connsiteX13" fmla="*/ 0 w 5943600"/>
                  <a:gd name="connsiteY13" fmla="*/ 0 h 2514600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5410200 w 5943600"/>
                  <a:gd name="connsiteY3" fmla="*/ 533400 h 2514600"/>
                  <a:gd name="connsiteX4" fmla="*/ 5943600 w 5943600"/>
                  <a:gd name="connsiteY4" fmla="*/ 0 h 2514600"/>
                  <a:gd name="connsiteX5" fmla="*/ 0 w 5943600"/>
                  <a:gd name="connsiteY5" fmla="*/ 0 h 2514600"/>
                  <a:gd name="connsiteX6" fmla="*/ 533400 w 5943600"/>
                  <a:gd name="connsiteY6" fmla="*/ 533400 h 2514600"/>
                  <a:gd name="connsiteX7" fmla="*/ 2647950 w 5943600"/>
                  <a:gd name="connsiteY7" fmla="*/ 533400 h 2514600"/>
                  <a:gd name="connsiteX8" fmla="*/ 3371850 w 5943600"/>
                  <a:gd name="connsiteY8" fmla="*/ 1257300 h 2514600"/>
                  <a:gd name="connsiteX9" fmla="*/ 2647950 w 5943600"/>
                  <a:gd name="connsiteY9" fmla="*/ 1981200 h 2514600"/>
                  <a:gd name="connsiteX10" fmla="*/ 533400 w 5943600"/>
                  <a:gd name="connsiteY10" fmla="*/ 1981200 h 2514600"/>
                  <a:gd name="connsiteX11" fmla="*/ 0 w 5943600"/>
                  <a:gd name="connsiteY11" fmla="*/ 2514600 h 2514600"/>
                  <a:gd name="connsiteX12" fmla="*/ 0 w 5943600"/>
                  <a:gd name="connsiteY12" fmla="*/ 0 h 2514600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5410200 w 5943600"/>
                  <a:gd name="connsiteY3" fmla="*/ 533400 h 2514600"/>
                  <a:gd name="connsiteX4" fmla="*/ 5943600 w 5943600"/>
                  <a:gd name="connsiteY4" fmla="*/ 0 h 2514600"/>
                  <a:gd name="connsiteX5" fmla="*/ 0 w 5943600"/>
                  <a:gd name="connsiteY5" fmla="*/ 0 h 2514600"/>
                  <a:gd name="connsiteX6" fmla="*/ 533400 w 5943600"/>
                  <a:gd name="connsiteY6" fmla="*/ 533400 h 2514600"/>
                  <a:gd name="connsiteX7" fmla="*/ 2647950 w 5943600"/>
                  <a:gd name="connsiteY7" fmla="*/ 533400 h 2514600"/>
                  <a:gd name="connsiteX8" fmla="*/ 2647950 w 5943600"/>
                  <a:gd name="connsiteY8" fmla="*/ 1981200 h 2514600"/>
                  <a:gd name="connsiteX9" fmla="*/ 533400 w 5943600"/>
                  <a:gd name="connsiteY9" fmla="*/ 1981200 h 2514600"/>
                  <a:gd name="connsiteX10" fmla="*/ 0 w 5943600"/>
                  <a:gd name="connsiteY10" fmla="*/ 2514600 h 2514600"/>
                  <a:gd name="connsiteX11" fmla="*/ 0 w 5943600"/>
                  <a:gd name="connsiteY11" fmla="*/ 0 h 2514600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5410200 w 5943600"/>
                  <a:gd name="connsiteY3" fmla="*/ 533400 h 2514600"/>
                  <a:gd name="connsiteX4" fmla="*/ 5943600 w 5943600"/>
                  <a:gd name="connsiteY4" fmla="*/ 0 h 2514600"/>
                  <a:gd name="connsiteX5" fmla="*/ 0 w 5943600"/>
                  <a:gd name="connsiteY5" fmla="*/ 0 h 2514600"/>
                  <a:gd name="connsiteX6" fmla="*/ 533400 w 5943600"/>
                  <a:gd name="connsiteY6" fmla="*/ 533400 h 2514600"/>
                  <a:gd name="connsiteX7" fmla="*/ 2647950 w 5943600"/>
                  <a:gd name="connsiteY7" fmla="*/ 1981200 h 2514600"/>
                  <a:gd name="connsiteX8" fmla="*/ 533400 w 5943600"/>
                  <a:gd name="connsiteY8" fmla="*/ 1981200 h 2514600"/>
                  <a:gd name="connsiteX9" fmla="*/ 0 w 5943600"/>
                  <a:gd name="connsiteY9" fmla="*/ 2514600 h 2514600"/>
                  <a:gd name="connsiteX10" fmla="*/ 0 w 5943600"/>
                  <a:gd name="connsiteY10" fmla="*/ 0 h 2514600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5410200 w 5943600"/>
                  <a:gd name="connsiteY3" fmla="*/ 533400 h 2514600"/>
                  <a:gd name="connsiteX4" fmla="*/ 5943600 w 5943600"/>
                  <a:gd name="connsiteY4" fmla="*/ 0 h 2514600"/>
                  <a:gd name="connsiteX5" fmla="*/ 0 w 5943600"/>
                  <a:gd name="connsiteY5" fmla="*/ 0 h 2514600"/>
                  <a:gd name="connsiteX6" fmla="*/ 533400 w 5943600"/>
                  <a:gd name="connsiteY6" fmla="*/ 533400 h 2514600"/>
                  <a:gd name="connsiteX7" fmla="*/ 533400 w 5943600"/>
                  <a:gd name="connsiteY7" fmla="*/ 1981200 h 2514600"/>
                  <a:gd name="connsiteX8" fmla="*/ 0 w 5943600"/>
                  <a:gd name="connsiteY8" fmla="*/ 2514600 h 2514600"/>
                  <a:gd name="connsiteX9" fmla="*/ 0 w 5943600"/>
                  <a:gd name="connsiteY9" fmla="*/ 0 h 2514600"/>
                  <a:gd name="connsiteX0" fmla="*/ 5943600 w 5943600"/>
                  <a:gd name="connsiteY0" fmla="*/ 3458 h 2518058"/>
                  <a:gd name="connsiteX1" fmla="*/ 5943600 w 5943600"/>
                  <a:gd name="connsiteY1" fmla="*/ 2518058 h 2518058"/>
                  <a:gd name="connsiteX2" fmla="*/ 5410200 w 5943600"/>
                  <a:gd name="connsiteY2" fmla="*/ 1984658 h 2518058"/>
                  <a:gd name="connsiteX3" fmla="*/ 5410200 w 5943600"/>
                  <a:gd name="connsiteY3" fmla="*/ 536858 h 2518058"/>
                  <a:gd name="connsiteX4" fmla="*/ 5943600 w 5943600"/>
                  <a:gd name="connsiteY4" fmla="*/ 3458 h 2518058"/>
                  <a:gd name="connsiteX5" fmla="*/ 0 w 5943600"/>
                  <a:gd name="connsiteY5" fmla="*/ 3458 h 2518058"/>
                  <a:gd name="connsiteX6" fmla="*/ 533400 w 5943600"/>
                  <a:gd name="connsiteY6" fmla="*/ 1984658 h 2518058"/>
                  <a:gd name="connsiteX7" fmla="*/ 0 w 5943600"/>
                  <a:gd name="connsiteY7" fmla="*/ 2518058 h 2518058"/>
                  <a:gd name="connsiteX8" fmla="*/ 0 w 5943600"/>
                  <a:gd name="connsiteY8" fmla="*/ 3458 h 2518058"/>
                  <a:gd name="connsiteX0" fmla="*/ 5943600 w 5943600"/>
                  <a:gd name="connsiteY0" fmla="*/ 0 h 2514600"/>
                  <a:gd name="connsiteX1" fmla="*/ 5943600 w 5943600"/>
                  <a:gd name="connsiteY1" fmla="*/ 2514600 h 2514600"/>
                  <a:gd name="connsiteX2" fmla="*/ 5410200 w 5943600"/>
                  <a:gd name="connsiteY2" fmla="*/ 1981200 h 2514600"/>
                  <a:gd name="connsiteX3" fmla="*/ 5410200 w 5943600"/>
                  <a:gd name="connsiteY3" fmla="*/ 533400 h 2514600"/>
                  <a:gd name="connsiteX4" fmla="*/ 5943600 w 5943600"/>
                  <a:gd name="connsiteY4" fmla="*/ 0 h 2514600"/>
                  <a:gd name="connsiteX5" fmla="*/ 0 w 5943600"/>
                  <a:gd name="connsiteY5" fmla="*/ 0 h 2514600"/>
                  <a:gd name="connsiteX6" fmla="*/ 0 w 5943600"/>
                  <a:gd name="connsiteY6" fmla="*/ 2514600 h 2514600"/>
                  <a:gd name="connsiteX7" fmla="*/ 0 w 5943600"/>
                  <a:gd name="connsiteY7" fmla="*/ 0 h 2514600"/>
                  <a:gd name="connsiteX0" fmla="*/ 533400 w 533400"/>
                  <a:gd name="connsiteY0" fmla="*/ 0 h 2514600"/>
                  <a:gd name="connsiteX1" fmla="*/ 533400 w 533400"/>
                  <a:gd name="connsiteY1" fmla="*/ 2514600 h 2514600"/>
                  <a:gd name="connsiteX2" fmla="*/ 0 w 533400"/>
                  <a:gd name="connsiteY2" fmla="*/ 1981200 h 2514600"/>
                  <a:gd name="connsiteX3" fmla="*/ 0 w 533400"/>
                  <a:gd name="connsiteY3" fmla="*/ 533400 h 2514600"/>
                  <a:gd name="connsiteX4" fmla="*/ 533400 w 533400"/>
                  <a:gd name="connsiteY4" fmla="*/ 0 h 2514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3400" h="2514600">
                    <a:moveTo>
                      <a:pt x="533400" y="0"/>
                    </a:moveTo>
                    <a:lnTo>
                      <a:pt x="533400" y="2514600"/>
                    </a:lnTo>
                    <a:cubicBezTo>
                      <a:pt x="533400" y="2220011"/>
                      <a:pt x="294589" y="1981200"/>
                      <a:pt x="0" y="1981200"/>
                    </a:cubicBezTo>
                    <a:lnTo>
                      <a:pt x="0" y="533400"/>
                    </a:lnTo>
                    <a:cubicBezTo>
                      <a:pt x="294589" y="533400"/>
                      <a:pt x="533400" y="294589"/>
                      <a:pt x="53340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1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91000">
                    <a:srgbClr val="292929"/>
                  </a:gs>
                  <a:gs pos="98000">
                    <a:srgbClr val="777777"/>
                  </a:gs>
                  <a:gs pos="100000">
                    <a:srgbClr val="EAEAEA"/>
                  </a:gs>
                </a:gsLst>
                <a:lin ang="10800000" scaled="1"/>
                <a:tileRect/>
              </a:gradFill>
              <a:ln w="6350">
                <a:solidFill>
                  <a:schemeClr val="tx1"/>
                </a:solidFill>
              </a:ln>
              <a:effectLst>
                <a:outerShdw blurRad="50800" dist="38100" dir="5400000" sx="101000" sy="101000" algn="t" rotWithShape="0">
                  <a:prstClr val="black">
                    <a:alpha val="5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4572000" y="4191000"/>
              <a:ext cx="3581400" cy="12242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gu-IN" sz="2600" b="1" dirty="0">
                  <a:latin typeface="Calibri" pitchFamily="34" charset="0"/>
                  <a:cs typeface="Calibri" pitchFamily="34" charset="0"/>
                </a:rPr>
                <a:t>પ્રધાનમંત્રી કે રાષ્ટ્રપતિ નિર્ણય લેતી વખતે </a:t>
              </a:r>
              <a:r>
                <a:rPr lang="gu-IN" sz="2600" b="1" dirty="0" smtClean="0">
                  <a:latin typeface="Calibri" pitchFamily="34" charset="0"/>
                  <a:cs typeface="Calibri" pitchFamily="34" charset="0"/>
                </a:rPr>
                <a:t>લોકો</a:t>
              </a:r>
              <a:r>
                <a:rPr lang="en-IN" sz="2600" b="1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gu-IN" sz="2600" b="1" dirty="0" smtClean="0">
                  <a:latin typeface="Calibri" pitchFamily="34" charset="0"/>
                  <a:cs typeface="Calibri" pitchFamily="34" charset="0"/>
                </a:rPr>
                <a:t>ના </a:t>
              </a:r>
              <a:r>
                <a:rPr lang="gu-IN" sz="2600" b="1" dirty="0">
                  <a:latin typeface="Calibri" pitchFamily="34" charset="0"/>
                  <a:cs typeface="Calibri" pitchFamily="34" charset="0"/>
                </a:rPr>
                <a:t>અભિપ્રાયને ધ્યાનમાં લે છે.</a:t>
              </a:r>
              <a:endParaRPr lang="en-US" sz="26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812800" y="2346434"/>
            <a:ext cx="5181600" cy="1295400"/>
            <a:chOff x="609600" y="2362200"/>
            <a:chExt cx="3886200" cy="1295400"/>
          </a:xfrm>
        </p:grpSpPr>
        <p:sp>
          <p:nvSpPr>
            <p:cNvPr id="22" name="Pentagon 21"/>
            <p:cNvSpPr/>
            <p:nvPr/>
          </p:nvSpPr>
          <p:spPr bwMode="auto">
            <a:xfrm flipH="1">
              <a:off x="609600" y="2835166"/>
              <a:ext cx="3489322" cy="822434"/>
            </a:xfrm>
            <a:prstGeom prst="homePlate">
              <a:avLst/>
            </a:prstGeom>
            <a:ln/>
            <a:scene3d>
              <a:camera prst="orthographicFront"/>
              <a:lightRig rig="threePt" dir="t"/>
            </a:scene3d>
            <a:sp3d z="15875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gu-IN" sz="2800" dirty="0"/>
                <a:t>રાજાનું શાસન</a:t>
              </a: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23" name="Rectangle 5"/>
            <p:cNvSpPr/>
            <p:nvPr/>
          </p:nvSpPr>
          <p:spPr bwMode="auto">
            <a:xfrm>
              <a:off x="4070908" y="2362200"/>
              <a:ext cx="424892" cy="1158766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tx1"/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  <a:scene3d>
              <a:camera prst="orthographicFront"/>
              <a:lightRig rig="threePt" dir="t"/>
            </a:scene3d>
            <a:sp3d z="158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Group 23"/>
          <p:cNvGrpSpPr/>
          <p:nvPr/>
        </p:nvGrpSpPr>
        <p:grpSpPr>
          <a:xfrm>
            <a:off x="812800" y="3595048"/>
            <a:ext cx="5224544" cy="1730794"/>
            <a:chOff x="731756" y="4433248"/>
            <a:chExt cx="3918408" cy="1730794"/>
          </a:xfrm>
        </p:grpSpPr>
        <p:sp>
          <p:nvSpPr>
            <p:cNvPr id="25" name="Pentagon 24"/>
            <p:cNvSpPr/>
            <p:nvPr/>
          </p:nvSpPr>
          <p:spPr bwMode="auto">
            <a:xfrm flipH="1">
              <a:off x="731756" y="4942494"/>
              <a:ext cx="3489322" cy="1221548"/>
            </a:xfrm>
            <a:prstGeom prst="homePlate">
              <a:avLst/>
            </a:prstGeom>
            <a:ln/>
            <a:scene3d>
              <a:camera prst="orthographicFront"/>
              <a:lightRig rig="threePt" dir="t"/>
            </a:scene3d>
            <a:sp3d z="1524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Calibri" pitchFamily="34" charset="0"/>
                <a:cs typeface="Calibri" pitchFamily="34" charset="0"/>
              </a:endParaRPr>
            </a:p>
            <a:p>
              <a:pPr algn="ctr">
                <a:defRPr/>
              </a:pPr>
              <a:r>
                <a:rPr lang="gu-IN" sz="2800" dirty="0"/>
                <a:t>અંતિમ નિર્ણય રાજા કરે છે</a:t>
              </a:r>
              <a:endParaRPr lang="en-US" sz="2800" b="1" dirty="0">
                <a:solidFill>
                  <a:prstClr val="white"/>
                </a:solidFill>
              </a:endParaRPr>
            </a:p>
          </p:txBody>
        </p:sp>
        <p:sp>
          <p:nvSpPr>
            <p:cNvPr id="26" name="Rectangle 5"/>
            <p:cNvSpPr/>
            <p:nvPr/>
          </p:nvSpPr>
          <p:spPr bwMode="auto">
            <a:xfrm>
              <a:off x="4116764" y="4433248"/>
              <a:ext cx="533400" cy="880940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tx1"/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156136" y="977443"/>
            <a:ext cx="985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gu-IN" sz="2800" b="1" dirty="0"/>
              <a:t>રાજાશાહી અને લોકશાહી વચ્ચે શું તફાવત છે?</a:t>
            </a:r>
            <a:endParaRPr lang="gu-IN" sz="2800" dirty="0"/>
          </a:p>
        </p:txBody>
      </p:sp>
      <p:grpSp>
        <p:nvGrpSpPr>
          <p:cNvPr id="7" name="Group 27"/>
          <p:cNvGrpSpPr/>
          <p:nvPr/>
        </p:nvGrpSpPr>
        <p:grpSpPr>
          <a:xfrm>
            <a:off x="1485464" y="1600200"/>
            <a:ext cx="4572000" cy="669542"/>
            <a:chOff x="1160054" y="2187693"/>
            <a:chExt cx="3429000" cy="1533329"/>
          </a:xfrm>
        </p:grpSpPr>
        <p:sp>
          <p:nvSpPr>
            <p:cNvPr id="29" name="Pentagon 28"/>
            <p:cNvSpPr/>
            <p:nvPr/>
          </p:nvSpPr>
          <p:spPr bwMode="auto">
            <a:xfrm flipH="1">
              <a:off x="1160054" y="2536707"/>
              <a:ext cx="2955922" cy="1004912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gu-IN" sz="3200" dirty="0"/>
                <a:t>રાજાશાહી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5"/>
            <p:cNvSpPr/>
            <p:nvPr/>
          </p:nvSpPr>
          <p:spPr bwMode="auto">
            <a:xfrm>
              <a:off x="4118206" y="2187693"/>
              <a:ext cx="470848" cy="1533329"/>
            </a:xfrm>
            <a:custGeom>
              <a:avLst/>
              <a:gdLst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3409950 w 5943600"/>
                <a:gd name="connsiteY3" fmla="*/ 1981200 h 2514600"/>
                <a:gd name="connsiteX4" fmla="*/ 4133850 w 5943600"/>
                <a:gd name="connsiteY4" fmla="*/ 1257300 h 2514600"/>
                <a:gd name="connsiteX5" fmla="*/ 5410200 w 5943600"/>
                <a:gd name="connsiteY5" fmla="*/ 533400 h 2514600"/>
                <a:gd name="connsiteX6" fmla="*/ 5943600 w 5943600"/>
                <a:gd name="connsiteY6" fmla="*/ 0 h 2514600"/>
                <a:gd name="connsiteX7" fmla="*/ 0 w 5943600"/>
                <a:gd name="connsiteY7" fmla="*/ 0 h 2514600"/>
                <a:gd name="connsiteX8" fmla="*/ 533400 w 5943600"/>
                <a:gd name="connsiteY8" fmla="*/ 533400 h 2514600"/>
                <a:gd name="connsiteX9" fmla="*/ 2647950 w 5943600"/>
                <a:gd name="connsiteY9" fmla="*/ 533400 h 2514600"/>
                <a:gd name="connsiteX10" fmla="*/ 3371850 w 5943600"/>
                <a:gd name="connsiteY10" fmla="*/ 1257300 h 2514600"/>
                <a:gd name="connsiteX11" fmla="*/ 2647950 w 5943600"/>
                <a:gd name="connsiteY11" fmla="*/ 1981200 h 2514600"/>
                <a:gd name="connsiteX12" fmla="*/ 533400 w 5943600"/>
                <a:gd name="connsiteY12" fmla="*/ 1981200 h 2514600"/>
                <a:gd name="connsiteX13" fmla="*/ 0 w 5943600"/>
                <a:gd name="connsiteY13" fmla="*/ 2514600 h 2514600"/>
                <a:gd name="connsiteX14" fmla="*/ 0 w 5943600"/>
                <a:gd name="connsiteY14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4133850 w 5943600"/>
                <a:gd name="connsiteY3" fmla="*/ 1257300 h 2514600"/>
                <a:gd name="connsiteX4" fmla="*/ 5410200 w 5943600"/>
                <a:gd name="connsiteY4" fmla="*/ 533400 h 2514600"/>
                <a:gd name="connsiteX5" fmla="*/ 5943600 w 5943600"/>
                <a:gd name="connsiteY5" fmla="*/ 0 h 2514600"/>
                <a:gd name="connsiteX6" fmla="*/ 0 w 5943600"/>
                <a:gd name="connsiteY6" fmla="*/ 0 h 2514600"/>
                <a:gd name="connsiteX7" fmla="*/ 533400 w 5943600"/>
                <a:gd name="connsiteY7" fmla="*/ 533400 h 2514600"/>
                <a:gd name="connsiteX8" fmla="*/ 2647950 w 5943600"/>
                <a:gd name="connsiteY8" fmla="*/ 533400 h 2514600"/>
                <a:gd name="connsiteX9" fmla="*/ 3371850 w 5943600"/>
                <a:gd name="connsiteY9" fmla="*/ 1257300 h 2514600"/>
                <a:gd name="connsiteX10" fmla="*/ 2647950 w 5943600"/>
                <a:gd name="connsiteY10" fmla="*/ 1981200 h 2514600"/>
                <a:gd name="connsiteX11" fmla="*/ 533400 w 5943600"/>
                <a:gd name="connsiteY11" fmla="*/ 1981200 h 2514600"/>
                <a:gd name="connsiteX12" fmla="*/ 0 w 5943600"/>
                <a:gd name="connsiteY12" fmla="*/ 2514600 h 2514600"/>
                <a:gd name="connsiteX13" fmla="*/ 0 w 5943600"/>
                <a:gd name="connsiteY13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3371850 w 5943600"/>
                <a:gd name="connsiteY8" fmla="*/ 1257300 h 2514600"/>
                <a:gd name="connsiteX9" fmla="*/ 2647950 w 5943600"/>
                <a:gd name="connsiteY9" fmla="*/ 1981200 h 2514600"/>
                <a:gd name="connsiteX10" fmla="*/ 533400 w 5943600"/>
                <a:gd name="connsiteY10" fmla="*/ 1981200 h 2514600"/>
                <a:gd name="connsiteX11" fmla="*/ 0 w 5943600"/>
                <a:gd name="connsiteY11" fmla="*/ 2514600 h 2514600"/>
                <a:gd name="connsiteX12" fmla="*/ 0 w 5943600"/>
                <a:gd name="connsiteY12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533400 h 2514600"/>
                <a:gd name="connsiteX8" fmla="*/ 2647950 w 5943600"/>
                <a:gd name="connsiteY8" fmla="*/ 1981200 h 2514600"/>
                <a:gd name="connsiteX9" fmla="*/ 533400 w 5943600"/>
                <a:gd name="connsiteY9" fmla="*/ 1981200 h 2514600"/>
                <a:gd name="connsiteX10" fmla="*/ 0 w 5943600"/>
                <a:gd name="connsiteY10" fmla="*/ 2514600 h 2514600"/>
                <a:gd name="connsiteX11" fmla="*/ 0 w 5943600"/>
                <a:gd name="connsiteY11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2647950 w 5943600"/>
                <a:gd name="connsiteY7" fmla="*/ 1981200 h 2514600"/>
                <a:gd name="connsiteX8" fmla="*/ 533400 w 5943600"/>
                <a:gd name="connsiteY8" fmla="*/ 1981200 h 2514600"/>
                <a:gd name="connsiteX9" fmla="*/ 0 w 5943600"/>
                <a:gd name="connsiteY9" fmla="*/ 2514600 h 2514600"/>
                <a:gd name="connsiteX10" fmla="*/ 0 w 5943600"/>
                <a:gd name="connsiteY10" fmla="*/ 0 h 2514600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533400 w 5943600"/>
                <a:gd name="connsiteY6" fmla="*/ 533400 h 2514600"/>
                <a:gd name="connsiteX7" fmla="*/ 533400 w 5943600"/>
                <a:gd name="connsiteY7" fmla="*/ 1981200 h 2514600"/>
                <a:gd name="connsiteX8" fmla="*/ 0 w 5943600"/>
                <a:gd name="connsiteY8" fmla="*/ 2514600 h 2514600"/>
                <a:gd name="connsiteX9" fmla="*/ 0 w 5943600"/>
                <a:gd name="connsiteY9" fmla="*/ 0 h 2514600"/>
                <a:gd name="connsiteX0" fmla="*/ 5943600 w 5943600"/>
                <a:gd name="connsiteY0" fmla="*/ 3458 h 2518058"/>
                <a:gd name="connsiteX1" fmla="*/ 5943600 w 5943600"/>
                <a:gd name="connsiteY1" fmla="*/ 2518058 h 2518058"/>
                <a:gd name="connsiteX2" fmla="*/ 5410200 w 5943600"/>
                <a:gd name="connsiteY2" fmla="*/ 1984658 h 2518058"/>
                <a:gd name="connsiteX3" fmla="*/ 5410200 w 5943600"/>
                <a:gd name="connsiteY3" fmla="*/ 536858 h 2518058"/>
                <a:gd name="connsiteX4" fmla="*/ 5943600 w 5943600"/>
                <a:gd name="connsiteY4" fmla="*/ 3458 h 2518058"/>
                <a:gd name="connsiteX5" fmla="*/ 0 w 5943600"/>
                <a:gd name="connsiteY5" fmla="*/ 3458 h 2518058"/>
                <a:gd name="connsiteX6" fmla="*/ 533400 w 5943600"/>
                <a:gd name="connsiteY6" fmla="*/ 1984658 h 2518058"/>
                <a:gd name="connsiteX7" fmla="*/ 0 w 5943600"/>
                <a:gd name="connsiteY7" fmla="*/ 2518058 h 2518058"/>
                <a:gd name="connsiteX8" fmla="*/ 0 w 5943600"/>
                <a:gd name="connsiteY8" fmla="*/ 3458 h 2518058"/>
                <a:gd name="connsiteX0" fmla="*/ 5943600 w 5943600"/>
                <a:gd name="connsiteY0" fmla="*/ 0 h 2514600"/>
                <a:gd name="connsiteX1" fmla="*/ 5943600 w 5943600"/>
                <a:gd name="connsiteY1" fmla="*/ 2514600 h 2514600"/>
                <a:gd name="connsiteX2" fmla="*/ 5410200 w 5943600"/>
                <a:gd name="connsiteY2" fmla="*/ 1981200 h 2514600"/>
                <a:gd name="connsiteX3" fmla="*/ 5410200 w 5943600"/>
                <a:gd name="connsiteY3" fmla="*/ 533400 h 2514600"/>
                <a:gd name="connsiteX4" fmla="*/ 5943600 w 5943600"/>
                <a:gd name="connsiteY4" fmla="*/ 0 h 2514600"/>
                <a:gd name="connsiteX5" fmla="*/ 0 w 5943600"/>
                <a:gd name="connsiteY5" fmla="*/ 0 h 2514600"/>
                <a:gd name="connsiteX6" fmla="*/ 0 w 5943600"/>
                <a:gd name="connsiteY6" fmla="*/ 2514600 h 2514600"/>
                <a:gd name="connsiteX7" fmla="*/ 0 w 5943600"/>
                <a:gd name="connsiteY7" fmla="*/ 0 h 2514600"/>
                <a:gd name="connsiteX0" fmla="*/ 533400 w 533400"/>
                <a:gd name="connsiteY0" fmla="*/ 0 h 2514600"/>
                <a:gd name="connsiteX1" fmla="*/ 533400 w 533400"/>
                <a:gd name="connsiteY1" fmla="*/ 2514600 h 2514600"/>
                <a:gd name="connsiteX2" fmla="*/ 0 w 533400"/>
                <a:gd name="connsiteY2" fmla="*/ 1981200 h 2514600"/>
                <a:gd name="connsiteX3" fmla="*/ 0 w 533400"/>
                <a:gd name="connsiteY3" fmla="*/ 533400 h 2514600"/>
                <a:gd name="connsiteX4" fmla="*/ 533400 w 533400"/>
                <a:gd name="connsiteY4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2514600">
                  <a:moveTo>
                    <a:pt x="533400" y="0"/>
                  </a:moveTo>
                  <a:lnTo>
                    <a:pt x="533400" y="2514600"/>
                  </a:lnTo>
                  <a:cubicBezTo>
                    <a:pt x="533400" y="2220011"/>
                    <a:pt x="294589" y="1981200"/>
                    <a:pt x="0" y="1981200"/>
                  </a:cubicBezTo>
                  <a:lnTo>
                    <a:pt x="0" y="533400"/>
                  </a:lnTo>
                  <a:cubicBezTo>
                    <a:pt x="294589" y="533400"/>
                    <a:pt x="533400" y="294589"/>
                    <a:pt x="53340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1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91000">
                  <a:srgbClr val="292929"/>
                </a:gs>
                <a:gs pos="98000">
                  <a:srgbClr val="777777"/>
                </a:gs>
                <a:gs pos="100000">
                  <a:srgbClr val="EAEAEA"/>
                </a:gs>
              </a:gsLst>
              <a:lin ang="10800000" scaled="1"/>
              <a:tileRect/>
            </a:gradFill>
            <a:ln w="635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38100" dir="5400000" sx="101000" sy="101000" algn="t" rotWithShape="0">
                <a:prstClr val="black">
                  <a:alpha val="5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Pentagon 30"/>
          <p:cNvSpPr/>
          <p:nvPr/>
        </p:nvSpPr>
        <p:spPr bwMode="auto">
          <a:xfrm>
            <a:off x="6096000" y="1676400"/>
            <a:ext cx="3352800" cy="5334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gu-IN" sz="3200" dirty="0"/>
              <a:t>લોકશાહી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794707" y="2279303"/>
            <a:ext cx="54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800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914400" y="4578460"/>
            <a:ext cx="5791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gu-IN" sz="2800" dirty="0"/>
              <a:t>ચૂંટાયેલા નેતાઓ ભ્રષ્ટ બની શકે છે અને </a:t>
            </a:r>
            <a:r>
              <a:rPr lang="en-GB" sz="2800" dirty="0" err="1"/>
              <a:t>લોકો</a:t>
            </a:r>
            <a:r>
              <a:rPr lang="gu-IN" sz="2800" dirty="0"/>
              <a:t> આગામી ચૂંટણી સુધી </a:t>
            </a:r>
            <a:r>
              <a:rPr lang="en-GB" sz="2800" dirty="0" err="1"/>
              <a:t>તેનો</a:t>
            </a:r>
            <a:r>
              <a:rPr lang="en-GB" sz="2800" dirty="0"/>
              <a:t> </a:t>
            </a:r>
            <a:r>
              <a:rPr lang="en-GB" sz="2800" dirty="0" err="1"/>
              <a:t>સામનો</a:t>
            </a:r>
            <a:r>
              <a:rPr lang="en-GB" sz="2800" dirty="0"/>
              <a:t> </a:t>
            </a:r>
            <a:r>
              <a:rPr lang="en-GB" sz="2800" dirty="0" err="1"/>
              <a:t>કરવા</a:t>
            </a:r>
            <a:r>
              <a:rPr lang="en-GB" sz="2800" dirty="0"/>
              <a:t> </a:t>
            </a:r>
            <a:r>
              <a:rPr lang="en-GB" sz="2800" dirty="0" err="1"/>
              <a:t>માટે</a:t>
            </a:r>
            <a:r>
              <a:rPr lang="en-GB" sz="2800" dirty="0"/>
              <a:t> </a:t>
            </a:r>
            <a:r>
              <a:rPr lang="en-GB" sz="2800" dirty="0" err="1"/>
              <a:t>લાચાર</a:t>
            </a:r>
            <a:r>
              <a:rPr lang="en-GB" sz="2800" dirty="0"/>
              <a:t> </a:t>
            </a:r>
            <a:r>
              <a:rPr lang="en-GB" sz="2800" dirty="0" err="1"/>
              <a:t>રહેશે</a:t>
            </a:r>
            <a:r>
              <a:rPr lang="en-GB" sz="2800" dirty="0"/>
              <a:t>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2800" y="838201"/>
            <a:ext cx="995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gu-IN" sz="2800" dirty="0"/>
              <a:t>તમે કઈ શાસન પદ્ધતિ પસંદ કરો છો – રાજાશાહી કે લોકશાહી? કેમ?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3086536" y="0"/>
            <a:ext cx="5955864" cy="838200"/>
          </a:xfrm>
          <a:prstGeom prst="horizontalScroll">
            <a:avLst>
              <a:gd name="adj" fmla="val 5604"/>
            </a:avLst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b="1" dirty="0"/>
              <a:t>રાજા અને રાજ્ય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1E81EEBB-BAD0-4B5C-8FDD-03B8C4542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26" y="1912153"/>
            <a:ext cx="4334933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22CDA7EA-68D1-44E5-BFD4-0556EE1BD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86201"/>
            <a:ext cx="2798741" cy="26638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DB7BEA1-8FDA-968F-B689-793B1B582F5E}"/>
              </a:ext>
            </a:extLst>
          </p:cNvPr>
          <p:cNvSpPr txBox="1"/>
          <p:nvPr/>
        </p:nvSpPr>
        <p:spPr>
          <a:xfrm rot="10800000" flipV="1">
            <a:off x="5791200" y="2229653"/>
            <a:ext cx="49947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800" dirty="0"/>
              <a:t>રાજાઓ ક્રૂર સરમુખત્યાર બની શકે છે અથવા </a:t>
            </a:r>
            <a:r>
              <a:rPr lang="gu-IN" sz="2800" dirty="0" smtClean="0"/>
              <a:t>કરુણા</a:t>
            </a:r>
            <a:r>
              <a:rPr lang="en-IN" sz="2800" dirty="0" smtClean="0"/>
              <a:t> </a:t>
            </a:r>
            <a:r>
              <a:rPr lang="gu-IN" sz="2800" dirty="0" smtClean="0"/>
              <a:t>થી </a:t>
            </a:r>
            <a:r>
              <a:rPr lang="gu-IN" sz="2800" dirty="0"/>
              <a:t>શાસન કરી શકે છે.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1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FFF577B7-FE02-409E-BE7D-C7FC25F37C3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79273531"/>
              </p:ext>
            </p:extLst>
          </p:nvPr>
        </p:nvGraphicFramePr>
        <p:xfrm>
          <a:off x="135467" y="3263206"/>
          <a:ext cx="11684000" cy="3594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977206"/>
            <a:ext cx="11582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gu-IN" sz="2800" dirty="0">
                <a:solidFill>
                  <a:srgbClr val="C00000"/>
                </a:solidFill>
              </a:rPr>
              <a:t>રાજાશાહી અને લોકશાહી એકબીજાથી અલગ છે.</a:t>
            </a:r>
            <a:endParaRPr lang="en-US" sz="2800" dirty="0">
              <a:solidFill>
                <a:srgbClr val="C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gu-IN" sz="2800" dirty="0">
                <a:solidFill>
                  <a:srgbClr val="C00000"/>
                </a:solidFill>
              </a:rPr>
              <a:t>શું તમે માનો છો કે કોઈ રાજાએ લોકશાહી પદ્ધતિ અપનાવી હોત? કેવી રીતે?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3086536" y="0"/>
            <a:ext cx="5955864" cy="838200"/>
          </a:xfrm>
          <a:prstGeom prst="horizontalScroll">
            <a:avLst>
              <a:gd name="adj" fmla="val 5604"/>
            </a:avLst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b="1" dirty="0"/>
              <a:t>રાજા અને રાજ્ય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lowchart: Connector 3">
            <a:extLst>
              <a:ext uri="{FF2B5EF4-FFF2-40B4-BE49-F238E27FC236}">
                <a16:creationId xmlns="" xmlns:a16="http://schemas.microsoft.com/office/drawing/2014/main" id="{826647CF-B14A-4AAE-B59D-4143BAF4E2A6}"/>
              </a:ext>
            </a:extLst>
          </p:cNvPr>
          <p:cNvSpPr/>
          <p:nvPr/>
        </p:nvSpPr>
        <p:spPr>
          <a:xfrm>
            <a:off x="5048055" y="2345308"/>
            <a:ext cx="2032827" cy="1524744"/>
          </a:xfrm>
          <a:prstGeom prst="flowChartConnector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Click for the Hint</a:t>
            </a:r>
          </a:p>
        </p:txBody>
      </p:sp>
    </p:spTree>
    <p:extLst>
      <p:ext uri="{BB962C8B-B14F-4D97-AF65-F5344CB8AC3E}">
        <p14:creationId xmlns="" xmlns:p14="http://schemas.microsoft.com/office/powerpoint/2010/main" val="29753280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2B7BD89-8F49-4DB7-A701-2F32C99F8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32B7BD89-8F49-4DB7-A701-2F32C99F8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32B7BD89-8F49-4DB7-A701-2F32C99F8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E3C074D-F3C9-492F-8EB2-36C3FBC6D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BE3C074D-F3C9-492F-8EB2-36C3FBC6D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BE3C074D-F3C9-492F-8EB2-36C3FBC6D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807AF2-8F2F-4970-AF95-3E16746BD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C1807AF2-8F2F-4970-AF95-3E16746BD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C1807AF2-8F2F-4970-AF95-3E16746BD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7551" y="28258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algn="ctr"/>
            <a:r>
              <a:rPr lang="en-IN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56252204"/>
              </p:ext>
            </p:extLst>
          </p:nvPr>
        </p:nvGraphicFramePr>
        <p:xfrm>
          <a:off x="609600" y="1397002"/>
          <a:ext cx="10972800" cy="3628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27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812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6049"/>
              </a:tblGrid>
              <a:tr h="58446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Author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4467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kern="1200" dirty="0"/>
                        <a:t>https://pixabay.com/de/photos/phnom-penh-kambodscha-verk%C3%A4ufer-4840050/</a:t>
                      </a:r>
                      <a:endParaRPr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579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https://pixabay.com/de/illustrations/demokraten-amerika-abstimmung-box-3594094/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579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https://commons.wikimedia.org/wiki/File:Saya_Chone%27s_%22Royal_Audience%22.png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579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https://commons.wikimedia.org/wiki/File:Ghulam_Murtaza_Khan_The_Delhi_Darbar_of_Akbar_II.jpg</a:t>
                      </a:r>
                      <a:endParaRPr 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5795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https://pixabay.com/de/illustrations/stimmberechtigte-abstimmung-wahl-5206344/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Picture 4" descr="Vragende ker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0015">
            <a:off x="2018448" y="2071724"/>
            <a:ext cx="450205" cy="460019"/>
          </a:xfrm>
          <a:prstGeom prst="rect">
            <a:avLst/>
          </a:prstGeom>
          <a:noFill/>
        </p:spPr>
      </p:pic>
      <p:pic>
        <p:nvPicPr>
          <p:cNvPr id="14" name="Picture 2" descr="Demokraten, Amerika, Abstimmung, Box, Banner, Wah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933501"/>
              </a:clrFrom>
              <a:clrTo>
                <a:srgbClr val="93350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7674" y="2595438"/>
            <a:ext cx="711200" cy="455034"/>
          </a:xfrm>
          <a:prstGeom prst="rect">
            <a:avLst/>
          </a:prstGeom>
          <a:noFill/>
        </p:spPr>
      </p:pic>
      <p:pic>
        <p:nvPicPr>
          <p:cNvPr id="15" name="Picture 2" descr="Stimmberechtigte, Abstimmung, Wahl, Frau, Politi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0105" y="4425563"/>
            <a:ext cx="406400" cy="457200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142B1479-9562-4951-A0E5-C1A89E0EC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457" y="3190586"/>
            <a:ext cx="880511" cy="495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="" xmlns:a16="http://schemas.microsoft.com/office/drawing/2014/main" id="{6CA392CB-9EC4-4B4C-9E57-3D4486411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269" y="3793894"/>
            <a:ext cx="609600" cy="5802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1;p4">
            <a:extLst>
              <a:ext uri="{FF2B5EF4-FFF2-40B4-BE49-F238E27FC236}">
                <a16:creationId xmlns:a16="http://schemas.microsoft.com/office/drawing/2014/main" xmlns="" id="{741A1FFE-6E9E-EF9B-F2BF-1C1CA0AD3D03}"/>
              </a:ext>
            </a:extLst>
          </p:cNvPr>
          <p:cNvSpPr txBox="1"/>
          <p:nvPr/>
        </p:nvSpPr>
        <p:spPr>
          <a:xfrm>
            <a:off x="532737" y="6222959"/>
            <a:ext cx="10696594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266</Words>
  <Application>Microsoft Office PowerPoint</Application>
  <PresentationFormat>Custom</PresentationFormat>
  <Paragraphs>62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DD</vt:lpstr>
      <vt:lpstr>Slide 1</vt:lpstr>
      <vt:lpstr>Slide 2</vt:lpstr>
      <vt:lpstr>Slide 3</vt:lpstr>
      <vt:lpstr>Slide 4</vt:lpstr>
      <vt:lpstr>Slide 5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6</cp:revision>
  <dcterms:created xsi:type="dcterms:W3CDTF">2020-08-28T09:38:22Z</dcterms:created>
  <dcterms:modified xsi:type="dcterms:W3CDTF">2026-06-26T07:21:59Z</dcterms:modified>
</cp:coreProperties>
</file>