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9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31" autoAdjust="0"/>
    <p:restoredTop sz="95336" autoAdjust="0"/>
  </p:normalViewPr>
  <p:slideViewPr>
    <p:cSldViewPr snapToGrid="0">
      <p:cViewPr varScale="1">
        <p:scale>
          <a:sx n="68" d="100"/>
          <a:sy n="68" d="100"/>
        </p:scale>
        <p:origin x="-4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nagarjun/6866985274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ellcomecollection.org/works/fkvamc5a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illustrations/elephant-metallizer-art-glass-1791663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Rao_Chandrasen.jpg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Rajputkutch.jp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ommons.wikimedia.org/wiki/File:Maharana_Raj_Singh_riding.jpg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gu-IN" b="1" dirty="0"/>
              <a:t>શિક્ષક માટે નોંધો - &lt;વધુ સંદર્ભ અથવા વ્યાખ્યાની માહિતી માટે&gt;</a:t>
            </a:r>
            <a:endParaRPr lang="gu-IN" dirty="0"/>
          </a:p>
          <a:p>
            <a:r>
              <a:rPr lang="gu-IN" b="1" dirty="0"/>
              <a:t>સૂચનો:</a:t>
            </a:r>
            <a:r>
              <a:rPr lang="gu-IN" dirty="0"/>
              <a:t/>
            </a:r>
            <a:br>
              <a:rPr lang="gu-IN" dirty="0"/>
            </a:br>
            <a:r>
              <a:rPr lang="gu-IN" dirty="0"/>
              <a:t>&lt;આશય/છબીઓ/એનિમેશન્સ/અન્ય - વિષયવસ્તુને વધુ સારી રીતે રજૂ કરવા માટે&gt;</a:t>
            </a:r>
          </a:p>
          <a:p>
            <a:r>
              <a:rPr lang="gu-IN" b="1" dirty="0"/>
              <a:t>આ સ્લાઇડમાં ઉપયોગમાં લીધેલા મલ્ટીમીડિયા સ્ત્રોત:</a:t>
            </a:r>
            <a:r>
              <a:rPr lang="gu-IN" dirty="0"/>
              <a:t/>
            </a:r>
            <a:br>
              <a:rPr lang="gu-IN" dirty="0"/>
            </a:br>
            <a:r>
              <a:rPr lang="gu-IN" dirty="0"/>
              <a:t>&lt;કૃપા કરીને તે છબીના સ્ત્રોત </a:t>
            </a:r>
            <a:r>
              <a:rPr lang="en-IN" dirty="0"/>
              <a:t>URL </a:t>
            </a:r>
            <a:r>
              <a:rPr lang="gu-IN" dirty="0"/>
              <a:t>અને લાઇસન્સની માહિતી આપો&gt;</a:t>
            </a:r>
          </a:p>
          <a:p>
            <a:r>
              <a:rPr lang="en-IN" dirty="0">
                <a:hlinkClick r:id="rId3"/>
              </a:rPr>
              <a:t>https://www.flickr.com/photos/nagarjun/6866985274</a:t>
            </a:r>
            <a:r>
              <a:rPr lang="en-IN" dirty="0"/>
              <a:t> (</a:t>
            </a:r>
            <a:r>
              <a:rPr lang="en-IN" dirty="0" err="1"/>
              <a:t>Kandukuru</a:t>
            </a:r>
            <a:r>
              <a:rPr lang="en-IN" dirty="0"/>
              <a:t> </a:t>
            </a:r>
            <a:r>
              <a:rPr lang="en-IN" dirty="0" err="1"/>
              <a:t>Nagarjun</a:t>
            </a:r>
            <a:r>
              <a:rPr lang="en-IN" dirty="0"/>
              <a:t>)</a:t>
            </a:r>
          </a:p>
          <a:p>
            <a:pPr rtl="0"/>
            <a:endParaRPr lang="en-IN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dirty="0" err="1"/>
              <a:t>શિક્ષક</a:t>
            </a:r>
            <a:r>
              <a:rPr lang="en-US" altLang="ko-KR" b="1" dirty="0"/>
              <a:t> </a:t>
            </a:r>
            <a:r>
              <a:rPr lang="en-US" altLang="ko-KR" b="1" dirty="0" err="1"/>
              <a:t>માટે</a:t>
            </a:r>
            <a:r>
              <a:rPr lang="en-US" altLang="ko-KR" b="1" dirty="0"/>
              <a:t> </a:t>
            </a:r>
            <a:r>
              <a:rPr lang="en-US" altLang="ko-KR" b="1" dirty="0" err="1"/>
              <a:t>નોંધો</a:t>
            </a:r>
            <a:r>
              <a:rPr lang="en-US" altLang="ko-KR" b="1" dirty="0"/>
              <a:t> - &lt;</a:t>
            </a:r>
            <a:r>
              <a:rPr lang="en-US" altLang="ko-KR" b="1" dirty="0" err="1"/>
              <a:t>વધુ</a:t>
            </a:r>
            <a:r>
              <a:rPr lang="en-US" altLang="ko-KR" b="1" dirty="0"/>
              <a:t> </a:t>
            </a:r>
            <a:r>
              <a:rPr lang="en-US" altLang="ko-KR" b="1" dirty="0" err="1"/>
              <a:t>સંદર્ભ</a:t>
            </a:r>
            <a:r>
              <a:rPr lang="en-US" altLang="ko-KR" b="1" dirty="0"/>
              <a:t> </a:t>
            </a:r>
            <a:r>
              <a:rPr lang="en-US" altLang="ko-KR" b="1" dirty="0" err="1"/>
              <a:t>અથવા</a:t>
            </a:r>
            <a:r>
              <a:rPr lang="en-US" altLang="ko-KR" b="1" dirty="0"/>
              <a:t> </a:t>
            </a:r>
            <a:r>
              <a:rPr lang="en-US" altLang="ko-KR" b="1" dirty="0" err="1"/>
              <a:t>વ્યાખ્યાની</a:t>
            </a:r>
            <a:r>
              <a:rPr lang="en-US" altLang="ko-KR" b="1" dirty="0"/>
              <a:t> </a:t>
            </a:r>
            <a:r>
              <a:rPr lang="en-US" altLang="ko-KR" b="1" dirty="0" err="1"/>
              <a:t>માહિતી</a:t>
            </a:r>
            <a:r>
              <a:rPr lang="en-US" altLang="ko-KR" b="1" dirty="0"/>
              <a:t> </a:t>
            </a:r>
            <a:r>
              <a:rPr lang="en-US" altLang="ko-KR" b="1" dirty="0" err="1"/>
              <a:t>માટે</a:t>
            </a:r>
            <a:r>
              <a:rPr lang="en-US" altLang="ko-KR" b="1" dirty="0"/>
              <a:t>&gt;</a:t>
            </a:r>
            <a:endParaRPr lang="ko-KR" altLang="en-US" dirty="0"/>
          </a:p>
          <a:p>
            <a:r>
              <a:rPr lang="en-US" altLang="ko-KR" dirty="0" err="1"/>
              <a:t>શિક્ષક</a:t>
            </a:r>
            <a:r>
              <a:rPr lang="en-US" altLang="ko-KR" dirty="0"/>
              <a:t> </a:t>
            </a:r>
            <a:r>
              <a:rPr lang="en-US" altLang="ko-KR" dirty="0" err="1"/>
              <a:t>અધ્યાયની</a:t>
            </a:r>
            <a:r>
              <a:rPr lang="en-US" altLang="ko-KR" dirty="0"/>
              <a:t> </a:t>
            </a:r>
            <a:r>
              <a:rPr lang="en-US" altLang="ko-KR" dirty="0" err="1"/>
              <a:t>શરૂઆત</a:t>
            </a:r>
            <a:r>
              <a:rPr lang="en-US" altLang="ko-KR" dirty="0"/>
              <a:t> </a:t>
            </a:r>
            <a:r>
              <a:rPr lang="ko-KR" altLang="en-US" dirty="0"/>
              <a:t>이렇게 </a:t>
            </a:r>
            <a:r>
              <a:rPr lang="en-US" altLang="ko-KR" dirty="0" err="1"/>
              <a:t>કરી</a:t>
            </a:r>
            <a:r>
              <a:rPr lang="en-US" altLang="ko-KR" dirty="0"/>
              <a:t> </a:t>
            </a:r>
            <a:r>
              <a:rPr lang="en-US" altLang="ko-KR" dirty="0" err="1"/>
              <a:t>શકે</a:t>
            </a:r>
            <a:r>
              <a:rPr lang="en-US" altLang="ko-KR" dirty="0"/>
              <a:t> </a:t>
            </a:r>
            <a:r>
              <a:rPr lang="en-US" altLang="ko-KR" dirty="0" err="1"/>
              <a:t>છે</a:t>
            </a:r>
            <a:r>
              <a:rPr lang="en-US" altLang="ko-KR" dirty="0"/>
              <a:t>:</a:t>
            </a:r>
            <a:br>
              <a:rPr lang="en-US" altLang="ko-KR" dirty="0"/>
            </a:br>
            <a:r>
              <a:rPr lang="en-US" altLang="ko-KR" dirty="0"/>
              <a:t>"</a:t>
            </a:r>
            <a:r>
              <a:rPr lang="en-US" altLang="ko-KR" dirty="0" err="1"/>
              <a:t>ચાલો</a:t>
            </a:r>
            <a:r>
              <a:rPr lang="en-US" altLang="ko-KR" dirty="0"/>
              <a:t> </a:t>
            </a:r>
            <a:r>
              <a:rPr lang="en-US" altLang="ko-KR" dirty="0" err="1"/>
              <a:t>હવે</a:t>
            </a:r>
            <a:r>
              <a:rPr lang="en-US" altLang="ko-KR" dirty="0"/>
              <a:t> </a:t>
            </a:r>
            <a:r>
              <a:rPr lang="en-US" altLang="ko-KR" dirty="0" err="1"/>
              <a:t>આપણે</a:t>
            </a:r>
            <a:r>
              <a:rPr lang="en-US" altLang="ko-KR" dirty="0"/>
              <a:t> </a:t>
            </a:r>
            <a:r>
              <a:rPr lang="en-US" altLang="ko-KR" dirty="0" err="1"/>
              <a:t>ઉત્તર</a:t>
            </a:r>
            <a:r>
              <a:rPr lang="en-US" altLang="ko-KR" dirty="0"/>
              <a:t> </a:t>
            </a:r>
            <a:r>
              <a:rPr lang="en-US" altLang="ko-KR" dirty="0" err="1"/>
              <a:t>ભારતમાં</a:t>
            </a:r>
            <a:r>
              <a:rPr lang="en-US" altLang="ko-KR" dirty="0"/>
              <a:t> </a:t>
            </a:r>
            <a:r>
              <a:rPr lang="en-US" altLang="ko-KR" dirty="0" err="1"/>
              <a:t>રાજા</a:t>
            </a:r>
            <a:r>
              <a:rPr lang="en-US" altLang="ko-KR" dirty="0"/>
              <a:t> </a:t>
            </a:r>
            <a:r>
              <a:rPr lang="en-US" altLang="ko-KR" dirty="0" err="1"/>
              <a:t>હર્ષવર્ધનના</a:t>
            </a:r>
            <a:r>
              <a:rPr lang="en-US" altLang="ko-KR" dirty="0"/>
              <a:t> </a:t>
            </a:r>
            <a:r>
              <a:rPr lang="en-US" altLang="ko-KR" dirty="0" err="1"/>
              <a:t>મૃત્યુ</a:t>
            </a:r>
            <a:r>
              <a:rPr lang="en-US" altLang="ko-KR" dirty="0"/>
              <a:t> </a:t>
            </a:r>
            <a:r>
              <a:rPr lang="en-US" altLang="ko-KR" dirty="0" err="1"/>
              <a:t>પછી</a:t>
            </a:r>
            <a:r>
              <a:rPr lang="en-US" altLang="ko-KR" dirty="0"/>
              <a:t> 7મી </a:t>
            </a:r>
            <a:r>
              <a:rPr lang="en-US" altLang="ko-KR" dirty="0" err="1"/>
              <a:t>ઈસવીથી</a:t>
            </a:r>
            <a:r>
              <a:rPr lang="en-US" altLang="ko-KR" dirty="0"/>
              <a:t> 12મી </a:t>
            </a:r>
            <a:r>
              <a:rPr lang="en-US" altLang="ko-KR" dirty="0" err="1"/>
              <a:t>ઈસવી</a:t>
            </a:r>
            <a:r>
              <a:rPr lang="en-US" altLang="ko-KR" dirty="0"/>
              <a:t> </a:t>
            </a:r>
            <a:r>
              <a:rPr lang="en-US" altLang="ko-KR" dirty="0" err="1"/>
              <a:t>સુધીના</a:t>
            </a:r>
            <a:r>
              <a:rPr lang="en-US" altLang="ko-KR" dirty="0"/>
              <a:t> </a:t>
            </a:r>
            <a:r>
              <a:rPr lang="en-US" altLang="ko-KR" dirty="0" err="1"/>
              <a:t>સમયગાળા</a:t>
            </a:r>
            <a:r>
              <a:rPr lang="en-US" altLang="ko-KR" dirty="0"/>
              <a:t> </a:t>
            </a:r>
            <a:r>
              <a:rPr lang="en-US" altLang="ko-KR" dirty="0" err="1"/>
              <a:t>દરમિયાન</a:t>
            </a:r>
            <a:r>
              <a:rPr lang="en-US" altLang="ko-KR" dirty="0"/>
              <a:t> </a:t>
            </a:r>
            <a:r>
              <a:rPr lang="en-US" altLang="ko-KR" dirty="0" err="1"/>
              <a:t>ઉદભવેલા</a:t>
            </a:r>
            <a:r>
              <a:rPr lang="en-US" altLang="ko-KR" dirty="0"/>
              <a:t> </a:t>
            </a:r>
            <a:r>
              <a:rPr lang="en-US" altLang="ko-KR" dirty="0" err="1"/>
              <a:t>વિવિધ</a:t>
            </a:r>
            <a:r>
              <a:rPr lang="en-US" altLang="ko-KR" dirty="0"/>
              <a:t> </a:t>
            </a:r>
            <a:r>
              <a:rPr lang="en-US" altLang="ko-KR" dirty="0" err="1"/>
              <a:t>રાજવંશો</a:t>
            </a:r>
            <a:r>
              <a:rPr lang="en-US" altLang="ko-KR" dirty="0"/>
              <a:t> </a:t>
            </a:r>
            <a:r>
              <a:rPr lang="en-US" altLang="ko-KR" dirty="0" err="1"/>
              <a:t>વિશે</a:t>
            </a:r>
            <a:r>
              <a:rPr lang="en-US" altLang="ko-KR" dirty="0"/>
              <a:t> </a:t>
            </a:r>
            <a:r>
              <a:rPr lang="en-US" altLang="ko-KR" dirty="0" err="1"/>
              <a:t>જાણીએ</a:t>
            </a:r>
            <a:r>
              <a:rPr lang="en-US" altLang="ko-KR" dirty="0"/>
              <a:t>."</a:t>
            </a:r>
          </a:p>
          <a:p>
            <a:r>
              <a:rPr lang="en-US" altLang="ko-KR" b="1" dirty="0" err="1"/>
              <a:t>સૂચનો</a:t>
            </a:r>
            <a:r>
              <a:rPr lang="en-US" altLang="ko-KR" b="1" dirty="0"/>
              <a:t>:</a:t>
            </a:r>
            <a:r>
              <a:rPr lang="ko-KR" altLang="en-US" dirty="0"/>
              <a:t/>
            </a:r>
            <a:br>
              <a:rPr lang="ko-KR" altLang="en-US" dirty="0"/>
            </a:br>
            <a:r>
              <a:rPr lang="en-US" altLang="ko-KR" dirty="0"/>
              <a:t>&lt;</a:t>
            </a:r>
            <a:r>
              <a:rPr lang="en-US" altLang="ko-KR" dirty="0" err="1"/>
              <a:t>આશય</a:t>
            </a:r>
            <a:r>
              <a:rPr lang="en-US" altLang="ko-KR" dirty="0"/>
              <a:t>/</a:t>
            </a:r>
            <a:r>
              <a:rPr lang="en-US" altLang="ko-KR" dirty="0" err="1"/>
              <a:t>છબીઓ</a:t>
            </a:r>
            <a:r>
              <a:rPr lang="en-US" altLang="ko-KR" dirty="0"/>
              <a:t>/</a:t>
            </a:r>
            <a:r>
              <a:rPr lang="en-US" altLang="ko-KR" dirty="0" err="1"/>
              <a:t>એનિમેશન્સ</a:t>
            </a:r>
            <a:r>
              <a:rPr lang="en-US" altLang="ko-KR" dirty="0"/>
              <a:t>/</a:t>
            </a:r>
            <a:r>
              <a:rPr lang="en-US" altLang="ko-KR" dirty="0" err="1"/>
              <a:t>અન્ય</a:t>
            </a:r>
            <a:r>
              <a:rPr lang="en-US" altLang="ko-KR" dirty="0"/>
              <a:t> - </a:t>
            </a:r>
            <a:r>
              <a:rPr lang="en-US" altLang="ko-KR" dirty="0" err="1"/>
              <a:t>વિષયવસ્તુને</a:t>
            </a:r>
            <a:r>
              <a:rPr lang="en-US" altLang="ko-KR" dirty="0"/>
              <a:t> </a:t>
            </a:r>
            <a:r>
              <a:rPr lang="en-US" altLang="ko-KR" dirty="0" err="1"/>
              <a:t>વધુ</a:t>
            </a:r>
            <a:r>
              <a:rPr lang="en-US" altLang="ko-KR" dirty="0"/>
              <a:t> </a:t>
            </a:r>
            <a:r>
              <a:rPr lang="en-US" altLang="ko-KR" dirty="0" err="1"/>
              <a:t>સારી</a:t>
            </a:r>
            <a:r>
              <a:rPr lang="en-US" altLang="ko-KR" dirty="0"/>
              <a:t> </a:t>
            </a:r>
            <a:r>
              <a:rPr lang="en-US" altLang="ko-KR" dirty="0" err="1"/>
              <a:t>રીતે</a:t>
            </a:r>
            <a:r>
              <a:rPr lang="en-US" altLang="ko-KR" dirty="0"/>
              <a:t> </a:t>
            </a:r>
            <a:r>
              <a:rPr lang="en-US" altLang="ko-KR" dirty="0" err="1"/>
              <a:t>રજૂ</a:t>
            </a:r>
            <a:r>
              <a:rPr lang="en-US" altLang="ko-KR" dirty="0"/>
              <a:t> </a:t>
            </a:r>
            <a:r>
              <a:rPr lang="en-US" altLang="ko-KR" dirty="0" err="1"/>
              <a:t>કરવા</a:t>
            </a:r>
            <a:r>
              <a:rPr lang="en-US" altLang="ko-KR" dirty="0"/>
              <a:t> </a:t>
            </a:r>
            <a:r>
              <a:rPr lang="en-US" altLang="ko-KR" dirty="0" err="1"/>
              <a:t>માટે</a:t>
            </a:r>
            <a:r>
              <a:rPr lang="en-US" altLang="ko-KR" dirty="0"/>
              <a:t>&gt;</a:t>
            </a:r>
          </a:p>
          <a:p>
            <a:r>
              <a:rPr lang="en-US" altLang="ko-KR" b="1" dirty="0"/>
              <a:t>આ </a:t>
            </a:r>
            <a:r>
              <a:rPr lang="en-US" altLang="ko-KR" b="1" dirty="0" err="1"/>
              <a:t>સ્લાઇડમાં</a:t>
            </a:r>
            <a:r>
              <a:rPr lang="en-US" altLang="ko-KR" b="1" dirty="0"/>
              <a:t> </a:t>
            </a:r>
            <a:r>
              <a:rPr lang="en-US" altLang="ko-KR" b="1" dirty="0" err="1"/>
              <a:t>ઉપયોગમાં</a:t>
            </a:r>
            <a:r>
              <a:rPr lang="en-US" altLang="ko-KR" b="1" dirty="0"/>
              <a:t> </a:t>
            </a:r>
            <a:r>
              <a:rPr lang="en-US" altLang="ko-KR" b="1" dirty="0" err="1"/>
              <a:t>આવેલ</a:t>
            </a:r>
            <a:r>
              <a:rPr lang="en-US" altLang="ko-KR" b="1" dirty="0"/>
              <a:t> </a:t>
            </a:r>
            <a:r>
              <a:rPr lang="en-US" altLang="ko-KR" b="1" dirty="0" err="1"/>
              <a:t>મલ્ટીમીડિયા</a:t>
            </a:r>
            <a:r>
              <a:rPr lang="en-US" altLang="ko-KR" b="1" dirty="0"/>
              <a:t> </a:t>
            </a:r>
            <a:r>
              <a:rPr lang="en-US" altLang="ko-KR" b="1" dirty="0" err="1"/>
              <a:t>સ્ત્રોત</a:t>
            </a:r>
            <a:r>
              <a:rPr lang="en-US" altLang="ko-KR" b="1" dirty="0"/>
              <a:t>:</a:t>
            </a:r>
            <a:endParaRPr lang="ko-KR" altLang="en-US" dirty="0"/>
          </a:p>
          <a:p>
            <a:r>
              <a:rPr lang="en-US" altLang="ko-KR" dirty="0" err="1"/>
              <a:t>રાજપૂત</a:t>
            </a:r>
            <a:r>
              <a:rPr lang="en-US" altLang="ko-KR" dirty="0"/>
              <a:t> </a:t>
            </a:r>
            <a:r>
              <a:rPr lang="en-US" altLang="ko-KR" dirty="0" err="1"/>
              <a:t>યોદ્ધા</a:t>
            </a:r>
            <a:r>
              <a:rPr lang="en-US" altLang="ko-KR" dirty="0"/>
              <a:t> = </a:t>
            </a:r>
            <a:r>
              <a:rPr lang="en-US" altLang="ko-KR" dirty="0">
                <a:hlinkClick r:id="rId3"/>
              </a:rPr>
              <a:t>https://wellcomecollection.org/works/fkvamc5a</a:t>
            </a:r>
            <a:endParaRPr lang="ko-KR" altLang="en-US" dirty="0"/>
          </a:p>
          <a:p>
            <a:r>
              <a:rPr lang="en-US" altLang="ko-KR" dirty="0" err="1"/>
              <a:t>હાથી</a:t>
            </a:r>
            <a:r>
              <a:rPr lang="en-US" altLang="ko-KR" dirty="0"/>
              <a:t> = </a:t>
            </a:r>
            <a:r>
              <a:rPr lang="en-US" altLang="ko-KR" dirty="0">
                <a:hlinkClick r:id="rId4"/>
              </a:rPr>
              <a:t>https://pixabay.com/illustrations/elephant-metallizer-art-glass-1791663/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760162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gu-IN" b="1" dirty="0"/>
              <a:t>શિક્ષક માટે નોંધો - &lt;વધુ સંદર્ભ અથવા વ્યાખ્યાની માહિતી માટે&gt;</a:t>
            </a:r>
            <a:endParaRPr lang="gu-IN" dirty="0"/>
          </a:p>
          <a:p>
            <a:r>
              <a:rPr lang="gu-IN" b="1" dirty="0"/>
              <a:t>સૂચનો:</a:t>
            </a:r>
            <a:r>
              <a:rPr lang="gu-IN" dirty="0"/>
              <a:t/>
            </a:r>
            <a:br>
              <a:rPr lang="gu-IN" dirty="0"/>
            </a:br>
            <a:r>
              <a:rPr lang="gu-IN" dirty="0"/>
              <a:t>&lt;આશય/છબીઓ/એનિમેશન્સ/અન્ય – વિષયવસ્તુને વધુ સારી રીતે રજૂ કરવા માટે&gt;</a:t>
            </a:r>
          </a:p>
          <a:p>
            <a:r>
              <a:rPr lang="gu-IN" b="1" dirty="0"/>
              <a:t>આ સ્લાઇડમાં ઉપયોગમાં લીધેલા મલ્ટીમીડિયા સ્ત્રોત:</a:t>
            </a:r>
            <a:r>
              <a:rPr lang="gu-IN" dirty="0"/>
              <a:t/>
            </a:r>
            <a:br>
              <a:rPr lang="gu-IN" dirty="0"/>
            </a:br>
            <a:r>
              <a:rPr lang="gu-IN" dirty="0"/>
              <a:t>&lt;કૃપા કરીને છબીના સ્ત્રોત અને લાઇસન્સની માહિતી આપો&gt;</a:t>
            </a:r>
          </a:p>
          <a:p>
            <a:r>
              <a:rPr lang="gu-IN" dirty="0"/>
              <a:t>નકશો: </a:t>
            </a:r>
            <a:r>
              <a:rPr lang="en-IN" dirty="0"/>
              <a:t>TNSSE </a:t>
            </a:r>
            <a:r>
              <a:rPr lang="gu-IN" dirty="0"/>
              <a:t>પાઠ્યપુસ્તક – અધ્યાય: ઉત્તર ભારતમાં નવા રાજ્યોની સ્થાપના – પૃષ્ઠ નંબર 119</a:t>
            </a:r>
          </a:p>
          <a:p>
            <a:r>
              <a:rPr lang="gu-IN" dirty="0"/>
              <a:t>પિન: </a:t>
            </a:r>
            <a:r>
              <a:rPr lang="en-IN" dirty="0"/>
              <a:t>PPT </a:t>
            </a:r>
            <a:r>
              <a:rPr lang="gu-IN" dirty="0"/>
              <a:t>આઇકોન્સ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2364608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gu-IN" b="1" dirty="0"/>
              <a:t>શિક્ષક માટે નોંધો - &lt;વધુ સંદર્ભ અથવા વ્યાખ્યાની માહિતી માટે&gt;</a:t>
            </a:r>
            <a:endParaRPr lang="gu-IN" dirty="0"/>
          </a:p>
          <a:p>
            <a:r>
              <a:rPr lang="gu-IN" b="1" dirty="0"/>
              <a:t>સૂચનો:</a:t>
            </a:r>
            <a:r>
              <a:rPr lang="gu-IN" dirty="0"/>
              <a:t/>
            </a:r>
            <a:br>
              <a:rPr lang="gu-IN" dirty="0"/>
            </a:br>
            <a:r>
              <a:rPr lang="gu-IN" dirty="0"/>
              <a:t>&lt;આશય/છબીઓ/એનિમેશન્સ/અન્ય – વિષયવસ્તુને વધુ સારી રીતે રજૂ કરવા માટે&gt;</a:t>
            </a:r>
          </a:p>
          <a:p>
            <a:r>
              <a:rPr lang="gu-IN" b="1" dirty="0"/>
              <a:t>આ સ્લાઇડમાં ઉપયોગમાં લીધેલા મલ્ટીમીડિયા સ્ત્રોત:</a:t>
            </a:r>
            <a:r>
              <a:rPr lang="gu-IN" dirty="0"/>
              <a:t/>
            </a:r>
            <a:br>
              <a:rPr lang="gu-IN" dirty="0"/>
            </a:br>
            <a:r>
              <a:rPr lang="gu-IN" dirty="0"/>
              <a:t>&lt;કૃપા કરીને છબીના સ્ત્રોત અને લાઇસન્સની માહિતી આપો&gt;</a:t>
            </a:r>
          </a:p>
          <a:p>
            <a:r>
              <a:rPr lang="en-IN" dirty="0">
                <a:hlinkClick r:id="rId3"/>
              </a:rPr>
              <a:t>https://commons.wikimedia.org/wiki/File:Rao_Chandrasen.jpg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48504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gu-IN" b="1" dirty="0"/>
              <a:t>શિક્ષક માટે નોંધો -</a:t>
            </a:r>
            <a:r>
              <a:rPr lang="gu-IN" dirty="0"/>
              <a:t/>
            </a:r>
            <a:br>
              <a:rPr lang="gu-IN" dirty="0"/>
            </a:br>
            <a:r>
              <a:rPr lang="gu-IN" dirty="0"/>
              <a:t>રાજપૂતો ભારતના રાજકીય જીવનમાં હંમેશા એક પ્રભુત્વશાળી ભૂમિકા ભજવતા આવ્યા છે. તેમની બહાદુરી અને શૂરવીરતાએ હંમેશા ભારતના લોકોમાં રોમાંચ જગાવ્યો છે, જેની લોકગાથાઓ અને વાર્તાઓમાં વર્ષોથી દેશભરમાં ઝળહળતી રહી છે.</a:t>
            </a:r>
          </a:p>
          <a:p>
            <a:r>
              <a:rPr lang="gu-IN" b="1" dirty="0"/>
              <a:t>સૂચનો:</a:t>
            </a:r>
            <a:r>
              <a:rPr lang="gu-IN" dirty="0"/>
              <a:t/>
            </a:r>
            <a:br>
              <a:rPr lang="gu-IN" dirty="0"/>
            </a:br>
            <a:r>
              <a:rPr lang="gu-IN" dirty="0"/>
              <a:t>&lt;આશય/છબીઓ/એનિમેશન્સ/અન્ય – વિષયવસ્તુને વધુ સારી રીતે રજૂ કરવા માટે&gt;</a:t>
            </a:r>
          </a:p>
          <a:p>
            <a:r>
              <a:rPr lang="gu-IN" b="1" dirty="0"/>
              <a:t>આ સ્લાઇડમાં ઉપયોગમાં લીધેલા મલ્ટીમીડિયા સ્ત્રોત:</a:t>
            </a:r>
            <a:endParaRPr lang="gu-IN" dirty="0"/>
          </a:p>
          <a:p>
            <a:r>
              <a:rPr lang="gu-IN" dirty="0"/>
              <a:t>રાજપૂત મહિલા - </a:t>
            </a:r>
            <a:r>
              <a:rPr lang="en-IN" dirty="0">
                <a:hlinkClick r:id="rId3"/>
              </a:rPr>
              <a:t>https://commons.wikimedia.org/wiki/File:Rajputkutch.jpg</a:t>
            </a:r>
            <a:endParaRPr lang="en-IN" dirty="0"/>
          </a:p>
          <a:p>
            <a:r>
              <a:rPr lang="gu-IN" dirty="0"/>
              <a:t>રાજપૂત યોદ્ધા - </a:t>
            </a:r>
            <a:r>
              <a:rPr lang="en-IN" dirty="0">
                <a:hlinkClick r:id="rId4"/>
              </a:rPr>
              <a:t>https://commons.wikimedia.org/wiki/File:Maharana_Raj_Singh_riding.jpg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25147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gu-IN" b="1" dirty="0"/>
              <a:t>શિક્ષક માટે નોંધો - &lt;વધુ સંદર્ભ અથવા વ્યાખ્યાની માહિતી માટે&gt;</a:t>
            </a:r>
            <a:endParaRPr lang="gu-IN" dirty="0"/>
          </a:p>
          <a:p>
            <a:r>
              <a:rPr lang="gu-IN" b="1" dirty="0"/>
              <a:t>સૂચનો:</a:t>
            </a:r>
            <a:r>
              <a:rPr lang="gu-IN" dirty="0"/>
              <a:t/>
            </a:r>
            <a:br>
              <a:rPr lang="gu-IN" dirty="0"/>
            </a:br>
            <a:r>
              <a:rPr lang="gu-IN" dirty="0"/>
              <a:t>&lt;આશય/છબીઓ/એનિમેશન્સ/અન્ય – વિષયવસ્તુને વધુ સારી રીતે રજૂ કરવા માટે&gt;</a:t>
            </a:r>
          </a:p>
          <a:p>
            <a:r>
              <a:rPr lang="gu-IN" b="1" dirty="0"/>
              <a:t>આ સ્લાઇડમાં ઉપયોગમાં લીધેલા મલ્ટીમીડિયા સ્ત્રોત:</a:t>
            </a:r>
            <a:r>
              <a:rPr lang="gu-IN" dirty="0"/>
              <a:t/>
            </a:r>
            <a:br>
              <a:rPr lang="gu-IN" dirty="0"/>
            </a:br>
            <a:r>
              <a:rPr lang="gu-IN" dirty="0"/>
              <a:t>&lt;કૃપા કરીને તે છબીના સ્ત્રોત અને લાઇસન્સની માહિતી આપો&gt;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4030096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14400" y="981069"/>
            <a:ext cx="10363200" cy="165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828800" y="2996952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" name="Google Shape;14;p5">
            <a:extLst>
              <a:ext uri="{FF2B5EF4-FFF2-40B4-BE49-F238E27FC236}">
                <a16:creationId xmlns="" xmlns:a16="http://schemas.microsoft.com/office/drawing/2014/main" id="{ED7BBB5C-E165-7E9A-55F9-7A33D9B2322D}"/>
              </a:ext>
            </a:extLst>
          </p:cNvPr>
          <p:cNvSpPr/>
          <p:nvPr userDrawn="1"/>
        </p:nvSpPr>
        <p:spPr>
          <a:xfrm>
            <a:off x="7781160" y="6488537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464" y="-24"/>
            <a:ext cx="10363200" cy="5000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3600" b="1" cap="all"/>
            </a:lvl1pPr>
          </a:lstStyle>
          <a:p>
            <a:endParaRPr lang="en-IN" dirty="0"/>
          </a:p>
        </p:txBody>
      </p:sp>
      <p:sp>
        <p:nvSpPr>
          <p:cNvPr id="10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="" xmlns:a16="http://schemas.microsoft.com/office/drawing/2014/main" id="{8BE7346C-88C1-0508-A157-EBA37E4CD613}"/>
              </a:ext>
            </a:extLst>
          </p:cNvPr>
          <p:cNvSpPr txBox="1"/>
          <p:nvPr userDrawn="1"/>
        </p:nvSpPr>
        <p:spPr>
          <a:xfrm>
            <a:off x="211282" y="6585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6;p5" descr="A picture containing text, light&#10;&#10;Description automatically generated">
            <a:extLst>
              <a:ext uri="{FF2B5EF4-FFF2-40B4-BE49-F238E27FC236}">
                <a16:creationId xmlns="" xmlns:a16="http://schemas.microsoft.com/office/drawing/2014/main" id="{F666CAEE-C04E-C696-C172-9EB5DF2A019F}"/>
              </a:ext>
            </a:extLst>
          </p:cNvPr>
          <p:cNvPicPr preferRelativeResize="0"/>
          <p:nvPr userDrawn="1"/>
        </p:nvPicPr>
        <p:blipFill rotWithShape="1">
          <a:blip r:embed="rId8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;p5" descr="Calendar&#10;&#10;Description automatically generated with low confidence">
            <a:extLst>
              <a:ext uri="{FF2B5EF4-FFF2-40B4-BE49-F238E27FC236}">
                <a16:creationId xmlns="" xmlns:a16="http://schemas.microsoft.com/office/drawing/2014/main" id="{711939E3-5DF4-66D6-1E0F-D57B5A5EBF07}"/>
              </a:ext>
            </a:extLst>
          </p:cNvPr>
          <p:cNvPicPr preferRelativeResize="0"/>
          <p:nvPr userDrawn="1"/>
        </p:nvPicPr>
        <p:blipFill rotWithShape="1">
          <a:blip r:embed="rId9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C586B843-FCBD-4D84-B418-E65ED763E0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67600" y="2438400"/>
            <a:ext cx="4392488" cy="1655843"/>
          </a:xfrm>
        </p:spPr>
        <p:txBody>
          <a:bodyPr/>
          <a:lstStyle/>
          <a:p>
            <a:r>
              <a:rPr lang="gu-IN" b="1" dirty="0"/>
              <a:t>રાજપૂત યુગ</a:t>
            </a:r>
            <a:endParaRPr lang="en-US" b="1" dirty="0"/>
          </a:p>
        </p:txBody>
      </p:sp>
      <p:pic>
        <p:nvPicPr>
          <p:cNvPr id="2" name="Picture 14" descr="Ganesh Pol | Amer fort, Jaipur. Built in 1592 by Rajput king… | Flickr">
            <a:extLst>
              <a:ext uri="{FF2B5EF4-FFF2-40B4-BE49-F238E27FC236}">
                <a16:creationId xmlns:a16="http://schemas.microsoft.com/office/drawing/2014/main" xmlns="" id="{E91E22B4-FA75-DD81-3707-E351975C25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726" b="17493"/>
          <a:stretch/>
        </p:blipFill>
        <p:spPr bwMode="auto">
          <a:xfrm>
            <a:off x="838200" y="990600"/>
            <a:ext cx="6664012" cy="394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4">
            <a:extLst>
              <a:ext uri="{FF2B5EF4-FFF2-40B4-BE49-F238E27FC236}">
                <a16:creationId xmlns:a16="http://schemas.microsoft.com/office/drawing/2014/main" xmlns="" id="{63425A0A-B516-B8E7-3B61-7E2A967D814D}"/>
              </a:ext>
            </a:extLst>
          </p:cNvPr>
          <p:cNvGrpSpPr/>
          <p:nvPr/>
        </p:nvGrpSpPr>
        <p:grpSpPr>
          <a:xfrm>
            <a:off x="1073442" y="44624"/>
            <a:ext cx="9739082" cy="936104"/>
            <a:chOff x="1073442" y="44624"/>
            <a:chExt cx="9739082" cy="936104"/>
          </a:xfrm>
        </p:grpSpPr>
        <p:grpSp>
          <p:nvGrpSpPr>
            <p:cNvPr id="4" name="Group 45">
              <a:extLst>
                <a:ext uri="{FF2B5EF4-FFF2-40B4-BE49-F238E27FC236}">
                  <a16:creationId xmlns:a16="http://schemas.microsoft.com/office/drawing/2014/main" xmlns="" id="{86117F49-D24C-4FAB-7E5C-0F87C4D5B3DF}"/>
                </a:ext>
              </a:extLst>
            </p:cNvPr>
            <p:cNvGrpSpPr/>
            <p:nvPr/>
          </p:nvGrpSpPr>
          <p:grpSpPr>
            <a:xfrm>
              <a:off x="1073442" y="44624"/>
              <a:ext cx="9739082" cy="936104"/>
              <a:chOff x="515380" y="62182"/>
              <a:chExt cx="9739082" cy="936104"/>
            </a:xfrm>
          </p:grpSpPr>
          <p:grpSp>
            <p:nvGrpSpPr>
              <p:cNvPr id="5" name="Group 48">
                <a:extLst>
                  <a:ext uri="{FF2B5EF4-FFF2-40B4-BE49-F238E27FC236}">
                    <a16:creationId xmlns:a16="http://schemas.microsoft.com/office/drawing/2014/main" xmlns="" id="{461BD933-2FEA-76AE-1D86-2F428C049983}"/>
                  </a:ext>
                </a:extLst>
              </p:cNvPr>
              <p:cNvGrpSpPr/>
              <p:nvPr/>
            </p:nvGrpSpPr>
            <p:grpSpPr>
              <a:xfrm>
                <a:off x="515380" y="62182"/>
                <a:ext cx="9739082" cy="936104"/>
                <a:chOff x="515380" y="62182"/>
                <a:chExt cx="9739082" cy="936104"/>
              </a:xfrm>
            </p:grpSpPr>
            <p:sp>
              <p:nvSpPr>
                <p:cNvPr id="51" name="Freeform 5">
                  <a:extLst>
                    <a:ext uri="{FF2B5EF4-FFF2-40B4-BE49-F238E27FC236}">
                      <a16:creationId xmlns:a16="http://schemas.microsoft.com/office/drawing/2014/main" xmlns="" id="{2438E1CA-D283-CEE4-C1C8-0FBC0995EEEE}"/>
                    </a:ext>
                  </a:extLst>
                </p:cNvPr>
                <p:cNvSpPr/>
                <p:nvPr/>
              </p:nvSpPr>
              <p:spPr>
                <a:xfrm flipH="1">
                  <a:off x="983432" y="170194"/>
                  <a:ext cx="8802977" cy="720080"/>
                </a:xfrm>
                <a:custGeom>
                  <a:avLst/>
                  <a:gdLst>
                    <a:gd name="connsiteX0" fmla="*/ 9568147 w 9928187"/>
                    <a:gd name="connsiteY0" fmla="*/ 0 h 720080"/>
                    <a:gd name="connsiteX1" fmla="*/ 9424131 w 9928187"/>
                    <a:gd name="connsiteY1" fmla="*/ 0 h 720080"/>
                    <a:gd name="connsiteX2" fmla="*/ 504056 w 9928187"/>
                    <a:gd name="connsiteY2" fmla="*/ 0 h 720080"/>
                    <a:gd name="connsiteX3" fmla="*/ 360040 w 9928187"/>
                    <a:gd name="connsiteY3" fmla="*/ 0 h 720080"/>
                    <a:gd name="connsiteX4" fmla="*/ 0 w 9928187"/>
                    <a:gd name="connsiteY4" fmla="*/ 360040 h 720080"/>
                    <a:gd name="connsiteX5" fmla="*/ 360040 w 9928187"/>
                    <a:gd name="connsiteY5" fmla="*/ 720080 h 720080"/>
                    <a:gd name="connsiteX6" fmla="*/ 504056 w 9928187"/>
                    <a:gd name="connsiteY6" fmla="*/ 720080 h 720080"/>
                    <a:gd name="connsiteX7" fmla="*/ 9424131 w 9928187"/>
                    <a:gd name="connsiteY7" fmla="*/ 720080 h 720080"/>
                    <a:gd name="connsiteX8" fmla="*/ 9568147 w 9928187"/>
                    <a:gd name="connsiteY8" fmla="*/ 720080 h 720080"/>
                    <a:gd name="connsiteX9" fmla="*/ 9928187 w 9928187"/>
                    <a:gd name="connsiteY9" fmla="*/ 360040 h 720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928187" h="720080">
                      <a:moveTo>
                        <a:pt x="9568147" y="0"/>
                      </a:moveTo>
                      <a:lnTo>
                        <a:pt x="9424131" y="0"/>
                      </a:lnTo>
                      <a:lnTo>
                        <a:pt x="504056" y="0"/>
                      </a:lnTo>
                      <a:lnTo>
                        <a:pt x="360040" y="0"/>
                      </a:lnTo>
                      <a:lnTo>
                        <a:pt x="0" y="360040"/>
                      </a:lnTo>
                      <a:lnTo>
                        <a:pt x="360040" y="720080"/>
                      </a:lnTo>
                      <a:lnTo>
                        <a:pt x="504056" y="720080"/>
                      </a:lnTo>
                      <a:lnTo>
                        <a:pt x="9424131" y="720080"/>
                      </a:lnTo>
                      <a:lnTo>
                        <a:pt x="9568147" y="720080"/>
                      </a:lnTo>
                      <a:lnTo>
                        <a:pt x="9928187" y="360040"/>
                      </a:lnTo>
                      <a:close/>
                    </a:path>
                  </a:pathLst>
                </a:custGeom>
                <a:ln w="57150">
                  <a:solidFill>
                    <a:schemeClr val="accent1">
                      <a:lumMod val="7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" name="Diamond 51">
                  <a:extLst>
                    <a:ext uri="{FF2B5EF4-FFF2-40B4-BE49-F238E27FC236}">
                      <a16:creationId xmlns:a16="http://schemas.microsoft.com/office/drawing/2014/main" xmlns="" id="{61A92665-67C6-52F2-2F58-997C461D8D2B}"/>
                    </a:ext>
                  </a:extLst>
                </p:cNvPr>
                <p:cNvSpPr/>
                <p:nvPr/>
              </p:nvSpPr>
              <p:spPr>
                <a:xfrm rot="16200000">
                  <a:off x="515380" y="62182"/>
                  <a:ext cx="936104" cy="936104"/>
                </a:xfrm>
                <a:prstGeom prst="diamond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Diamond 52">
                  <a:extLst>
                    <a:ext uri="{FF2B5EF4-FFF2-40B4-BE49-F238E27FC236}">
                      <a16:creationId xmlns:a16="http://schemas.microsoft.com/office/drawing/2014/main" xmlns="" id="{5B2068D2-C91A-ACF0-4A49-8A597CF38ACC}"/>
                    </a:ext>
                  </a:extLst>
                </p:cNvPr>
                <p:cNvSpPr/>
                <p:nvPr/>
              </p:nvSpPr>
              <p:spPr>
                <a:xfrm rot="5400000">
                  <a:off x="9318358" y="62182"/>
                  <a:ext cx="936104" cy="936104"/>
                </a:xfrm>
                <a:prstGeom prst="diamond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AD1D08C1-274B-19F0-9A8C-176470224550}"/>
                  </a:ext>
                </a:extLst>
              </p:cNvPr>
              <p:cNvSpPr txBox="1"/>
              <p:nvPr/>
            </p:nvSpPr>
            <p:spPr>
              <a:xfrm>
                <a:off x="1217458" y="188640"/>
                <a:ext cx="8352928" cy="646331"/>
              </a:xfrm>
              <a:prstGeom prst="rect">
                <a:avLst/>
              </a:prstGeom>
              <a:noFill/>
              <a:ln>
                <a:solidFill>
                  <a:schemeClr val="bg2">
                    <a:lumMod val="90000"/>
                  </a:schemeClr>
                </a:solidFill>
              </a:ln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gu-IN" sz="3600" b="1" dirty="0"/>
                  <a:t>એક </a:t>
                </a:r>
                <a:r>
                  <a:rPr lang="en-GB" sz="3600" b="1" dirty="0" err="1"/>
                  <a:t>નવો</a:t>
                </a:r>
                <a:r>
                  <a:rPr lang="gu-IN" sz="3600" b="1" dirty="0"/>
                  <a:t> યુગ</a:t>
                </a:r>
                <a:endParaRPr lang="en-US" sz="3600" b="1" dirty="0"/>
              </a:p>
            </p:txBody>
          </p:sp>
        </p:grp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xmlns="" id="{1A603AF6-4AAE-1141-12B4-5B2922911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73822" y="278718"/>
              <a:ext cx="673707" cy="518412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xmlns="" id="{2389BD54-BB71-E0E7-317D-DEE515D09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10022516" y="278718"/>
              <a:ext cx="735348" cy="518412"/>
            </a:xfrm>
            <a:prstGeom prst="rect">
              <a:avLst/>
            </a:prstGeom>
          </p:spPr>
        </p:pic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C69829BA-9E6C-F9D4-9495-C6078F5CA653}"/>
              </a:ext>
            </a:extLst>
          </p:cNvPr>
          <p:cNvSpPr/>
          <p:nvPr/>
        </p:nvSpPr>
        <p:spPr>
          <a:xfrm flipH="1">
            <a:off x="3492275" y="1572102"/>
            <a:ext cx="745726" cy="446449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7128">
                <a:schemeClr val="bg1">
                  <a:lumMod val="95000"/>
                </a:schemeClr>
              </a:gs>
              <a:gs pos="72095">
                <a:schemeClr val="bg1">
                  <a:lumMod val="85000"/>
                </a:schemeClr>
              </a:gs>
              <a:gs pos="34696">
                <a:schemeClr val="bg1">
                  <a:lumMod val="85000"/>
                </a:schemeClr>
              </a:gs>
              <a:gs pos="17000">
                <a:schemeClr val="bg1">
                  <a:lumMod val="75000"/>
                </a:schemeClr>
              </a:gs>
              <a:gs pos="85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6510E395-F62F-7132-1DFB-8FEF443A92C4}"/>
              </a:ext>
            </a:extLst>
          </p:cNvPr>
          <p:cNvSpPr txBox="1"/>
          <p:nvPr/>
        </p:nvSpPr>
        <p:spPr>
          <a:xfrm>
            <a:off x="230942" y="3698132"/>
            <a:ext cx="27105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14300">
              <a:lnSpc>
                <a:spcPts val="2400"/>
              </a:lnSpc>
              <a:spcAft>
                <a:spcPts val="0"/>
              </a:spcAft>
            </a:pPr>
            <a:r>
              <a:rPr lang="gu-IN" sz="2000" b="1" dirty="0"/>
              <a:t>દક્ષિણ</a:t>
            </a:r>
            <a:r>
              <a:rPr lang="gu-IN" sz="2000" dirty="0"/>
              <a:t> – રાજા </a:t>
            </a:r>
            <a:r>
              <a:rPr lang="en-GB" sz="2000" dirty="0" err="1"/>
              <a:t>પુલકેશીનાં</a:t>
            </a:r>
            <a:r>
              <a:rPr lang="gu-IN" sz="2000" dirty="0"/>
              <a:t> મૃત્યુ પછી </a:t>
            </a:r>
            <a:r>
              <a:rPr lang="en-GB" sz="2000" dirty="0" err="1"/>
              <a:t>ઘણાં</a:t>
            </a:r>
            <a:r>
              <a:rPr lang="gu-IN" sz="2000" dirty="0"/>
              <a:t> ના</a:t>
            </a:r>
            <a:r>
              <a:rPr lang="en-GB" sz="2000" dirty="0" err="1"/>
              <a:t>ના</a:t>
            </a:r>
            <a:r>
              <a:rPr lang="gu-IN" sz="2000" dirty="0"/>
              <a:t> </a:t>
            </a:r>
            <a:r>
              <a:rPr lang="en-GB" sz="2000" dirty="0" err="1"/>
              <a:t>રાજ્યો</a:t>
            </a:r>
            <a:r>
              <a:rPr lang="gu-IN" sz="2000" dirty="0"/>
              <a:t> </a:t>
            </a:r>
            <a:r>
              <a:rPr lang="en-GB" sz="2000" dirty="0" err="1"/>
              <a:t>ઉદ્દભવ્યા</a:t>
            </a:r>
            <a:r>
              <a:rPr lang="gu-IN" sz="2000" dirty="0"/>
              <a:t>.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BA2A895D-4B0F-D423-EF84-C9B88847221C}"/>
              </a:ext>
            </a:extLst>
          </p:cNvPr>
          <p:cNvSpPr txBox="1"/>
          <p:nvPr/>
        </p:nvSpPr>
        <p:spPr>
          <a:xfrm>
            <a:off x="4751248" y="2359074"/>
            <a:ext cx="30729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u-IN" sz="2000" b="1" dirty="0"/>
              <a:t>ઉત્તર</a:t>
            </a:r>
            <a:r>
              <a:rPr lang="gu-IN" sz="2000" dirty="0"/>
              <a:t> – </a:t>
            </a:r>
            <a:r>
              <a:rPr lang="en-GB" sz="2000" dirty="0"/>
              <a:t>ઈ. સ. ૬૪૭ માં </a:t>
            </a:r>
            <a:r>
              <a:rPr lang="gu-IN" sz="2000" dirty="0"/>
              <a:t>રાજા </a:t>
            </a:r>
            <a:r>
              <a:rPr lang="en-GB" sz="2000" dirty="0" err="1"/>
              <a:t>હર્ષવર્ધનનાં</a:t>
            </a:r>
            <a:r>
              <a:rPr lang="gu-IN" sz="2000" dirty="0"/>
              <a:t> મૃત્યુ પછી તેમના વિશાળ </a:t>
            </a:r>
            <a:r>
              <a:rPr lang="en-GB" sz="2000" dirty="0" err="1"/>
              <a:t>રાજ્યના</a:t>
            </a:r>
            <a:r>
              <a:rPr lang="en-GB" sz="2000" dirty="0"/>
              <a:t> </a:t>
            </a:r>
            <a:r>
              <a:rPr lang="en-GB" sz="2000" dirty="0" err="1"/>
              <a:t>ભાગ</a:t>
            </a:r>
            <a:r>
              <a:rPr lang="en-GB" sz="2000" dirty="0"/>
              <a:t> </a:t>
            </a:r>
            <a:r>
              <a:rPr lang="gu-IN" sz="2000" dirty="0"/>
              <a:t>પડ્યા.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FA5330B-C680-B1A9-9F06-82A13920B196}"/>
              </a:ext>
            </a:extLst>
          </p:cNvPr>
          <p:cNvSpPr txBox="1"/>
          <p:nvPr/>
        </p:nvSpPr>
        <p:spPr>
          <a:xfrm>
            <a:off x="308414" y="1752708"/>
            <a:ext cx="289415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14300">
              <a:lnSpc>
                <a:spcPts val="2400"/>
              </a:lnSpc>
              <a:spcAft>
                <a:spcPts val="0"/>
              </a:spcAft>
            </a:pPr>
            <a:r>
              <a:rPr lang="en-GB" sz="2000" dirty="0"/>
              <a:t>૭ </a:t>
            </a:r>
            <a:r>
              <a:rPr lang="gu-IN" sz="2000" dirty="0"/>
              <a:t>મી થી </a:t>
            </a:r>
            <a:r>
              <a:rPr lang="en-GB" sz="2000" dirty="0"/>
              <a:t>૧૨</a:t>
            </a:r>
            <a:r>
              <a:rPr lang="gu-IN" sz="2000" dirty="0"/>
              <a:t>મી સદી સુધી ઉત્તર અને દક્ષિણ ભારતમાં નવા </a:t>
            </a:r>
            <a:r>
              <a:rPr lang="gu-IN" sz="2000" dirty="0" err="1"/>
              <a:t>શાસકો</a:t>
            </a:r>
            <a:r>
              <a:rPr lang="gu-IN" sz="2000" dirty="0"/>
              <a:t> </a:t>
            </a:r>
            <a:r>
              <a:rPr lang="en-GB" sz="2000" dirty="0" err="1"/>
              <a:t>ઉદ્દભવ્યા</a:t>
            </a:r>
            <a:r>
              <a:rPr lang="gu-IN" sz="2000" dirty="0"/>
              <a:t>.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09E2CB3-9C35-ECA9-1578-8695346679A5}"/>
              </a:ext>
            </a:extLst>
          </p:cNvPr>
          <p:cNvSpPr txBox="1"/>
          <p:nvPr/>
        </p:nvSpPr>
        <p:spPr>
          <a:xfrm>
            <a:off x="4785461" y="4680216"/>
            <a:ext cx="30387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14300">
              <a:lnSpc>
                <a:spcPts val="2400"/>
              </a:lnSpc>
              <a:spcAft>
                <a:spcPts val="0"/>
              </a:spcAft>
            </a:pPr>
            <a:r>
              <a:rPr lang="en-GB" sz="2000" dirty="0" err="1"/>
              <a:t>મધ્યુગના</a:t>
            </a:r>
            <a:r>
              <a:rPr lang="en-GB" sz="2000" dirty="0"/>
              <a:t> </a:t>
            </a:r>
            <a:r>
              <a:rPr lang="gu-IN" sz="2000" dirty="0"/>
              <a:t>આ સમયગાળાને </a:t>
            </a:r>
            <a:r>
              <a:rPr lang="gu-IN" sz="2000" b="1" dirty="0" err="1"/>
              <a:t>રાજપૂત</a:t>
            </a:r>
            <a:r>
              <a:rPr lang="gu-IN" sz="2000" b="1" dirty="0"/>
              <a:t> યુગ</a:t>
            </a:r>
            <a:r>
              <a:rPr lang="gu-IN" sz="2000" dirty="0"/>
              <a:t> તરીકે ઓળખવામાં આવે છે.</a:t>
            </a:r>
            <a:endParaRPr lang="en-IN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8">
            <a:extLst>
              <a:ext uri="{FF2B5EF4-FFF2-40B4-BE49-F238E27FC236}">
                <a16:creationId xmlns:a16="http://schemas.microsoft.com/office/drawing/2014/main" xmlns="" id="{59D81328-F1F4-202D-4628-1D26A7CEA957}"/>
              </a:ext>
            </a:extLst>
          </p:cNvPr>
          <p:cNvGrpSpPr/>
          <p:nvPr/>
        </p:nvGrpSpPr>
        <p:grpSpPr>
          <a:xfrm>
            <a:off x="3051317" y="1808011"/>
            <a:ext cx="639003" cy="1420275"/>
            <a:chOff x="3278778" y="2080733"/>
            <a:chExt cx="639003" cy="1420275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xmlns="" id="{7F2F5689-CD72-3132-E97F-5B0B83C56B72}"/>
                </a:ext>
              </a:extLst>
            </p:cNvPr>
            <p:cNvSpPr/>
            <p:nvPr/>
          </p:nvSpPr>
          <p:spPr>
            <a:xfrm rot="5400000">
              <a:off x="2888142" y="2471369"/>
              <a:ext cx="1420275" cy="639003"/>
            </a:xfrm>
            <a:custGeom>
              <a:avLst/>
              <a:gdLst>
                <a:gd name="connsiteX0" fmla="*/ 0 w 1645716"/>
                <a:gd name="connsiteY0" fmla="*/ 236376 h 740432"/>
                <a:gd name="connsiteX1" fmla="*/ 278249 w 1645716"/>
                <a:gd name="connsiteY1" fmla="*/ 740432 h 740432"/>
                <a:gd name="connsiteX2" fmla="*/ 1233918 w 1645716"/>
                <a:gd name="connsiteY2" fmla="*/ 740432 h 740432"/>
                <a:gd name="connsiteX3" fmla="*/ 1512167 w 1645716"/>
                <a:gd name="connsiteY3" fmla="*/ 236376 h 740432"/>
                <a:gd name="connsiteX4" fmla="*/ 1509767 w 1645716"/>
                <a:gd name="connsiteY4" fmla="*/ 236376 h 740432"/>
                <a:gd name="connsiteX5" fmla="*/ 1645716 w 1645716"/>
                <a:gd name="connsiteY5" fmla="*/ 0 h 740432"/>
                <a:gd name="connsiteX6" fmla="*/ 917568 w 1645716"/>
                <a:gd name="connsiteY6" fmla="*/ 0 h 740432"/>
                <a:gd name="connsiteX7" fmla="*/ 781619 w 1645716"/>
                <a:gd name="connsiteY7" fmla="*/ 236376 h 74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716" h="740432">
                  <a:moveTo>
                    <a:pt x="0" y="236376"/>
                  </a:moveTo>
                  <a:lnTo>
                    <a:pt x="278249" y="740432"/>
                  </a:lnTo>
                  <a:lnTo>
                    <a:pt x="1233918" y="740432"/>
                  </a:lnTo>
                  <a:lnTo>
                    <a:pt x="1512167" y="236376"/>
                  </a:lnTo>
                  <a:lnTo>
                    <a:pt x="1509767" y="236376"/>
                  </a:lnTo>
                  <a:lnTo>
                    <a:pt x="1645716" y="0"/>
                  </a:lnTo>
                  <a:lnTo>
                    <a:pt x="917568" y="0"/>
                  </a:lnTo>
                  <a:lnTo>
                    <a:pt x="781619" y="236376"/>
                  </a:lnTo>
                  <a:close/>
                </a:path>
              </a:pathLst>
            </a:custGeom>
            <a:gradFill flip="none" rotWithShape="1">
              <a:lin ang="5400000" scaled="1"/>
              <a:tileRect/>
            </a:gra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E1A227A4-C0C3-023D-6C4C-57D5492F6AB6}"/>
                </a:ext>
              </a:extLst>
            </p:cNvPr>
            <p:cNvSpPr txBox="1"/>
            <p:nvPr/>
          </p:nvSpPr>
          <p:spPr>
            <a:xfrm>
              <a:off x="3358217" y="2608903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</p:grpSp>
      <p:grpSp>
        <p:nvGrpSpPr>
          <p:cNvPr id="7" name="Group 61">
            <a:extLst>
              <a:ext uri="{FF2B5EF4-FFF2-40B4-BE49-F238E27FC236}">
                <a16:creationId xmlns:a16="http://schemas.microsoft.com/office/drawing/2014/main" xmlns="" id="{A026AF9E-EFB3-1596-A2A5-38079792B191}"/>
              </a:ext>
            </a:extLst>
          </p:cNvPr>
          <p:cNvGrpSpPr/>
          <p:nvPr/>
        </p:nvGrpSpPr>
        <p:grpSpPr>
          <a:xfrm>
            <a:off x="4039973" y="2693356"/>
            <a:ext cx="639003" cy="1420275"/>
            <a:chOff x="4267434" y="2966078"/>
            <a:chExt cx="639003" cy="1420275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B9240D6E-AF19-2645-679E-32D9E6CE8601}"/>
                </a:ext>
              </a:extLst>
            </p:cNvPr>
            <p:cNvSpPr/>
            <p:nvPr/>
          </p:nvSpPr>
          <p:spPr>
            <a:xfrm rot="5400000" flipH="1" flipV="1">
              <a:off x="3876798" y="3356714"/>
              <a:ext cx="1420275" cy="639003"/>
            </a:xfrm>
            <a:custGeom>
              <a:avLst/>
              <a:gdLst>
                <a:gd name="connsiteX0" fmla="*/ 0 w 1645716"/>
                <a:gd name="connsiteY0" fmla="*/ 236376 h 740432"/>
                <a:gd name="connsiteX1" fmla="*/ 278249 w 1645716"/>
                <a:gd name="connsiteY1" fmla="*/ 740432 h 740432"/>
                <a:gd name="connsiteX2" fmla="*/ 1233918 w 1645716"/>
                <a:gd name="connsiteY2" fmla="*/ 740432 h 740432"/>
                <a:gd name="connsiteX3" fmla="*/ 1512167 w 1645716"/>
                <a:gd name="connsiteY3" fmla="*/ 236376 h 740432"/>
                <a:gd name="connsiteX4" fmla="*/ 1509767 w 1645716"/>
                <a:gd name="connsiteY4" fmla="*/ 236376 h 740432"/>
                <a:gd name="connsiteX5" fmla="*/ 1645716 w 1645716"/>
                <a:gd name="connsiteY5" fmla="*/ 0 h 740432"/>
                <a:gd name="connsiteX6" fmla="*/ 917568 w 1645716"/>
                <a:gd name="connsiteY6" fmla="*/ 0 h 740432"/>
                <a:gd name="connsiteX7" fmla="*/ 781619 w 1645716"/>
                <a:gd name="connsiteY7" fmla="*/ 236376 h 74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716" h="740432">
                  <a:moveTo>
                    <a:pt x="0" y="236376"/>
                  </a:moveTo>
                  <a:lnTo>
                    <a:pt x="278249" y="740432"/>
                  </a:lnTo>
                  <a:lnTo>
                    <a:pt x="1233918" y="740432"/>
                  </a:lnTo>
                  <a:lnTo>
                    <a:pt x="1512167" y="236376"/>
                  </a:lnTo>
                  <a:lnTo>
                    <a:pt x="1509767" y="236376"/>
                  </a:lnTo>
                  <a:lnTo>
                    <a:pt x="1645716" y="0"/>
                  </a:lnTo>
                  <a:lnTo>
                    <a:pt x="917568" y="0"/>
                  </a:lnTo>
                  <a:lnTo>
                    <a:pt x="781619" y="236376"/>
                  </a:lnTo>
                  <a:close/>
                </a:path>
              </a:pathLst>
            </a:custGeom>
            <a:gradFill flip="none" rotWithShape="1">
              <a:lin ang="5400000" scaled="1"/>
              <a:tileRect/>
            </a:gradFill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4" name="TextBox 1023">
              <a:extLst>
                <a:ext uri="{FF2B5EF4-FFF2-40B4-BE49-F238E27FC236}">
                  <a16:creationId xmlns:a16="http://schemas.microsoft.com/office/drawing/2014/main" xmlns="" id="{9B37AC2C-265B-2745-8D2D-089EFBF630A1}"/>
                </a:ext>
              </a:extLst>
            </p:cNvPr>
            <p:cNvSpPr txBox="1"/>
            <p:nvPr/>
          </p:nvSpPr>
          <p:spPr>
            <a:xfrm>
              <a:off x="4537734" y="3530534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</p:grpSp>
      <p:grpSp>
        <p:nvGrpSpPr>
          <p:cNvPr id="8" name="Group 1024">
            <a:extLst>
              <a:ext uri="{FF2B5EF4-FFF2-40B4-BE49-F238E27FC236}">
                <a16:creationId xmlns:a16="http://schemas.microsoft.com/office/drawing/2014/main" xmlns="" id="{583B304E-ED61-F29A-4B84-7A3AF8BEC69B}"/>
              </a:ext>
            </a:extLst>
          </p:cNvPr>
          <p:cNvGrpSpPr/>
          <p:nvPr/>
        </p:nvGrpSpPr>
        <p:grpSpPr>
          <a:xfrm>
            <a:off x="3051318" y="3464194"/>
            <a:ext cx="639003" cy="1420275"/>
            <a:chOff x="3278779" y="3736916"/>
            <a:chExt cx="639003" cy="1420275"/>
          </a:xfrm>
        </p:grpSpPr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xmlns="" id="{DCC76D79-0427-5FCB-AC2C-1903DD80378A}"/>
                </a:ext>
              </a:extLst>
            </p:cNvPr>
            <p:cNvSpPr/>
            <p:nvPr/>
          </p:nvSpPr>
          <p:spPr>
            <a:xfrm rot="5400000">
              <a:off x="2888143" y="4127552"/>
              <a:ext cx="1420275" cy="639003"/>
            </a:xfrm>
            <a:custGeom>
              <a:avLst/>
              <a:gdLst>
                <a:gd name="connsiteX0" fmla="*/ 0 w 1645716"/>
                <a:gd name="connsiteY0" fmla="*/ 236376 h 740432"/>
                <a:gd name="connsiteX1" fmla="*/ 278249 w 1645716"/>
                <a:gd name="connsiteY1" fmla="*/ 740432 h 740432"/>
                <a:gd name="connsiteX2" fmla="*/ 1233918 w 1645716"/>
                <a:gd name="connsiteY2" fmla="*/ 740432 h 740432"/>
                <a:gd name="connsiteX3" fmla="*/ 1512167 w 1645716"/>
                <a:gd name="connsiteY3" fmla="*/ 236376 h 740432"/>
                <a:gd name="connsiteX4" fmla="*/ 1509767 w 1645716"/>
                <a:gd name="connsiteY4" fmla="*/ 236376 h 740432"/>
                <a:gd name="connsiteX5" fmla="*/ 1645716 w 1645716"/>
                <a:gd name="connsiteY5" fmla="*/ 0 h 740432"/>
                <a:gd name="connsiteX6" fmla="*/ 917568 w 1645716"/>
                <a:gd name="connsiteY6" fmla="*/ 0 h 740432"/>
                <a:gd name="connsiteX7" fmla="*/ 781619 w 1645716"/>
                <a:gd name="connsiteY7" fmla="*/ 236376 h 74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716" h="740432">
                  <a:moveTo>
                    <a:pt x="0" y="236376"/>
                  </a:moveTo>
                  <a:lnTo>
                    <a:pt x="278249" y="740432"/>
                  </a:lnTo>
                  <a:lnTo>
                    <a:pt x="1233918" y="740432"/>
                  </a:lnTo>
                  <a:lnTo>
                    <a:pt x="1512167" y="236376"/>
                  </a:lnTo>
                  <a:lnTo>
                    <a:pt x="1509767" y="236376"/>
                  </a:lnTo>
                  <a:lnTo>
                    <a:pt x="1645716" y="0"/>
                  </a:lnTo>
                  <a:lnTo>
                    <a:pt x="917568" y="0"/>
                  </a:lnTo>
                  <a:lnTo>
                    <a:pt x="781619" y="236376"/>
                  </a:lnTo>
                  <a:close/>
                </a:path>
              </a:pathLst>
            </a:custGeom>
            <a:gradFill flip="none" rotWithShape="1">
              <a:lin ang="5400000" scaled="1"/>
              <a:tileRect/>
            </a:gradFill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27" name="TextBox 1026">
              <a:extLst>
                <a:ext uri="{FF2B5EF4-FFF2-40B4-BE49-F238E27FC236}">
                  <a16:creationId xmlns:a16="http://schemas.microsoft.com/office/drawing/2014/main" xmlns="" id="{C724D2B1-4FF3-6C23-C1BE-D9B4342C3F2A}"/>
                </a:ext>
              </a:extLst>
            </p:cNvPr>
            <p:cNvSpPr txBox="1"/>
            <p:nvPr/>
          </p:nvSpPr>
          <p:spPr>
            <a:xfrm>
              <a:off x="3358217" y="4246999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</p:grpSp>
      <p:grpSp>
        <p:nvGrpSpPr>
          <p:cNvPr id="9" name="Group 1027">
            <a:extLst>
              <a:ext uri="{FF2B5EF4-FFF2-40B4-BE49-F238E27FC236}">
                <a16:creationId xmlns:a16="http://schemas.microsoft.com/office/drawing/2014/main" xmlns="" id="{253893A3-1089-AB02-9890-466D01F4FDCB}"/>
              </a:ext>
            </a:extLst>
          </p:cNvPr>
          <p:cNvGrpSpPr/>
          <p:nvPr/>
        </p:nvGrpSpPr>
        <p:grpSpPr>
          <a:xfrm>
            <a:off x="4039972" y="4364977"/>
            <a:ext cx="639003" cy="1420275"/>
            <a:chOff x="4267433" y="4637699"/>
            <a:chExt cx="639003" cy="1420275"/>
          </a:xfrm>
        </p:grpSpPr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xmlns="" id="{4EC1AC84-C215-6DC6-B743-D387C529E430}"/>
                </a:ext>
              </a:extLst>
            </p:cNvPr>
            <p:cNvSpPr/>
            <p:nvPr/>
          </p:nvSpPr>
          <p:spPr>
            <a:xfrm rot="5400000" flipH="1" flipV="1">
              <a:off x="3876797" y="5028335"/>
              <a:ext cx="1420275" cy="639003"/>
            </a:xfrm>
            <a:custGeom>
              <a:avLst/>
              <a:gdLst>
                <a:gd name="connsiteX0" fmla="*/ 0 w 1645716"/>
                <a:gd name="connsiteY0" fmla="*/ 236376 h 740432"/>
                <a:gd name="connsiteX1" fmla="*/ 278249 w 1645716"/>
                <a:gd name="connsiteY1" fmla="*/ 740432 h 740432"/>
                <a:gd name="connsiteX2" fmla="*/ 1233918 w 1645716"/>
                <a:gd name="connsiteY2" fmla="*/ 740432 h 740432"/>
                <a:gd name="connsiteX3" fmla="*/ 1512167 w 1645716"/>
                <a:gd name="connsiteY3" fmla="*/ 236376 h 740432"/>
                <a:gd name="connsiteX4" fmla="*/ 1509767 w 1645716"/>
                <a:gd name="connsiteY4" fmla="*/ 236376 h 740432"/>
                <a:gd name="connsiteX5" fmla="*/ 1645716 w 1645716"/>
                <a:gd name="connsiteY5" fmla="*/ 0 h 740432"/>
                <a:gd name="connsiteX6" fmla="*/ 917568 w 1645716"/>
                <a:gd name="connsiteY6" fmla="*/ 0 h 740432"/>
                <a:gd name="connsiteX7" fmla="*/ 781619 w 1645716"/>
                <a:gd name="connsiteY7" fmla="*/ 236376 h 74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5716" h="740432">
                  <a:moveTo>
                    <a:pt x="0" y="236376"/>
                  </a:moveTo>
                  <a:lnTo>
                    <a:pt x="278249" y="740432"/>
                  </a:lnTo>
                  <a:lnTo>
                    <a:pt x="1233918" y="740432"/>
                  </a:lnTo>
                  <a:lnTo>
                    <a:pt x="1512167" y="236376"/>
                  </a:lnTo>
                  <a:lnTo>
                    <a:pt x="1509767" y="236376"/>
                  </a:lnTo>
                  <a:lnTo>
                    <a:pt x="1645716" y="0"/>
                  </a:lnTo>
                  <a:lnTo>
                    <a:pt x="917568" y="0"/>
                  </a:lnTo>
                  <a:lnTo>
                    <a:pt x="781619" y="236376"/>
                  </a:lnTo>
                  <a:close/>
                </a:path>
              </a:pathLst>
            </a:custGeom>
            <a:gradFill flip="none" rotWithShape="1">
              <a:lin ang="5400000" scaled="1"/>
              <a:tileRect/>
            </a:gradFill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1" name="TextBox 1030">
              <a:extLst>
                <a:ext uri="{FF2B5EF4-FFF2-40B4-BE49-F238E27FC236}">
                  <a16:creationId xmlns:a16="http://schemas.microsoft.com/office/drawing/2014/main" xmlns="" id="{553BA298-4532-42D8-3632-9BE322E0D332}"/>
                </a:ext>
              </a:extLst>
            </p:cNvPr>
            <p:cNvSpPr txBox="1"/>
            <p:nvPr/>
          </p:nvSpPr>
          <p:spPr>
            <a:xfrm>
              <a:off x="4541804" y="5170981"/>
              <a:ext cx="2880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C6909B0-6DC8-F1B1-7981-62B19DDBEBB7}"/>
              </a:ext>
            </a:extLst>
          </p:cNvPr>
          <p:cNvSpPr/>
          <p:nvPr/>
        </p:nvSpPr>
        <p:spPr>
          <a:xfrm>
            <a:off x="5912808" y="1898440"/>
            <a:ext cx="6048673" cy="404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14300">
              <a:lnSpc>
                <a:spcPts val="2400"/>
              </a:lnSpc>
              <a:spcAft>
                <a:spcPts val="0"/>
              </a:spcAft>
            </a:pP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A Rajput warrior on a horse holding a spear free public domain image | Look  and Learn">
            <a:extLst>
              <a:ext uri="{FF2B5EF4-FFF2-40B4-BE49-F238E27FC236}">
                <a16:creationId xmlns:a16="http://schemas.microsoft.com/office/drawing/2014/main" xmlns="" id="{F34E10D5-5560-E749-9A32-2AF4FA046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30678" y="1259732"/>
            <a:ext cx="338137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24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750"/>
                            </p:stCondLst>
                            <p:childTnLst>
                              <p:par>
                                <p:cTn id="44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/>
      <p:bldP spid="56" grpId="0"/>
      <p:bldP spid="57" grpId="0"/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814760" y="1268760"/>
            <a:ext cx="5594478" cy="861436"/>
          </a:xfrm>
          <a:prstGeom prst="roundRect">
            <a:avLst/>
          </a:prstGeom>
          <a:solidFill>
            <a:srgbClr val="C8BDDD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gu-IN" sz="2400" b="1" dirty="0">
                <a:solidFill>
                  <a:schemeClr val="tx1"/>
                </a:solidFill>
              </a:rPr>
              <a:t>ઉત્તર</a:t>
            </a:r>
            <a:r>
              <a:rPr lang="gu-IN" sz="2400" dirty="0">
                <a:solidFill>
                  <a:schemeClr val="tx1"/>
                </a:solidFill>
              </a:rPr>
              <a:t>: રાજપૂત – ગુર્જર-પ્રતિહારો, ચૌહાણો, સોલંકીઓ, પરમારો</a:t>
            </a:r>
            <a:endParaRPr lang="en-IN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843266" y="5210860"/>
            <a:ext cx="5569057" cy="73926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7475" indent="-117475" fontAlgn="base">
              <a:buSzPts val="1000"/>
            </a:pPr>
            <a:r>
              <a:rPr lang="gu-IN" sz="2400" dirty="0">
                <a:solidFill>
                  <a:schemeClr val="tx1"/>
                </a:solidFill>
              </a:rPr>
              <a:t>ગુર્જર-પ્રતિહાર ઉત્તર ભારતમાં અને </a:t>
            </a:r>
            <a:r>
              <a:rPr lang="en-GB" sz="2400" dirty="0" err="1">
                <a:solidFill>
                  <a:schemeClr val="tx1"/>
                </a:solidFill>
              </a:rPr>
              <a:t>પાલ</a:t>
            </a:r>
            <a:r>
              <a:rPr lang="gu-IN" sz="2400" dirty="0">
                <a:solidFill>
                  <a:schemeClr val="tx1"/>
                </a:solidFill>
              </a:rPr>
              <a:t> પૂર્વમાં હાવી હતા.</a:t>
            </a:r>
            <a:endParaRPr lang="en-IN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33234" y="4217734"/>
            <a:ext cx="5596220" cy="82063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buSzPts val="1000"/>
              <a:tabLst>
                <a:tab pos="457200" algn="l"/>
              </a:tabLst>
            </a:pPr>
            <a:r>
              <a:rPr lang="gu-IN" sz="2400" dirty="0">
                <a:solidFill>
                  <a:schemeClr val="tx1"/>
                </a:solidFill>
              </a:rPr>
              <a:t>નવા </a:t>
            </a:r>
            <a:r>
              <a:rPr lang="gu-IN" sz="2400" dirty="0" err="1">
                <a:solidFill>
                  <a:schemeClr val="tx1"/>
                </a:solidFill>
              </a:rPr>
              <a:t>શાસકોએ</a:t>
            </a:r>
            <a:r>
              <a:rPr lang="gu-IN" sz="2400" dirty="0">
                <a:solidFill>
                  <a:schemeClr val="tx1"/>
                </a:solidFill>
              </a:rPr>
              <a:t> </a:t>
            </a:r>
            <a:r>
              <a:rPr lang="en-GB" sz="2400" dirty="0" err="1">
                <a:solidFill>
                  <a:schemeClr val="tx1"/>
                </a:solidFill>
              </a:rPr>
              <a:t>પોતાનાં</a:t>
            </a:r>
            <a:r>
              <a:rPr lang="gu-IN" sz="2400" dirty="0">
                <a:solidFill>
                  <a:schemeClr val="tx1"/>
                </a:solidFill>
              </a:rPr>
              <a:t> રાજ્યોને ઝડપી રીતે વિસ્તૃત કર્યા.</a:t>
            </a:r>
            <a:r>
              <a:rPr lang="en-IN" sz="2400" dirty="0">
                <a:solidFill>
                  <a:schemeClr val="tx1"/>
                </a:solidFill>
                <a:ea typeface="Times New Roman" panose="02020603050405020304" pitchFamily="18" charset="0"/>
              </a:rPr>
              <a:t> 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40180" y="3295557"/>
            <a:ext cx="5569058" cy="739265"/>
          </a:xfrm>
          <a:prstGeom prst="roundRect">
            <a:avLst/>
          </a:prstGeom>
          <a:solidFill>
            <a:srgbClr val="CBCBCB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6088" indent="-446088">
              <a:lnSpc>
                <a:spcPts val="2400"/>
              </a:lnSpc>
            </a:pPr>
            <a:r>
              <a:rPr lang="gu-IN" sz="2400" b="1" dirty="0">
                <a:solidFill>
                  <a:schemeClr val="tx1"/>
                </a:solidFill>
              </a:rPr>
              <a:t>દક્ષિણ</a:t>
            </a:r>
            <a:r>
              <a:rPr lang="gu-IN" sz="2400" dirty="0">
                <a:solidFill>
                  <a:schemeClr val="tx1"/>
                </a:solidFill>
              </a:rPr>
              <a:t>: ચાલુક્યો અને રાષ્ટ્રકૂટો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814457" y="2330984"/>
            <a:ext cx="5583338" cy="739265"/>
          </a:xfrm>
          <a:prstGeom prst="roundRect">
            <a:avLst/>
          </a:prstGeom>
          <a:solidFill>
            <a:srgbClr val="C0CFE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indent="-92075" fontAlgn="base">
              <a:lnSpc>
                <a:spcPts val="24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gu-IN" sz="2400" b="1" dirty="0">
                <a:solidFill>
                  <a:schemeClr val="tx1"/>
                </a:solidFill>
              </a:rPr>
              <a:t>પૂર્વ</a:t>
            </a:r>
            <a:r>
              <a:rPr lang="gu-IN" sz="2400" dirty="0">
                <a:solidFill>
                  <a:schemeClr val="tx1"/>
                </a:solidFill>
              </a:rPr>
              <a:t>: બંગાળના પાલો</a:t>
            </a:r>
            <a:endParaRPr lang="en-IN" sz="24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xmlns="" id="{E6B79C20-5C95-F7D9-299B-102CEDE64A0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34" t="21935" r="24244" b="8797"/>
          <a:stretch/>
        </p:blipFill>
        <p:spPr>
          <a:xfrm>
            <a:off x="782762" y="1106810"/>
            <a:ext cx="4233425" cy="5404372"/>
          </a:xfrm>
          <a:prstGeom prst="rect">
            <a:avLst/>
          </a:prstGeom>
        </p:spPr>
      </p:pic>
      <p:grpSp>
        <p:nvGrpSpPr>
          <p:cNvPr id="6" name="Group 43">
            <a:extLst>
              <a:ext uri="{FF2B5EF4-FFF2-40B4-BE49-F238E27FC236}">
                <a16:creationId xmlns:a16="http://schemas.microsoft.com/office/drawing/2014/main" xmlns="" id="{995F5350-3ADA-80AC-B75E-6C2969772B16}"/>
              </a:ext>
            </a:extLst>
          </p:cNvPr>
          <p:cNvGrpSpPr/>
          <p:nvPr/>
        </p:nvGrpSpPr>
        <p:grpSpPr>
          <a:xfrm>
            <a:off x="1073442" y="44624"/>
            <a:ext cx="9739082" cy="936104"/>
            <a:chOff x="1073442" y="44624"/>
            <a:chExt cx="9739082" cy="936104"/>
          </a:xfrm>
        </p:grpSpPr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xmlns="" id="{4307528F-F826-BCB1-4F42-6E3FD54197CD}"/>
                </a:ext>
              </a:extLst>
            </p:cNvPr>
            <p:cNvGrpSpPr/>
            <p:nvPr/>
          </p:nvGrpSpPr>
          <p:grpSpPr>
            <a:xfrm>
              <a:off x="1073442" y="44624"/>
              <a:ext cx="9739082" cy="936104"/>
              <a:chOff x="515380" y="62182"/>
              <a:chExt cx="9739082" cy="936104"/>
            </a:xfrm>
          </p:grpSpPr>
          <p:grpSp>
            <p:nvGrpSpPr>
              <p:cNvPr id="19" name="Group 26">
                <a:extLst>
                  <a:ext uri="{FF2B5EF4-FFF2-40B4-BE49-F238E27FC236}">
                    <a16:creationId xmlns:a16="http://schemas.microsoft.com/office/drawing/2014/main" xmlns="" id="{C4E93D20-3D16-8C54-F9C8-3383D20E4FE3}"/>
                  </a:ext>
                </a:extLst>
              </p:cNvPr>
              <p:cNvGrpSpPr/>
              <p:nvPr/>
            </p:nvGrpSpPr>
            <p:grpSpPr>
              <a:xfrm>
                <a:off x="515380" y="62182"/>
                <a:ext cx="9739082" cy="936104"/>
                <a:chOff x="515380" y="62182"/>
                <a:chExt cx="9739082" cy="936104"/>
              </a:xfrm>
            </p:grpSpPr>
            <p:sp>
              <p:nvSpPr>
                <p:cNvPr id="29" name="Freeform 5">
                  <a:extLst>
                    <a:ext uri="{FF2B5EF4-FFF2-40B4-BE49-F238E27FC236}">
                      <a16:creationId xmlns:a16="http://schemas.microsoft.com/office/drawing/2014/main" xmlns="" id="{F53FA146-4324-2BE5-7EC4-851A34760A56}"/>
                    </a:ext>
                  </a:extLst>
                </p:cNvPr>
                <p:cNvSpPr/>
                <p:nvPr/>
              </p:nvSpPr>
              <p:spPr>
                <a:xfrm flipH="1">
                  <a:off x="983432" y="170194"/>
                  <a:ext cx="8802977" cy="720080"/>
                </a:xfrm>
                <a:custGeom>
                  <a:avLst/>
                  <a:gdLst>
                    <a:gd name="connsiteX0" fmla="*/ 9568147 w 9928187"/>
                    <a:gd name="connsiteY0" fmla="*/ 0 h 720080"/>
                    <a:gd name="connsiteX1" fmla="*/ 9424131 w 9928187"/>
                    <a:gd name="connsiteY1" fmla="*/ 0 h 720080"/>
                    <a:gd name="connsiteX2" fmla="*/ 504056 w 9928187"/>
                    <a:gd name="connsiteY2" fmla="*/ 0 h 720080"/>
                    <a:gd name="connsiteX3" fmla="*/ 360040 w 9928187"/>
                    <a:gd name="connsiteY3" fmla="*/ 0 h 720080"/>
                    <a:gd name="connsiteX4" fmla="*/ 0 w 9928187"/>
                    <a:gd name="connsiteY4" fmla="*/ 360040 h 720080"/>
                    <a:gd name="connsiteX5" fmla="*/ 360040 w 9928187"/>
                    <a:gd name="connsiteY5" fmla="*/ 720080 h 720080"/>
                    <a:gd name="connsiteX6" fmla="*/ 504056 w 9928187"/>
                    <a:gd name="connsiteY6" fmla="*/ 720080 h 720080"/>
                    <a:gd name="connsiteX7" fmla="*/ 9424131 w 9928187"/>
                    <a:gd name="connsiteY7" fmla="*/ 720080 h 720080"/>
                    <a:gd name="connsiteX8" fmla="*/ 9568147 w 9928187"/>
                    <a:gd name="connsiteY8" fmla="*/ 720080 h 720080"/>
                    <a:gd name="connsiteX9" fmla="*/ 9928187 w 9928187"/>
                    <a:gd name="connsiteY9" fmla="*/ 360040 h 720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928187" h="720080">
                      <a:moveTo>
                        <a:pt x="9568147" y="0"/>
                      </a:moveTo>
                      <a:lnTo>
                        <a:pt x="9424131" y="0"/>
                      </a:lnTo>
                      <a:lnTo>
                        <a:pt x="504056" y="0"/>
                      </a:lnTo>
                      <a:lnTo>
                        <a:pt x="360040" y="0"/>
                      </a:lnTo>
                      <a:lnTo>
                        <a:pt x="0" y="360040"/>
                      </a:lnTo>
                      <a:lnTo>
                        <a:pt x="360040" y="720080"/>
                      </a:lnTo>
                      <a:lnTo>
                        <a:pt x="504056" y="720080"/>
                      </a:lnTo>
                      <a:lnTo>
                        <a:pt x="9424131" y="720080"/>
                      </a:lnTo>
                      <a:lnTo>
                        <a:pt x="9568147" y="720080"/>
                      </a:lnTo>
                      <a:lnTo>
                        <a:pt x="9928187" y="360040"/>
                      </a:lnTo>
                      <a:close/>
                    </a:path>
                  </a:pathLst>
                </a:custGeom>
                <a:ln w="57150">
                  <a:solidFill>
                    <a:schemeClr val="accent4">
                      <a:lumMod val="7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Diamond 30">
                  <a:extLst>
                    <a:ext uri="{FF2B5EF4-FFF2-40B4-BE49-F238E27FC236}">
                      <a16:creationId xmlns:a16="http://schemas.microsoft.com/office/drawing/2014/main" xmlns="" id="{695ED9D1-6F8A-25D4-FB7A-BBF47103CE23}"/>
                    </a:ext>
                  </a:extLst>
                </p:cNvPr>
                <p:cNvSpPr/>
                <p:nvPr/>
              </p:nvSpPr>
              <p:spPr>
                <a:xfrm rot="16200000">
                  <a:off x="515380" y="62182"/>
                  <a:ext cx="936104" cy="936104"/>
                </a:xfrm>
                <a:prstGeom prst="diamond">
                  <a:avLst/>
                </a:prstGeom>
                <a:solidFill>
                  <a:schemeClr val="bg2"/>
                </a:solidFill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Diamond 31">
                  <a:extLst>
                    <a:ext uri="{FF2B5EF4-FFF2-40B4-BE49-F238E27FC236}">
                      <a16:creationId xmlns:a16="http://schemas.microsoft.com/office/drawing/2014/main" xmlns="" id="{834E0EFD-A79D-E74C-8FEA-7766CF6178C3}"/>
                    </a:ext>
                  </a:extLst>
                </p:cNvPr>
                <p:cNvSpPr/>
                <p:nvPr/>
              </p:nvSpPr>
              <p:spPr>
                <a:xfrm rot="5400000">
                  <a:off x="9318358" y="62182"/>
                  <a:ext cx="936104" cy="936104"/>
                </a:xfrm>
                <a:prstGeom prst="diamond">
                  <a:avLst/>
                </a:prstGeom>
                <a:solidFill>
                  <a:schemeClr val="bg2"/>
                </a:solidFill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702B2808-3EE1-D80C-0090-5BE8DA0D1AD7}"/>
                  </a:ext>
                </a:extLst>
              </p:cNvPr>
              <p:cNvSpPr txBox="1"/>
              <p:nvPr/>
            </p:nvSpPr>
            <p:spPr>
              <a:xfrm>
                <a:off x="1389848" y="188640"/>
                <a:ext cx="792851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b">
                <a:spAutoFit/>
              </a:bodyPr>
              <a:lstStyle/>
              <a:p>
                <a:pPr algn="ctr"/>
                <a:r>
                  <a:rPr lang="en-GB" sz="3600" b="1" dirty="0" err="1"/>
                  <a:t>મહત્વ</a:t>
                </a:r>
                <a:r>
                  <a:rPr lang="gu-IN" sz="3600" b="1" dirty="0"/>
                  <a:t>પૂર્ણ </a:t>
                </a:r>
                <a:r>
                  <a:rPr lang="gu-IN" sz="3600" b="1" dirty="0" err="1"/>
                  <a:t>રાજવંશો</a:t>
                </a:r>
                <a:endParaRPr lang="en-US" sz="3600" b="1" dirty="0"/>
              </a:p>
            </p:txBody>
          </p:sp>
        </p:grp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xmlns="" id="{CDB5A68C-C6F6-A596-114A-EAE5260CE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73822" y="278718"/>
              <a:ext cx="673707" cy="518412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xmlns="" id="{CB83D8BF-BBFD-C1FE-B21E-C6F92BCD6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10022516" y="278718"/>
              <a:ext cx="735348" cy="518412"/>
            </a:xfrm>
            <a:prstGeom prst="rect">
              <a:avLst/>
            </a:prstGeom>
          </p:spPr>
        </p:pic>
      </p:grpSp>
      <p:pic>
        <p:nvPicPr>
          <p:cNvPr id="4" name="Graphic 3" descr="Marker with solid fill">
            <a:extLst>
              <a:ext uri="{FF2B5EF4-FFF2-40B4-BE49-F238E27FC236}">
                <a16:creationId xmlns:a16="http://schemas.microsoft.com/office/drawing/2014/main" xmlns="" id="{7DA8945E-142E-27A5-0A5C-D9FE204F44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2138660" y="2545232"/>
            <a:ext cx="463477" cy="463477"/>
          </a:xfrm>
          <a:prstGeom prst="rect">
            <a:avLst/>
          </a:prstGeom>
        </p:spPr>
      </p:pic>
      <p:pic>
        <p:nvPicPr>
          <p:cNvPr id="5" name="Graphic 4" descr="Marker with solid fill">
            <a:extLst>
              <a:ext uri="{FF2B5EF4-FFF2-40B4-BE49-F238E27FC236}">
                <a16:creationId xmlns:a16="http://schemas.microsoft.com/office/drawing/2014/main" xmlns="" id="{E5D1E3C0-36F5-D527-6ECF-79C1CEE222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 flipH="1">
            <a:off x="1518606" y="2378565"/>
            <a:ext cx="469600" cy="463478"/>
          </a:xfrm>
          <a:prstGeom prst="rect">
            <a:avLst/>
          </a:prstGeom>
        </p:spPr>
      </p:pic>
      <p:pic>
        <p:nvPicPr>
          <p:cNvPr id="8" name="Graphic 7" descr="Marker with solid fill">
            <a:extLst>
              <a:ext uri="{FF2B5EF4-FFF2-40B4-BE49-F238E27FC236}">
                <a16:creationId xmlns:a16="http://schemas.microsoft.com/office/drawing/2014/main" xmlns="" id="{6B1D04CC-ED82-CA29-F099-9D30F3A25F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1107043" y="3051359"/>
            <a:ext cx="463477" cy="463477"/>
          </a:xfrm>
          <a:prstGeom prst="rect">
            <a:avLst/>
          </a:prstGeom>
        </p:spPr>
      </p:pic>
      <p:pic>
        <p:nvPicPr>
          <p:cNvPr id="10" name="Graphic 9" descr="Marker with solid fill">
            <a:extLst>
              <a:ext uri="{FF2B5EF4-FFF2-40B4-BE49-F238E27FC236}">
                <a16:creationId xmlns:a16="http://schemas.microsoft.com/office/drawing/2014/main" xmlns="" id="{DC2F1ED7-3666-D6BD-6C19-501FAFE7FA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3309326" y="3051358"/>
            <a:ext cx="463477" cy="463477"/>
          </a:xfrm>
          <a:prstGeom prst="rect">
            <a:avLst/>
          </a:prstGeom>
        </p:spPr>
      </p:pic>
      <p:pic>
        <p:nvPicPr>
          <p:cNvPr id="12" name="Graphic 11" descr="Marker with solid fill">
            <a:extLst>
              <a:ext uri="{FF2B5EF4-FFF2-40B4-BE49-F238E27FC236}">
                <a16:creationId xmlns:a16="http://schemas.microsoft.com/office/drawing/2014/main" xmlns="" id="{E44AD389-9690-A5FA-F54F-EDB8B355A29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1996273" y="3827728"/>
            <a:ext cx="463477" cy="46347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C0E285F-F306-D62F-2ACF-5E34CB90A690}"/>
              </a:ext>
            </a:extLst>
          </p:cNvPr>
          <p:cNvSpPr txBox="1"/>
          <p:nvPr/>
        </p:nvSpPr>
        <p:spPr>
          <a:xfrm>
            <a:off x="1159201" y="3724153"/>
            <a:ext cx="74826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FF00FF"/>
                </a:solidFill>
              </a:rPr>
              <a:t>CHALUKYAS</a:t>
            </a:r>
          </a:p>
        </p:txBody>
      </p:sp>
      <p:pic>
        <p:nvPicPr>
          <p:cNvPr id="16" name="Graphic 15" descr="Marker with solid fill">
            <a:extLst>
              <a:ext uri="{FF2B5EF4-FFF2-40B4-BE49-F238E27FC236}">
                <a16:creationId xmlns:a16="http://schemas.microsoft.com/office/drawing/2014/main" xmlns="" id="{C3F29776-8506-95FF-BCEF-952E5FE7895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 flipH="1">
            <a:off x="1389013" y="3364250"/>
            <a:ext cx="469600" cy="4634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E78E9F8-FF0D-08C3-79AA-8072004385EE}"/>
              </a:ext>
            </a:extLst>
          </p:cNvPr>
          <p:cNvSpPr txBox="1"/>
          <p:nvPr/>
        </p:nvSpPr>
        <p:spPr>
          <a:xfrm>
            <a:off x="1533331" y="3175376"/>
            <a:ext cx="845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solidFill>
                  <a:srgbClr val="FF00FF"/>
                </a:solidFill>
              </a:rPr>
              <a:t>PARMARS</a:t>
            </a:r>
          </a:p>
        </p:txBody>
      </p:sp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xmlns="" id="{75076457-0726-AE89-4A9C-772068817BD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 flipH="1">
            <a:off x="1685426" y="2853007"/>
            <a:ext cx="415764" cy="41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599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75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3" grpId="0" animBg="1"/>
      <p:bldP spid="11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>
            <a:extLst>
              <a:ext uri="{FF2B5EF4-FFF2-40B4-BE49-F238E27FC236}">
                <a16:creationId xmlns:a16="http://schemas.microsoft.com/office/drawing/2014/main" xmlns="" id="{D9BA4531-087D-F0D7-839A-4F2D4BD42607}"/>
              </a:ext>
            </a:extLst>
          </p:cNvPr>
          <p:cNvGrpSpPr/>
          <p:nvPr/>
        </p:nvGrpSpPr>
        <p:grpSpPr>
          <a:xfrm>
            <a:off x="868171" y="83946"/>
            <a:ext cx="9739082" cy="936104"/>
            <a:chOff x="1073442" y="44624"/>
            <a:chExt cx="9739082" cy="936104"/>
          </a:xfrm>
        </p:grpSpPr>
        <p:grpSp>
          <p:nvGrpSpPr>
            <p:cNvPr id="3" name="Group 6">
              <a:extLst>
                <a:ext uri="{FF2B5EF4-FFF2-40B4-BE49-F238E27FC236}">
                  <a16:creationId xmlns:a16="http://schemas.microsoft.com/office/drawing/2014/main" xmlns="" id="{3D03E996-ABB0-52A3-441A-316223E358F4}"/>
                </a:ext>
              </a:extLst>
            </p:cNvPr>
            <p:cNvGrpSpPr/>
            <p:nvPr/>
          </p:nvGrpSpPr>
          <p:grpSpPr>
            <a:xfrm>
              <a:off x="1073442" y="44624"/>
              <a:ext cx="9739082" cy="936104"/>
              <a:chOff x="515380" y="62182"/>
              <a:chExt cx="9739082" cy="936104"/>
            </a:xfrm>
          </p:grpSpPr>
          <p:grpSp>
            <p:nvGrpSpPr>
              <p:cNvPr id="4" name="Group 26">
                <a:extLst>
                  <a:ext uri="{FF2B5EF4-FFF2-40B4-BE49-F238E27FC236}">
                    <a16:creationId xmlns:a16="http://schemas.microsoft.com/office/drawing/2014/main" xmlns="" id="{18E5005F-B2DA-D331-7D3E-BAB5E97EA55E}"/>
                  </a:ext>
                </a:extLst>
              </p:cNvPr>
              <p:cNvGrpSpPr/>
              <p:nvPr/>
            </p:nvGrpSpPr>
            <p:grpSpPr>
              <a:xfrm>
                <a:off x="515380" y="62182"/>
                <a:ext cx="9739082" cy="936104"/>
                <a:chOff x="515380" y="62182"/>
                <a:chExt cx="9739082" cy="936104"/>
              </a:xfrm>
            </p:grpSpPr>
            <p:sp>
              <p:nvSpPr>
                <p:cNvPr id="29" name="Freeform 5">
                  <a:extLst>
                    <a:ext uri="{FF2B5EF4-FFF2-40B4-BE49-F238E27FC236}">
                      <a16:creationId xmlns:a16="http://schemas.microsoft.com/office/drawing/2014/main" xmlns="" id="{C11C2966-C158-07E0-D061-A780A4AC1BD8}"/>
                    </a:ext>
                  </a:extLst>
                </p:cNvPr>
                <p:cNvSpPr/>
                <p:nvPr/>
              </p:nvSpPr>
              <p:spPr>
                <a:xfrm flipH="1">
                  <a:off x="983432" y="170194"/>
                  <a:ext cx="8802977" cy="720080"/>
                </a:xfrm>
                <a:custGeom>
                  <a:avLst/>
                  <a:gdLst>
                    <a:gd name="connsiteX0" fmla="*/ 9568147 w 9928187"/>
                    <a:gd name="connsiteY0" fmla="*/ 0 h 720080"/>
                    <a:gd name="connsiteX1" fmla="*/ 9424131 w 9928187"/>
                    <a:gd name="connsiteY1" fmla="*/ 0 h 720080"/>
                    <a:gd name="connsiteX2" fmla="*/ 504056 w 9928187"/>
                    <a:gd name="connsiteY2" fmla="*/ 0 h 720080"/>
                    <a:gd name="connsiteX3" fmla="*/ 360040 w 9928187"/>
                    <a:gd name="connsiteY3" fmla="*/ 0 h 720080"/>
                    <a:gd name="connsiteX4" fmla="*/ 0 w 9928187"/>
                    <a:gd name="connsiteY4" fmla="*/ 360040 h 720080"/>
                    <a:gd name="connsiteX5" fmla="*/ 360040 w 9928187"/>
                    <a:gd name="connsiteY5" fmla="*/ 720080 h 720080"/>
                    <a:gd name="connsiteX6" fmla="*/ 504056 w 9928187"/>
                    <a:gd name="connsiteY6" fmla="*/ 720080 h 720080"/>
                    <a:gd name="connsiteX7" fmla="*/ 9424131 w 9928187"/>
                    <a:gd name="connsiteY7" fmla="*/ 720080 h 720080"/>
                    <a:gd name="connsiteX8" fmla="*/ 9568147 w 9928187"/>
                    <a:gd name="connsiteY8" fmla="*/ 720080 h 720080"/>
                    <a:gd name="connsiteX9" fmla="*/ 9928187 w 9928187"/>
                    <a:gd name="connsiteY9" fmla="*/ 360040 h 720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928187" h="720080">
                      <a:moveTo>
                        <a:pt x="9568147" y="0"/>
                      </a:moveTo>
                      <a:lnTo>
                        <a:pt x="9424131" y="0"/>
                      </a:lnTo>
                      <a:lnTo>
                        <a:pt x="504056" y="0"/>
                      </a:lnTo>
                      <a:lnTo>
                        <a:pt x="360040" y="0"/>
                      </a:lnTo>
                      <a:lnTo>
                        <a:pt x="0" y="360040"/>
                      </a:lnTo>
                      <a:lnTo>
                        <a:pt x="360040" y="720080"/>
                      </a:lnTo>
                      <a:lnTo>
                        <a:pt x="504056" y="720080"/>
                      </a:lnTo>
                      <a:lnTo>
                        <a:pt x="9424131" y="720080"/>
                      </a:lnTo>
                      <a:lnTo>
                        <a:pt x="9568147" y="720080"/>
                      </a:lnTo>
                      <a:lnTo>
                        <a:pt x="9928187" y="360040"/>
                      </a:lnTo>
                      <a:close/>
                    </a:path>
                  </a:pathLst>
                </a:custGeom>
                <a:ln w="57150">
                  <a:solidFill>
                    <a:schemeClr val="accent3">
                      <a:lumMod val="7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" name="Diamond 29">
                  <a:extLst>
                    <a:ext uri="{FF2B5EF4-FFF2-40B4-BE49-F238E27FC236}">
                      <a16:creationId xmlns:a16="http://schemas.microsoft.com/office/drawing/2014/main" xmlns="" id="{18302770-BE1C-5D6A-6BAB-02D144BBD12F}"/>
                    </a:ext>
                  </a:extLst>
                </p:cNvPr>
                <p:cNvSpPr/>
                <p:nvPr/>
              </p:nvSpPr>
              <p:spPr>
                <a:xfrm rot="16200000">
                  <a:off x="515380" y="62182"/>
                  <a:ext cx="936104" cy="936104"/>
                </a:xfrm>
                <a:prstGeom prst="diamond">
                  <a:avLst/>
                </a:prstGeom>
                <a:solidFill>
                  <a:schemeClr val="bg2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Diamond 30">
                  <a:extLst>
                    <a:ext uri="{FF2B5EF4-FFF2-40B4-BE49-F238E27FC236}">
                      <a16:creationId xmlns:a16="http://schemas.microsoft.com/office/drawing/2014/main" xmlns="" id="{6CCD23A6-2E61-DBAD-C51C-E8381711B8EA}"/>
                    </a:ext>
                  </a:extLst>
                </p:cNvPr>
                <p:cNvSpPr/>
                <p:nvPr/>
              </p:nvSpPr>
              <p:spPr>
                <a:xfrm rot="5400000">
                  <a:off x="9318358" y="62182"/>
                  <a:ext cx="936104" cy="936104"/>
                </a:xfrm>
                <a:prstGeom prst="diamond">
                  <a:avLst/>
                </a:prstGeom>
                <a:solidFill>
                  <a:schemeClr val="bg2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5AC2D6DC-6AF4-1527-64A5-4D2B44A5A427}"/>
                  </a:ext>
                </a:extLst>
              </p:cNvPr>
              <p:cNvSpPr txBox="1"/>
              <p:nvPr/>
            </p:nvSpPr>
            <p:spPr>
              <a:xfrm>
                <a:off x="1217458" y="188640"/>
                <a:ext cx="8352928" cy="646331"/>
              </a:xfrm>
              <a:prstGeom prst="rect">
                <a:avLst/>
              </a:prstGeom>
              <a:noFill/>
              <a:ln>
                <a:solidFill>
                  <a:schemeClr val="bg2">
                    <a:lumMod val="9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gu-IN" sz="3600" b="1" dirty="0"/>
                  <a:t>રાજપૂતોની ઉત્પત્તિ અને ઇતિહાસ</a:t>
                </a:r>
                <a:endParaRPr lang="en-US" sz="3600" b="1" dirty="0"/>
              </a:p>
            </p:txBody>
          </p: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xmlns="" id="{B5DC4096-E3CC-56F8-39C0-4CCCBCDE4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73822" y="278718"/>
              <a:ext cx="673707" cy="51841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xmlns="" id="{249E3414-8ECB-5F30-0CDA-AFC60C39A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10022516" y="278718"/>
              <a:ext cx="735348" cy="518412"/>
            </a:xfrm>
            <a:prstGeom prst="rect">
              <a:avLst/>
            </a:prstGeom>
          </p:spPr>
        </p:pic>
      </p:grpSp>
      <p:grpSp>
        <p:nvGrpSpPr>
          <p:cNvPr id="5" name="Group 2052">
            <a:extLst>
              <a:ext uri="{FF2B5EF4-FFF2-40B4-BE49-F238E27FC236}">
                <a16:creationId xmlns:a16="http://schemas.microsoft.com/office/drawing/2014/main" xmlns="" id="{41E2BDE3-E5B4-3700-634A-2E37FA89A65B}"/>
              </a:ext>
            </a:extLst>
          </p:cNvPr>
          <p:cNvGrpSpPr/>
          <p:nvPr/>
        </p:nvGrpSpPr>
        <p:grpSpPr>
          <a:xfrm>
            <a:off x="960970" y="1530910"/>
            <a:ext cx="2561330" cy="1925996"/>
            <a:chOff x="4644451" y="3625192"/>
            <a:chExt cx="2168139" cy="1964048"/>
          </a:xfrm>
        </p:grpSpPr>
        <p:sp>
          <p:nvSpPr>
            <p:cNvPr id="2054" name="Rounded Rectangle 4">
              <a:extLst>
                <a:ext uri="{FF2B5EF4-FFF2-40B4-BE49-F238E27FC236}">
                  <a16:creationId xmlns:a16="http://schemas.microsoft.com/office/drawing/2014/main" xmlns="" id="{6D5C6BEA-D0D7-3191-D2DF-E674DC51FF2C}"/>
                </a:ext>
              </a:extLst>
            </p:cNvPr>
            <p:cNvSpPr/>
            <p:nvPr/>
          </p:nvSpPr>
          <p:spPr>
            <a:xfrm>
              <a:off x="4644451" y="3625192"/>
              <a:ext cx="2168139" cy="1964048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2056" name="Freeform 6">
              <a:extLst>
                <a:ext uri="{FF2B5EF4-FFF2-40B4-BE49-F238E27FC236}">
                  <a16:creationId xmlns:a16="http://schemas.microsoft.com/office/drawing/2014/main" xmlns="" id="{DD0628C4-DC32-5A24-3D70-53563C18E08C}"/>
                </a:ext>
              </a:extLst>
            </p:cNvPr>
            <p:cNvSpPr/>
            <p:nvPr/>
          </p:nvSpPr>
          <p:spPr>
            <a:xfrm rot="10800000" flipV="1">
              <a:off x="4707680" y="3751522"/>
              <a:ext cx="2014997" cy="1710663"/>
            </a:xfrm>
            <a:custGeom>
              <a:avLst/>
              <a:gdLst>
                <a:gd name="connsiteX0" fmla="*/ 0 w 1891414"/>
                <a:gd name="connsiteY0" fmla="*/ 151313 h 1513131"/>
                <a:gd name="connsiteX1" fmla="*/ 151313 w 1891414"/>
                <a:gd name="connsiteY1" fmla="*/ 0 h 1513131"/>
                <a:gd name="connsiteX2" fmla="*/ 1740101 w 1891414"/>
                <a:gd name="connsiteY2" fmla="*/ 0 h 1513131"/>
                <a:gd name="connsiteX3" fmla="*/ 1891414 w 1891414"/>
                <a:gd name="connsiteY3" fmla="*/ 151313 h 1513131"/>
                <a:gd name="connsiteX4" fmla="*/ 1891414 w 1891414"/>
                <a:gd name="connsiteY4" fmla="*/ 1361818 h 1513131"/>
                <a:gd name="connsiteX5" fmla="*/ 1740101 w 1891414"/>
                <a:gd name="connsiteY5" fmla="*/ 1513131 h 1513131"/>
                <a:gd name="connsiteX6" fmla="*/ 151313 w 1891414"/>
                <a:gd name="connsiteY6" fmla="*/ 1513131 h 1513131"/>
                <a:gd name="connsiteX7" fmla="*/ 0 w 1891414"/>
                <a:gd name="connsiteY7" fmla="*/ 1361818 h 1513131"/>
                <a:gd name="connsiteX8" fmla="*/ 0 w 1891414"/>
                <a:gd name="connsiteY8" fmla="*/ 151313 h 1513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1414" h="1513131">
                  <a:moveTo>
                    <a:pt x="0" y="151313"/>
                  </a:moveTo>
                  <a:cubicBezTo>
                    <a:pt x="0" y="67745"/>
                    <a:pt x="67745" y="0"/>
                    <a:pt x="151313" y="0"/>
                  </a:cubicBezTo>
                  <a:lnTo>
                    <a:pt x="1740101" y="0"/>
                  </a:lnTo>
                  <a:cubicBezTo>
                    <a:pt x="1823669" y="0"/>
                    <a:pt x="1891414" y="67745"/>
                    <a:pt x="1891414" y="151313"/>
                  </a:cubicBezTo>
                  <a:lnTo>
                    <a:pt x="1891414" y="1361818"/>
                  </a:lnTo>
                  <a:cubicBezTo>
                    <a:pt x="1891414" y="1445386"/>
                    <a:pt x="1823669" y="1513131"/>
                    <a:pt x="1740101" y="1513131"/>
                  </a:cubicBezTo>
                  <a:lnTo>
                    <a:pt x="151313" y="1513131"/>
                  </a:lnTo>
                  <a:cubicBezTo>
                    <a:pt x="67745" y="1513131"/>
                    <a:pt x="0" y="1445386"/>
                    <a:pt x="0" y="1361818"/>
                  </a:cubicBezTo>
                  <a:lnTo>
                    <a:pt x="0" y="15131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993" tIns="110993" rIns="110993" bIns="110993" numCol="1" spcCol="1270" anchor="ctr" anchorCtr="0">
              <a:noAutofit/>
            </a:bodyPr>
            <a:lstStyle/>
            <a:p>
              <a:pPr lvl="0" algn="ctr" defTabSz="1555750">
                <a:spcBef>
                  <a:spcPct val="0"/>
                </a:spcBef>
                <a:spcAft>
                  <a:spcPct val="35000"/>
                </a:spcAft>
              </a:pPr>
              <a:r>
                <a:rPr lang="gu-IN" sz="2400" dirty="0"/>
                <a:t>રાજપૂત’ શબ્દ ‘રાજપુત્ર’ પરથી લેવાયો છે - રાજાનો પુત્ર</a:t>
              </a:r>
              <a:endParaRPr lang="en-US" sz="24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2056">
            <a:extLst>
              <a:ext uri="{FF2B5EF4-FFF2-40B4-BE49-F238E27FC236}">
                <a16:creationId xmlns:a16="http://schemas.microsoft.com/office/drawing/2014/main" xmlns="" id="{5BA12E51-11CF-DAEA-6B13-F2A3BB4AAC87}"/>
              </a:ext>
            </a:extLst>
          </p:cNvPr>
          <p:cNvGrpSpPr/>
          <p:nvPr/>
        </p:nvGrpSpPr>
        <p:grpSpPr>
          <a:xfrm>
            <a:off x="1564228" y="3967766"/>
            <a:ext cx="3640966" cy="2148825"/>
            <a:chOff x="6935629" y="4561296"/>
            <a:chExt cx="2266545" cy="1892040"/>
          </a:xfrm>
        </p:grpSpPr>
        <p:sp>
          <p:nvSpPr>
            <p:cNvPr id="2058" name="Rounded Rectangle 8">
              <a:extLst>
                <a:ext uri="{FF2B5EF4-FFF2-40B4-BE49-F238E27FC236}">
                  <a16:creationId xmlns:a16="http://schemas.microsoft.com/office/drawing/2014/main" xmlns="" id="{7B0F34E4-B0AF-8D0B-0534-405A8633BEB3}"/>
                </a:ext>
              </a:extLst>
            </p:cNvPr>
            <p:cNvSpPr/>
            <p:nvPr/>
          </p:nvSpPr>
          <p:spPr>
            <a:xfrm>
              <a:off x="6935629" y="4561296"/>
              <a:ext cx="2266545" cy="1892040"/>
            </a:xfrm>
            <a:prstGeom prst="roundRect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24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060" name="Freeform 10">
              <a:extLst>
                <a:ext uri="{FF2B5EF4-FFF2-40B4-BE49-F238E27FC236}">
                  <a16:creationId xmlns:a16="http://schemas.microsoft.com/office/drawing/2014/main" xmlns="" id="{3C96FC15-9DF2-685E-3263-6AE1093D6EED}"/>
                </a:ext>
              </a:extLst>
            </p:cNvPr>
            <p:cNvSpPr/>
            <p:nvPr/>
          </p:nvSpPr>
          <p:spPr>
            <a:xfrm rot="10800000" flipV="1">
              <a:off x="7011143" y="4708948"/>
              <a:ext cx="2139976" cy="1685316"/>
            </a:xfrm>
            <a:custGeom>
              <a:avLst/>
              <a:gdLst>
                <a:gd name="connsiteX0" fmla="*/ 0 w 1891414"/>
                <a:gd name="connsiteY0" fmla="*/ 151313 h 1513131"/>
                <a:gd name="connsiteX1" fmla="*/ 151313 w 1891414"/>
                <a:gd name="connsiteY1" fmla="*/ 0 h 1513131"/>
                <a:gd name="connsiteX2" fmla="*/ 1740101 w 1891414"/>
                <a:gd name="connsiteY2" fmla="*/ 0 h 1513131"/>
                <a:gd name="connsiteX3" fmla="*/ 1891414 w 1891414"/>
                <a:gd name="connsiteY3" fmla="*/ 151313 h 1513131"/>
                <a:gd name="connsiteX4" fmla="*/ 1891414 w 1891414"/>
                <a:gd name="connsiteY4" fmla="*/ 1361818 h 1513131"/>
                <a:gd name="connsiteX5" fmla="*/ 1740101 w 1891414"/>
                <a:gd name="connsiteY5" fmla="*/ 1513131 h 1513131"/>
                <a:gd name="connsiteX6" fmla="*/ 151313 w 1891414"/>
                <a:gd name="connsiteY6" fmla="*/ 1513131 h 1513131"/>
                <a:gd name="connsiteX7" fmla="*/ 0 w 1891414"/>
                <a:gd name="connsiteY7" fmla="*/ 1361818 h 1513131"/>
                <a:gd name="connsiteX8" fmla="*/ 0 w 1891414"/>
                <a:gd name="connsiteY8" fmla="*/ 151313 h 1513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1414" h="1513131">
                  <a:moveTo>
                    <a:pt x="0" y="151313"/>
                  </a:moveTo>
                  <a:cubicBezTo>
                    <a:pt x="0" y="67745"/>
                    <a:pt x="67745" y="0"/>
                    <a:pt x="151313" y="0"/>
                  </a:cubicBezTo>
                  <a:lnTo>
                    <a:pt x="1740101" y="0"/>
                  </a:lnTo>
                  <a:cubicBezTo>
                    <a:pt x="1823669" y="0"/>
                    <a:pt x="1891414" y="67745"/>
                    <a:pt x="1891414" y="151313"/>
                  </a:cubicBezTo>
                  <a:lnTo>
                    <a:pt x="1891414" y="1361818"/>
                  </a:lnTo>
                  <a:cubicBezTo>
                    <a:pt x="1891414" y="1445386"/>
                    <a:pt x="1823669" y="1513131"/>
                    <a:pt x="1740101" y="1513131"/>
                  </a:cubicBezTo>
                  <a:lnTo>
                    <a:pt x="151313" y="1513131"/>
                  </a:lnTo>
                  <a:cubicBezTo>
                    <a:pt x="67745" y="1513131"/>
                    <a:pt x="0" y="1445386"/>
                    <a:pt x="0" y="1361818"/>
                  </a:cubicBezTo>
                  <a:lnTo>
                    <a:pt x="0" y="15131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993" tIns="110993" rIns="110993" bIns="110993" numCol="1" spcCol="1270" anchor="ctr" anchorCtr="0">
              <a:noAutofit/>
            </a:bodyPr>
            <a:lstStyle/>
            <a:p>
              <a:pPr marR="114300" lvl="0" algn="ctr" fontAlgn="base">
                <a:spcAft>
                  <a:spcPts val="0"/>
                </a:spcAft>
                <a:buSzPts val="1000"/>
                <a:tabLst>
                  <a:tab pos="457200" algn="l"/>
                </a:tabLst>
              </a:pPr>
              <a:r>
                <a:rPr lang="gu-IN" sz="2400" dirty="0"/>
                <a:t>રાજપૂતો - ઉત્તર ભારતની પ્રભુત્વશાળી શક્તિ</a:t>
              </a:r>
              <a:br>
                <a:rPr lang="gu-IN" sz="2400" dirty="0"/>
              </a:br>
              <a:r>
                <a:rPr lang="gu-IN" sz="2400" dirty="0"/>
                <a:t>ઈ.સ. </a:t>
              </a:r>
              <a:r>
                <a:rPr lang="en-GB" sz="2400" dirty="0"/>
                <a:t>૭૦૦</a:t>
              </a:r>
              <a:r>
                <a:rPr lang="gu-IN" sz="2400" dirty="0"/>
                <a:t> - </a:t>
              </a:r>
              <a:r>
                <a:rPr lang="en-GB" sz="2400" dirty="0"/>
                <a:t>૧૨</a:t>
              </a:r>
              <a:r>
                <a:rPr lang="gu-IN" sz="2400" dirty="0"/>
                <a:t>00</a:t>
              </a:r>
              <a:endParaRPr lang="en-IN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2060">
            <a:extLst>
              <a:ext uri="{FF2B5EF4-FFF2-40B4-BE49-F238E27FC236}">
                <a16:creationId xmlns:a16="http://schemas.microsoft.com/office/drawing/2014/main" xmlns="" id="{220873D6-C58E-25DD-3A43-1A9F974DD01D}"/>
              </a:ext>
            </a:extLst>
          </p:cNvPr>
          <p:cNvGrpSpPr/>
          <p:nvPr/>
        </p:nvGrpSpPr>
        <p:grpSpPr>
          <a:xfrm>
            <a:off x="4007768" y="1530910"/>
            <a:ext cx="2467538" cy="1974289"/>
            <a:chOff x="9423456" y="3640150"/>
            <a:chExt cx="2168139" cy="1974289"/>
          </a:xfrm>
        </p:grpSpPr>
        <p:sp>
          <p:nvSpPr>
            <p:cNvPr id="2062" name="Rounded Rectangle 12">
              <a:extLst>
                <a:ext uri="{FF2B5EF4-FFF2-40B4-BE49-F238E27FC236}">
                  <a16:creationId xmlns:a16="http://schemas.microsoft.com/office/drawing/2014/main" xmlns="" id="{19889441-8821-1E19-9423-AAE6994B857E}"/>
                </a:ext>
              </a:extLst>
            </p:cNvPr>
            <p:cNvSpPr/>
            <p:nvPr/>
          </p:nvSpPr>
          <p:spPr>
            <a:xfrm>
              <a:off x="9423456" y="3640150"/>
              <a:ext cx="2168139" cy="1949090"/>
            </a:xfrm>
            <a:prstGeom prst="roundRect">
              <a:avLst/>
            </a:prstGeom>
            <a:noFill/>
            <a:ln w="38100">
              <a:solidFill>
                <a:schemeClr val="accent4">
                  <a:lumMod val="50000"/>
                </a:schemeClr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064" name="Freeform 14">
              <a:extLst>
                <a:ext uri="{FF2B5EF4-FFF2-40B4-BE49-F238E27FC236}">
                  <a16:creationId xmlns:a16="http://schemas.microsoft.com/office/drawing/2014/main" xmlns="" id="{80F9BBA1-48D3-021C-C275-A23F991501A3}"/>
                </a:ext>
              </a:extLst>
            </p:cNvPr>
            <p:cNvSpPr/>
            <p:nvPr/>
          </p:nvSpPr>
          <p:spPr>
            <a:xfrm rot="10800000" flipV="1">
              <a:off x="9560825" y="3751522"/>
              <a:ext cx="1965304" cy="1862917"/>
            </a:xfrm>
            <a:custGeom>
              <a:avLst/>
              <a:gdLst>
                <a:gd name="connsiteX0" fmla="*/ 0 w 1891414"/>
                <a:gd name="connsiteY0" fmla="*/ 151313 h 1513131"/>
                <a:gd name="connsiteX1" fmla="*/ 151313 w 1891414"/>
                <a:gd name="connsiteY1" fmla="*/ 0 h 1513131"/>
                <a:gd name="connsiteX2" fmla="*/ 1740101 w 1891414"/>
                <a:gd name="connsiteY2" fmla="*/ 0 h 1513131"/>
                <a:gd name="connsiteX3" fmla="*/ 1891414 w 1891414"/>
                <a:gd name="connsiteY3" fmla="*/ 151313 h 1513131"/>
                <a:gd name="connsiteX4" fmla="*/ 1891414 w 1891414"/>
                <a:gd name="connsiteY4" fmla="*/ 1361818 h 1513131"/>
                <a:gd name="connsiteX5" fmla="*/ 1740101 w 1891414"/>
                <a:gd name="connsiteY5" fmla="*/ 1513131 h 1513131"/>
                <a:gd name="connsiteX6" fmla="*/ 151313 w 1891414"/>
                <a:gd name="connsiteY6" fmla="*/ 1513131 h 1513131"/>
                <a:gd name="connsiteX7" fmla="*/ 0 w 1891414"/>
                <a:gd name="connsiteY7" fmla="*/ 1361818 h 1513131"/>
                <a:gd name="connsiteX8" fmla="*/ 0 w 1891414"/>
                <a:gd name="connsiteY8" fmla="*/ 151313 h 1513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1414" h="1513131">
                  <a:moveTo>
                    <a:pt x="0" y="151313"/>
                  </a:moveTo>
                  <a:cubicBezTo>
                    <a:pt x="0" y="67745"/>
                    <a:pt x="67745" y="0"/>
                    <a:pt x="151313" y="0"/>
                  </a:cubicBezTo>
                  <a:lnTo>
                    <a:pt x="1740101" y="0"/>
                  </a:lnTo>
                  <a:cubicBezTo>
                    <a:pt x="1823669" y="0"/>
                    <a:pt x="1891414" y="67745"/>
                    <a:pt x="1891414" y="151313"/>
                  </a:cubicBezTo>
                  <a:lnTo>
                    <a:pt x="1891414" y="1361818"/>
                  </a:lnTo>
                  <a:cubicBezTo>
                    <a:pt x="1891414" y="1445386"/>
                    <a:pt x="1823669" y="1513131"/>
                    <a:pt x="1740101" y="1513131"/>
                  </a:cubicBezTo>
                  <a:lnTo>
                    <a:pt x="151313" y="1513131"/>
                  </a:lnTo>
                  <a:cubicBezTo>
                    <a:pt x="67745" y="1513131"/>
                    <a:pt x="0" y="1445386"/>
                    <a:pt x="0" y="1361818"/>
                  </a:cubicBezTo>
                  <a:lnTo>
                    <a:pt x="0" y="1513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0993" tIns="110993" rIns="110993" bIns="110993" numCol="1" spcCol="1270" anchor="ctr" anchorCtr="0">
              <a:noAutofit/>
            </a:bodyPr>
            <a:lstStyle/>
            <a:p>
              <a:pPr marR="114300" lvl="0" algn="ctr" fontAlgn="base">
                <a:spcAft>
                  <a:spcPts val="0"/>
                </a:spcAft>
                <a:buSzPts val="1000"/>
                <a:tabLst>
                  <a:tab pos="457200" algn="l"/>
                </a:tabLst>
              </a:pPr>
              <a:r>
                <a:rPr lang="gu-IN" sz="2400" dirty="0">
                  <a:effectLst/>
                </a:rPr>
                <a:t>સામંતશાહી </a:t>
              </a:r>
              <a:r>
                <a:rPr lang="gu-IN" sz="2400" dirty="0" err="1">
                  <a:effectLst/>
                </a:rPr>
                <a:t>વ્યવસ્થામાંથી</a:t>
              </a:r>
              <a:r>
                <a:rPr lang="gu-IN" sz="2400" dirty="0">
                  <a:effectLst/>
                </a:rPr>
                <a:t> નવા </a:t>
              </a:r>
              <a:r>
                <a:rPr lang="gu-IN" sz="2400" dirty="0" err="1">
                  <a:effectLst/>
                </a:rPr>
                <a:t>રાજપૂત</a:t>
              </a:r>
              <a:r>
                <a:rPr lang="gu-IN" sz="2400" dirty="0">
                  <a:effectLst/>
                </a:rPr>
                <a:t> </a:t>
              </a:r>
              <a:r>
                <a:rPr lang="gu-IN" sz="2400" dirty="0" err="1">
                  <a:effectLst/>
                </a:rPr>
                <a:t>રાજવંશોનો</a:t>
              </a:r>
              <a:r>
                <a:rPr lang="gu-IN" sz="2400" dirty="0">
                  <a:effectLst/>
                </a:rPr>
                <a:t> ઉદય થયો</a:t>
              </a:r>
              <a:r>
                <a:rPr lang="gu-IN" sz="2000" dirty="0">
                  <a:effectLst/>
                </a:rPr>
                <a:t>.</a:t>
              </a:r>
              <a:endParaRPr lang="en-IN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46C3DA87-78EA-9859-32F4-B84A73069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171036"/>
            <a:ext cx="4268247" cy="516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95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xmlns="" id="{29C9717A-6DEE-95AF-3043-D10534028668}"/>
              </a:ext>
            </a:extLst>
          </p:cNvPr>
          <p:cNvSpPr/>
          <p:nvPr/>
        </p:nvSpPr>
        <p:spPr>
          <a:xfrm rot="2694600" flipH="1">
            <a:off x="5675653" y="2631640"/>
            <a:ext cx="1110589" cy="1265907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oup 5">
            <a:extLst>
              <a:ext uri="{FF2B5EF4-FFF2-40B4-BE49-F238E27FC236}">
                <a16:creationId xmlns:a16="http://schemas.microsoft.com/office/drawing/2014/main" xmlns="" id="{D9BA4531-087D-F0D7-839A-4F2D4BD42607}"/>
              </a:ext>
            </a:extLst>
          </p:cNvPr>
          <p:cNvGrpSpPr/>
          <p:nvPr/>
        </p:nvGrpSpPr>
        <p:grpSpPr>
          <a:xfrm>
            <a:off x="1037438" y="231412"/>
            <a:ext cx="9739082" cy="936104"/>
            <a:chOff x="1073442" y="44624"/>
            <a:chExt cx="9739082" cy="936104"/>
          </a:xfrm>
        </p:grpSpPr>
        <p:grpSp>
          <p:nvGrpSpPr>
            <p:cNvPr id="3" name="Group 6">
              <a:extLst>
                <a:ext uri="{FF2B5EF4-FFF2-40B4-BE49-F238E27FC236}">
                  <a16:creationId xmlns:a16="http://schemas.microsoft.com/office/drawing/2014/main" xmlns="" id="{3D03E996-ABB0-52A3-441A-316223E358F4}"/>
                </a:ext>
              </a:extLst>
            </p:cNvPr>
            <p:cNvGrpSpPr/>
            <p:nvPr/>
          </p:nvGrpSpPr>
          <p:grpSpPr>
            <a:xfrm>
              <a:off x="1073442" y="44624"/>
              <a:ext cx="9739082" cy="936104"/>
              <a:chOff x="515380" y="62182"/>
              <a:chExt cx="9739082" cy="936104"/>
            </a:xfrm>
          </p:grpSpPr>
          <p:grpSp>
            <p:nvGrpSpPr>
              <p:cNvPr id="4" name="Group 26">
                <a:extLst>
                  <a:ext uri="{FF2B5EF4-FFF2-40B4-BE49-F238E27FC236}">
                    <a16:creationId xmlns:a16="http://schemas.microsoft.com/office/drawing/2014/main" xmlns="" id="{18E5005F-B2DA-D331-7D3E-BAB5E97EA55E}"/>
                  </a:ext>
                </a:extLst>
              </p:cNvPr>
              <p:cNvGrpSpPr/>
              <p:nvPr/>
            </p:nvGrpSpPr>
            <p:grpSpPr>
              <a:xfrm>
                <a:off x="515380" y="62182"/>
                <a:ext cx="9739082" cy="936104"/>
                <a:chOff x="515380" y="62182"/>
                <a:chExt cx="9739082" cy="936104"/>
              </a:xfrm>
            </p:grpSpPr>
            <p:sp>
              <p:nvSpPr>
                <p:cNvPr id="29" name="Freeform 5">
                  <a:extLst>
                    <a:ext uri="{FF2B5EF4-FFF2-40B4-BE49-F238E27FC236}">
                      <a16:creationId xmlns:a16="http://schemas.microsoft.com/office/drawing/2014/main" xmlns="" id="{C11C2966-C158-07E0-D061-A780A4AC1BD8}"/>
                    </a:ext>
                  </a:extLst>
                </p:cNvPr>
                <p:cNvSpPr/>
                <p:nvPr/>
              </p:nvSpPr>
              <p:spPr>
                <a:xfrm flipH="1">
                  <a:off x="983432" y="170194"/>
                  <a:ext cx="8802977" cy="720080"/>
                </a:xfrm>
                <a:custGeom>
                  <a:avLst/>
                  <a:gdLst>
                    <a:gd name="connsiteX0" fmla="*/ 9568147 w 9928187"/>
                    <a:gd name="connsiteY0" fmla="*/ 0 h 720080"/>
                    <a:gd name="connsiteX1" fmla="*/ 9424131 w 9928187"/>
                    <a:gd name="connsiteY1" fmla="*/ 0 h 720080"/>
                    <a:gd name="connsiteX2" fmla="*/ 504056 w 9928187"/>
                    <a:gd name="connsiteY2" fmla="*/ 0 h 720080"/>
                    <a:gd name="connsiteX3" fmla="*/ 360040 w 9928187"/>
                    <a:gd name="connsiteY3" fmla="*/ 0 h 720080"/>
                    <a:gd name="connsiteX4" fmla="*/ 0 w 9928187"/>
                    <a:gd name="connsiteY4" fmla="*/ 360040 h 720080"/>
                    <a:gd name="connsiteX5" fmla="*/ 360040 w 9928187"/>
                    <a:gd name="connsiteY5" fmla="*/ 720080 h 720080"/>
                    <a:gd name="connsiteX6" fmla="*/ 504056 w 9928187"/>
                    <a:gd name="connsiteY6" fmla="*/ 720080 h 720080"/>
                    <a:gd name="connsiteX7" fmla="*/ 9424131 w 9928187"/>
                    <a:gd name="connsiteY7" fmla="*/ 720080 h 720080"/>
                    <a:gd name="connsiteX8" fmla="*/ 9568147 w 9928187"/>
                    <a:gd name="connsiteY8" fmla="*/ 720080 h 720080"/>
                    <a:gd name="connsiteX9" fmla="*/ 9928187 w 9928187"/>
                    <a:gd name="connsiteY9" fmla="*/ 360040 h 720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9928187" h="720080">
                      <a:moveTo>
                        <a:pt x="9568147" y="0"/>
                      </a:moveTo>
                      <a:lnTo>
                        <a:pt x="9424131" y="0"/>
                      </a:lnTo>
                      <a:lnTo>
                        <a:pt x="504056" y="0"/>
                      </a:lnTo>
                      <a:lnTo>
                        <a:pt x="360040" y="0"/>
                      </a:lnTo>
                      <a:lnTo>
                        <a:pt x="0" y="360040"/>
                      </a:lnTo>
                      <a:lnTo>
                        <a:pt x="360040" y="720080"/>
                      </a:lnTo>
                      <a:lnTo>
                        <a:pt x="504056" y="720080"/>
                      </a:lnTo>
                      <a:lnTo>
                        <a:pt x="9424131" y="720080"/>
                      </a:lnTo>
                      <a:lnTo>
                        <a:pt x="9568147" y="720080"/>
                      </a:lnTo>
                      <a:lnTo>
                        <a:pt x="9928187" y="360040"/>
                      </a:lnTo>
                      <a:close/>
                    </a:path>
                  </a:pathLst>
                </a:custGeom>
                <a:ln w="57150">
                  <a:solidFill>
                    <a:schemeClr val="accent3">
                      <a:lumMod val="75000"/>
                    </a:schemeClr>
                  </a:solidFill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" name="Diamond 29">
                  <a:extLst>
                    <a:ext uri="{FF2B5EF4-FFF2-40B4-BE49-F238E27FC236}">
                      <a16:creationId xmlns:a16="http://schemas.microsoft.com/office/drawing/2014/main" xmlns="" id="{18302770-BE1C-5D6A-6BAB-02D144BBD12F}"/>
                    </a:ext>
                  </a:extLst>
                </p:cNvPr>
                <p:cNvSpPr/>
                <p:nvPr/>
              </p:nvSpPr>
              <p:spPr>
                <a:xfrm rot="16200000">
                  <a:off x="515380" y="62182"/>
                  <a:ext cx="936104" cy="936104"/>
                </a:xfrm>
                <a:prstGeom prst="diamond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Diamond 30">
                  <a:extLst>
                    <a:ext uri="{FF2B5EF4-FFF2-40B4-BE49-F238E27FC236}">
                      <a16:creationId xmlns:a16="http://schemas.microsoft.com/office/drawing/2014/main" xmlns="" id="{6CCD23A6-2E61-DBAD-C51C-E8381711B8EA}"/>
                    </a:ext>
                  </a:extLst>
                </p:cNvPr>
                <p:cNvSpPr/>
                <p:nvPr/>
              </p:nvSpPr>
              <p:spPr>
                <a:xfrm rot="5400000">
                  <a:off x="9318358" y="62182"/>
                  <a:ext cx="936104" cy="936104"/>
                </a:xfrm>
                <a:prstGeom prst="diamond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1">
                  <a:schemeClr val="accent4"/>
                </a:lnRef>
                <a:fillRef idx="3">
                  <a:schemeClr val="accent4"/>
                </a:fillRef>
                <a:effectRef idx="2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5AC2D6DC-6AF4-1527-64A5-4D2B44A5A427}"/>
                  </a:ext>
                </a:extLst>
              </p:cNvPr>
              <p:cNvSpPr txBox="1"/>
              <p:nvPr/>
            </p:nvSpPr>
            <p:spPr>
              <a:xfrm>
                <a:off x="1657138" y="188640"/>
                <a:ext cx="7247827" cy="646331"/>
              </a:xfrm>
              <a:prstGeom prst="rect">
                <a:avLst/>
              </a:prstGeom>
              <a:noFill/>
              <a:ln>
                <a:solidFill>
                  <a:schemeClr val="bg2">
                    <a:lumMod val="9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gu-IN" sz="3600" b="1" dirty="0"/>
                  <a:t>રાજપૂત - મહાન યોદ્ધાઓ</a:t>
                </a:r>
                <a:endParaRPr lang="en-US" sz="3600" b="1" dirty="0"/>
              </a:p>
            </p:txBody>
          </p:sp>
        </p:grp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xmlns="" id="{B5DC4096-E3CC-56F8-39C0-4CCCBCDE4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73822" y="278718"/>
              <a:ext cx="673707" cy="51841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xmlns="" id="{249E3414-8ECB-5F30-0CDA-AFC60C39A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10022516" y="278718"/>
              <a:ext cx="735348" cy="518412"/>
            </a:xfrm>
            <a:prstGeom prst="rect">
              <a:avLst/>
            </a:prstGeom>
          </p:spPr>
        </p:pic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xmlns="" id="{123E20A4-136D-5CD8-08C0-7DF9D27B4053}"/>
              </a:ext>
            </a:extLst>
          </p:cNvPr>
          <p:cNvSpPr/>
          <p:nvPr/>
        </p:nvSpPr>
        <p:spPr>
          <a:xfrm rot="8094600" flipH="1">
            <a:off x="6466120" y="3345962"/>
            <a:ext cx="1079782" cy="1302024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35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E4B7D1BE-9A27-E478-B2FF-A33754CC1975}"/>
              </a:ext>
            </a:extLst>
          </p:cNvPr>
          <p:cNvSpPr/>
          <p:nvPr/>
        </p:nvSpPr>
        <p:spPr>
          <a:xfrm rot="13505400">
            <a:off x="5017386" y="3399554"/>
            <a:ext cx="1110589" cy="1265907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xmlns="" id="{87C4E0AF-E1AE-2724-23E3-93EB3C5BDAFC}"/>
              </a:ext>
            </a:extLst>
          </p:cNvPr>
          <p:cNvSpPr/>
          <p:nvPr/>
        </p:nvSpPr>
        <p:spPr>
          <a:xfrm rot="18894600" flipH="1">
            <a:off x="5018882" y="3516939"/>
            <a:ext cx="1079782" cy="1302024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3500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C600014A-2786-AE47-3648-3AB3DBD961CA}"/>
              </a:ext>
            </a:extLst>
          </p:cNvPr>
          <p:cNvSpPr/>
          <p:nvPr/>
        </p:nvSpPr>
        <p:spPr>
          <a:xfrm rot="8105400">
            <a:off x="5689218" y="4209563"/>
            <a:ext cx="1079782" cy="1302024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78EDFA56-499C-A664-08DA-CE0D46237668}"/>
              </a:ext>
            </a:extLst>
          </p:cNvPr>
          <p:cNvSpPr/>
          <p:nvPr/>
        </p:nvSpPr>
        <p:spPr>
          <a:xfrm rot="13494600" flipH="1">
            <a:off x="5797839" y="4225706"/>
            <a:ext cx="1110589" cy="1265907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35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3AD30606-22E5-09A4-7543-1D92928F54F9}"/>
              </a:ext>
            </a:extLst>
          </p:cNvPr>
          <p:cNvSpPr/>
          <p:nvPr/>
        </p:nvSpPr>
        <p:spPr>
          <a:xfrm rot="2705400">
            <a:off x="6448458" y="3495166"/>
            <a:ext cx="1110589" cy="1265907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B54247E-2241-EB80-0873-BB7E357D9207}"/>
              </a:ext>
            </a:extLst>
          </p:cNvPr>
          <p:cNvSpPr txBox="1"/>
          <p:nvPr/>
        </p:nvSpPr>
        <p:spPr>
          <a:xfrm>
            <a:off x="3021251" y="2872071"/>
            <a:ext cx="17734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gu-IN" sz="2400" dirty="0"/>
              <a:t>બહાદુરી અને શૂરવીરતા માટે પ્રસિદ્ધ હતા; હિંદુ ધર્મના રક્ષક હતા.</a:t>
            </a:r>
            <a:endParaRPr lang="en-US" sz="2400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xmlns="" id="{33499BE1-0825-379B-29AE-56639C91E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24392" y="2261833"/>
            <a:ext cx="2304256" cy="355791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FE9465D-C0C9-B5FF-0B09-ABB3405830DA}"/>
              </a:ext>
            </a:extLst>
          </p:cNvPr>
          <p:cNvSpPr txBox="1"/>
          <p:nvPr/>
        </p:nvSpPr>
        <p:spPr>
          <a:xfrm>
            <a:off x="7911588" y="2872071"/>
            <a:ext cx="18095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sz="2400" dirty="0"/>
              <a:t>સ્ત્રીઓ યુદ્ધ લડતી હતી અને અપમાન કરતાં મૃત્યુ પસંદ કરતી હતી.</a:t>
            </a:r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94E7A92-EEFD-7F97-9778-73894450C2CE}"/>
              </a:ext>
            </a:extLst>
          </p:cNvPr>
          <p:cNvSpPr txBox="1"/>
          <p:nvPr/>
        </p:nvSpPr>
        <p:spPr>
          <a:xfrm>
            <a:off x="4496433" y="5727874"/>
            <a:ext cx="3334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gu-IN" sz="2400" dirty="0"/>
              <a:t>મુસ્લિમ આક્રમણોનો વિરોધ કર્યો હતો.</a:t>
            </a:r>
            <a:endParaRPr lang="en-US" sz="24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xmlns="" id="{44D006FE-52C3-780E-032A-9A19FF322542}"/>
              </a:ext>
            </a:extLst>
          </p:cNvPr>
          <p:cNvSpPr/>
          <p:nvPr/>
        </p:nvSpPr>
        <p:spPr>
          <a:xfrm rot="18905400">
            <a:off x="5827166" y="2618036"/>
            <a:ext cx="1079782" cy="1302024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Freeform: Shape 7">
            <a:extLst>
              <a:ext uri="{FF2B5EF4-FFF2-40B4-BE49-F238E27FC236}">
                <a16:creationId xmlns:a16="http://schemas.microsoft.com/office/drawing/2014/main" xmlns="" id="{29C9717A-6DEE-95AF-3043-D10534028668}"/>
              </a:ext>
            </a:extLst>
          </p:cNvPr>
          <p:cNvSpPr/>
          <p:nvPr/>
        </p:nvSpPr>
        <p:spPr>
          <a:xfrm rot="2694600" flipH="1">
            <a:off x="5675652" y="2631641"/>
            <a:ext cx="1110589" cy="1265907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Freeform: Shape 8">
            <a:extLst>
              <a:ext uri="{FF2B5EF4-FFF2-40B4-BE49-F238E27FC236}">
                <a16:creationId xmlns:a16="http://schemas.microsoft.com/office/drawing/2014/main" xmlns="" id="{123E20A4-136D-5CD8-08C0-7DF9D27B4053}"/>
              </a:ext>
            </a:extLst>
          </p:cNvPr>
          <p:cNvSpPr/>
          <p:nvPr/>
        </p:nvSpPr>
        <p:spPr>
          <a:xfrm rot="8094600" flipH="1">
            <a:off x="6466119" y="3345963"/>
            <a:ext cx="1079782" cy="1302024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35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Freeform: Shape 9">
            <a:extLst>
              <a:ext uri="{FF2B5EF4-FFF2-40B4-BE49-F238E27FC236}">
                <a16:creationId xmlns:a16="http://schemas.microsoft.com/office/drawing/2014/main" xmlns="" id="{E4B7D1BE-9A27-E478-B2FF-A33754CC1975}"/>
              </a:ext>
            </a:extLst>
          </p:cNvPr>
          <p:cNvSpPr/>
          <p:nvPr/>
        </p:nvSpPr>
        <p:spPr>
          <a:xfrm rot="13505400">
            <a:off x="5019507" y="3407838"/>
            <a:ext cx="1110589" cy="1265907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Freeform: Shape 11">
            <a:extLst>
              <a:ext uri="{FF2B5EF4-FFF2-40B4-BE49-F238E27FC236}">
                <a16:creationId xmlns:a16="http://schemas.microsoft.com/office/drawing/2014/main" xmlns="" id="{C600014A-2786-AE47-3648-3AB3DBD961CA}"/>
              </a:ext>
            </a:extLst>
          </p:cNvPr>
          <p:cNvSpPr/>
          <p:nvPr/>
        </p:nvSpPr>
        <p:spPr>
          <a:xfrm rot="8105400">
            <a:off x="5689217" y="4209564"/>
            <a:ext cx="1079782" cy="1302024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Freeform: Shape 12">
            <a:extLst>
              <a:ext uri="{FF2B5EF4-FFF2-40B4-BE49-F238E27FC236}">
                <a16:creationId xmlns:a16="http://schemas.microsoft.com/office/drawing/2014/main" xmlns="" id="{78EDFA56-499C-A664-08DA-CE0D46237668}"/>
              </a:ext>
            </a:extLst>
          </p:cNvPr>
          <p:cNvSpPr/>
          <p:nvPr/>
        </p:nvSpPr>
        <p:spPr>
          <a:xfrm rot="13494600" flipH="1">
            <a:off x="5797838" y="4225707"/>
            <a:ext cx="1110589" cy="1265907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gradFill>
            <a:gsLst>
              <a:gs pos="0">
                <a:schemeClr val="accent4"/>
              </a:gs>
              <a:gs pos="35000">
                <a:schemeClr val="accent4">
                  <a:lumMod val="60000"/>
                  <a:lumOff val="4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Freeform: Shape 14">
            <a:extLst>
              <a:ext uri="{FF2B5EF4-FFF2-40B4-BE49-F238E27FC236}">
                <a16:creationId xmlns:a16="http://schemas.microsoft.com/office/drawing/2014/main" xmlns="" id="{3AD30606-22E5-09A4-7543-1D92928F54F9}"/>
              </a:ext>
            </a:extLst>
          </p:cNvPr>
          <p:cNvSpPr/>
          <p:nvPr/>
        </p:nvSpPr>
        <p:spPr>
          <a:xfrm rot="2705400">
            <a:off x="6448457" y="3495167"/>
            <a:ext cx="1110589" cy="1265907"/>
          </a:xfrm>
          <a:custGeom>
            <a:avLst/>
            <a:gdLst>
              <a:gd name="connsiteX0" fmla="*/ 2026885 w 2026885"/>
              <a:gd name="connsiteY0" fmla="*/ 0 h 2376264"/>
              <a:gd name="connsiteX1" fmla="*/ 2026885 w 2026885"/>
              <a:gd name="connsiteY1" fmla="*/ 1188132 h 2376264"/>
              <a:gd name="connsiteX2" fmla="*/ 838753 w 2026885"/>
              <a:gd name="connsiteY2" fmla="*/ 2376264 h 2376264"/>
              <a:gd name="connsiteX3" fmla="*/ 82991 w 2026885"/>
              <a:gd name="connsiteY3" fmla="*/ 2104952 h 2376264"/>
              <a:gd name="connsiteX4" fmla="*/ 0 w 2026885"/>
              <a:gd name="connsiteY4" fmla="*/ 2029525 h 2376264"/>
              <a:gd name="connsiteX5" fmla="*/ 2023158 w 2026885"/>
              <a:gd name="connsiteY5" fmla="*/ 0 h 2376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6885" h="2376264">
                <a:moveTo>
                  <a:pt x="2026885" y="0"/>
                </a:moveTo>
                <a:lnTo>
                  <a:pt x="2026885" y="1188132"/>
                </a:lnTo>
                <a:cubicBezTo>
                  <a:pt x="2026885" y="1844319"/>
                  <a:pt x="1494940" y="2376264"/>
                  <a:pt x="838753" y="2376264"/>
                </a:cubicBezTo>
                <a:cubicBezTo>
                  <a:pt x="551671" y="2376264"/>
                  <a:pt x="288370" y="2274446"/>
                  <a:pt x="82991" y="2104952"/>
                </a:cubicBezTo>
                <a:lnTo>
                  <a:pt x="0" y="2029525"/>
                </a:lnTo>
                <a:lnTo>
                  <a:pt x="2023158" y="0"/>
                </a:lnTo>
                <a:close/>
              </a:path>
            </a:pathLst>
          </a:cu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09FF1842-0C4A-362F-0920-F22056688025}"/>
              </a:ext>
            </a:extLst>
          </p:cNvPr>
          <p:cNvSpPr txBox="1"/>
          <p:nvPr/>
        </p:nvSpPr>
        <p:spPr>
          <a:xfrm>
            <a:off x="4577558" y="1526491"/>
            <a:ext cx="3334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gu-IN" sz="2400" dirty="0"/>
              <a:t>14મી સદીમાં 36 રાજપૂત વંશો હતા.</a:t>
            </a:r>
            <a:endParaRPr lang="en-US" sz="24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E5AA7F1C-1621-C770-73D6-3F8B05BC1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051" y="2261832"/>
            <a:ext cx="2771385" cy="355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537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/>
      <p:bldP spid="18" grpId="0"/>
      <p:bldP spid="21" grpId="0"/>
      <p:bldP spid="14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IN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lang="en-IN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6582EEB0-1FE4-49B4-BD65-584833C40C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38614089"/>
              </p:ext>
            </p:extLst>
          </p:nvPr>
        </p:nvGraphicFramePr>
        <p:xfrm>
          <a:off x="1127448" y="700345"/>
          <a:ext cx="9937105" cy="3927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3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495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656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48180"/>
              </a:tblGrid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Slide</a:t>
                      </a:r>
                      <a:r>
                        <a:rPr lang="en-IN" sz="2000" baseline="0" dirty="0"/>
                        <a:t> #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Source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Author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1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1000" u="none" strike="noStrike" kern="1200" dirty="0"/>
                        <a:t>https://www.flickr.com/photos/nagarjun/6866985274 (</a:t>
                      </a:r>
                      <a:r>
                        <a:rPr lang="en-IN" sz="1000" u="none" strike="noStrike" kern="1200" dirty="0" err="1"/>
                        <a:t>Kandukuru</a:t>
                      </a:r>
                      <a:r>
                        <a:rPr lang="en-IN" sz="1000" u="none" strike="noStrike" kern="1200" dirty="0"/>
                        <a:t> </a:t>
                      </a:r>
                      <a:r>
                        <a:rPr lang="en-IN" sz="1000" u="none" strike="noStrike" kern="1200" dirty="0" err="1"/>
                        <a:t>Nagarjun</a:t>
                      </a:r>
                      <a:r>
                        <a:rPr lang="en-IN" sz="1000" u="none" strike="noStrike" kern="1200" dirty="0"/>
                        <a:t>)</a:t>
                      </a:r>
                    </a:p>
                    <a:p>
                      <a:pPr marL="0" indent="0" rtl="0">
                        <a:buFont typeface="Arial" panose="020B0604020202020204" pitchFamily="34" charset="0"/>
                        <a:buNone/>
                      </a:pPr>
                      <a:endParaRPr lang="en-I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rtl="0">
                        <a:buFont typeface="Arial" panose="020B0604020202020204" pitchFamily="34" charset="0"/>
                        <a:buNone/>
                      </a:pPr>
                      <a:endParaRPr lang="en-IN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1000" dirty="0"/>
                        <a:t>2,3,4,5,6,7,8,9,10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1000" u="none" strike="noStrike" kern="1200" dirty="0"/>
                        <a:t>Elephant -https://pixabay.com/illustrations/elephant-metallizer-art-glass-1791663/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I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IN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1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IN" sz="1000" u="none" strike="noStrike" kern="1200" dirty="0"/>
                        <a:t>Rajput warrior = https://wellcomecollection.org/works/fkvamc5a</a:t>
                      </a:r>
                      <a:endParaRPr lang="en-I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endParaRPr lang="en-IN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1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1000" u="none" strike="noStrike" kern="1200" dirty="0"/>
                        <a:t>Map - TNSSE text book Chapter Emergence of New Kingdoms in North India – page 119</a:t>
                      </a:r>
                      <a:endParaRPr lang="en-IN" sz="1000" dirty="0"/>
                    </a:p>
                    <a:p>
                      <a:pPr marL="0" lvl="0" indent="0" fontAlgn="base">
                        <a:buFont typeface="Arial" panose="020B0604020202020204" pitchFamily="34" charset="0"/>
                        <a:buNone/>
                      </a:pPr>
                      <a:endParaRPr lang="en-I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fontAlgn="base">
                        <a:buFont typeface="Arial" panose="020B0604020202020204" pitchFamily="34" charset="0"/>
                        <a:buNone/>
                      </a:pPr>
                      <a:endParaRPr lang="en-IN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1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IN" sz="1000" dirty="0"/>
                        <a:t>https://commons.wikimedia.org/wiki/File:Rao_Chandrasen.jpg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IN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16336334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/>
                        <a:t>Rajput woman- https://commons.wikimedia.org/wiki/File:Rajputkutch.jpg</a:t>
                      </a:r>
                    </a:p>
                    <a:p>
                      <a:pPr marL="0" lvl="0" indent="0" fontAlgn="base">
                        <a:buFont typeface="Arial" panose="020B0604020202020204" pitchFamily="34" charset="0"/>
                        <a:buNone/>
                      </a:pPr>
                      <a:endParaRPr lang="en-I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fontAlgn="base">
                        <a:buFont typeface="Arial" panose="020B0604020202020204" pitchFamily="34" charset="0"/>
                        <a:buNone/>
                      </a:pPr>
                      <a:endParaRPr lang="en-IN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78600486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1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fontAlgn="base">
                        <a:buFont typeface="Arial" panose="020B0604020202020204" pitchFamily="34" charset="0"/>
                        <a:buNone/>
                      </a:pPr>
                      <a:r>
                        <a:rPr lang="en-IN" sz="1000" dirty="0"/>
                        <a:t>https://commons.wikimedia.org/wiki/File:Maharana_Raj_Singh_riding.jpg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fontAlgn="base">
                        <a:buFont typeface="Arial" panose="020B0604020202020204" pitchFamily="34" charset="0"/>
                        <a:buNone/>
                      </a:pPr>
                      <a:endParaRPr lang="en-IN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49671521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endParaRPr lang="en-I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fontAlgn="base">
                        <a:buFont typeface="Arial" panose="020B0604020202020204" pitchFamily="34" charset="0"/>
                        <a:buNone/>
                      </a:pPr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fontAlgn="base">
                        <a:buFont typeface="Arial" panose="020B0604020202020204" pitchFamily="34" charset="0"/>
                        <a:buNone/>
                      </a:pPr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3117696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endParaRPr lang="en-IN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fontAlgn="base">
                        <a:buFont typeface="Arial" panose="020B0604020202020204" pitchFamily="34" charset="0"/>
                        <a:buNone/>
                      </a:pPr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fontAlgn="base">
                        <a:buFont typeface="Arial" panose="020B0604020202020204" pitchFamily="34" charset="0"/>
                        <a:buNone/>
                      </a:pPr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5835113"/>
                  </a:ext>
                </a:extLst>
              </a:tr>
            </a:tbl>
          </a:graphicData>
        </a:graphic>
      </p:graphicFrame>
      <p:pic>
        <p:nvPicPr>
          <p:cNvPr id="3" name="Picture 14" descr="Ganesh Pol | Amer fort, Jaipur. Built in 1592 by Rajput king… | Flickr">
            <a:extLst>
              <a:ext uri="{FF2B5EF4-FFF2-40B4-BE49-F238E27FC236}">
                <a16:creationId xmlns:a16="http://schemas.microsoft.com/office/drawing/2014/main" xmlns="" id="{9C180D3F-C9D1-6650-2E9F-DEDC08C94D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726" b="17493"/>
          <a:stretch/>
        </p:blipFill>
        <p:spPr bwMode="auto">
          <a:xfrm>
            <a:off x="2567608" y="1124744"/>
            <a:ext cx="360040" cy="21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DC8C290-159D-F14C-0177-2344C2616E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7608" y="1525612"/>
            <a:ext cx="360040" cy="277048"/>
          </a:xfrm>
          <a:prstGeom prst="rect">
            <a:avLst/>
          </a:prstGeom>
        </p:spPr>
      </p:pic>
      <p:pic>
        <p:nvPicPr>
          <p:cNvPr id="6" name="Picture 2" descr="A Rajput warrior on a horse holding a spear free public domain image | Look  and Learn">
            <a:extLst>
              <a:ext uri="{FF2B5EF4-FFF2-40B4-BE49-F238E27FC236}">
                <a16:creationId xmlns:a16="http://schemas.microsoft.com/office/drawing/2014/main" xmlns="" id="{B32787D4-7D75-ABED-FCC1-5D8715847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25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371" y="1990640"/>
            <a:ext cx="168508" cy="24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xmlns="" id="{AB033E32-8416-8A3B-514D-B2B8761E9E7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234" t="21935" r="24244" b="8797"/>
          <a:stretch/>
        </p:blipFill>
        <p:spPr>
          <a:xfrm>
            <a:off x="2642575" y="2359212"/>
            <a:ext cx="177328" cy="226376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819D0069-F463-04E7-1D72-1B8B3573A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2831" y="2761887"/>
            <a:ext cx="187072" cy="22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188985C9-CCD8-9F6C-F4E3-13A97DA49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7608" y="3132933"/>
            <a:ext cx="294189" cy="22637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2FF5DBD9-10F6-34BE-E0B7-B9548025A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8500" y="3550269"/>
            <a:ext cx="187379" cy="240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18;p12">
            <a:extLst>
              <a:ext uri="{FF2B5EF4-FFF2-40B4-BE49-F238E27FC236}">
                <a16:creationId xmlns="" xmlns:a16="http://schemas.microsoft.com/office/drawing/2014/main" id="{4CCE3727-DFE8-36D6-9C4E-A1A3F703F2D7}"/>
              </a:ext>
            </a:extLst>
          </p:cNvPr>
          <p:cNvSpPr txBox="1"/>
          <p:nvPr/>
        </p:nvSpPr>
        <p:spPr>
          <a:xfrm>
            <a:off x="369947" y="6199105"/>
            <a:ext cx="11000721" cy="26157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Vidya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Vahini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 unit of Sri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Central Trust,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Nilayam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as a collaborative offering in the service of our nation.</a:t>
            </a:r>
            <a:endParaRPr sz="11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363</Words>
  <Application>Microsoft Office PowerPoint</Application>
  <PresentationFormat>Custom</PresentationFormat>
  <Paragraphs>80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DD</vt:lpstr>
      <vt:lpstr>રાજપૂત યુગ</vt:lpstr>
      <vt:lpstr>Slide 2</vt:lpstr>
      <vt:lpstr>Slide 3</vt:lpstr>
      <vt:lpstr>Slide 4</vt:lpstr>
      <vt:lpstr>Slide 5</vt:lpstr>
      <vt:lpstr>Attribution / Citation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11</cp:revision>
  <dcterms:created xsi:type="dcterms:W3CDTF">2020-08-28T09:38:22Z</dcterms:created>
  <dcterms:modified xsi:type="dcterms:W3CDTF">2026-06-26T06:50:38Z</dcterms:modified>
</cp:coreProperties>
</file>