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58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95785" autoAdjust="0"/>
  </p:normalViewPr>
  <p:slideViewPr>
    <p:cSldViewPr snapToGrid="0">
      <p:cViewPr varScale="1">
        <p:scale>
          <a:sx n="68" d="100"/>
          <a:sy n="68" d="100"/>
        </p:scale>
        <p:origin x="-4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r>
              <a:rPr lang="en-IN" dirty="0"/>
              <a:t>N/A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Warrior: https://pixabay.com/vectors/silhouette-warrior-knight-3585658/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b="1" dirty="0"/>
          </a:p>
          <a:p>
            <a:pPr eaLnBrk="1" hangingPunct="1">
              <a:spcBef>
                <a:spcPct val="0"/>
              </a:spcBef>
            </a:pPr>
            <a:endParaRPr lang="en-IN" dirty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263DD6-21A1-44A6-B21A-14727DD99F91}" type="slidenum">
              <a:rPr lang="en-IN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IN" dirty="0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12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Notes for Teacher</a:t>
            </a:r>
            <a:r>
              <a:rPr lang="en-IN" dirty="0"/>
              <a:t>–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teacher may begin this lesson by saying “Let us now learn about the different  Rajput kingdoms who ruled in North India”.</a:t>
            </a:r>
            <a:endParaRPr lang="en-US" b="0" dirty="0">
              <a:effectLst/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1199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Notes for Teacher</a:t>
            </a:r>
            <a:r>
              <a:rPr lang="en-IN" dirty="0"/>
              <a:t>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India map: SSSVV gallery (India map)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71625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endParaRPr lang="en-IN" dirty="0"/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- TNSSE text book Chapter Emergence of New Kingdoms in North India – page 119</a:t>
            </a:r>
            <a:endParaRPr lang="en-IN" dirty="0"/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/>
              <a:t>Khajuraho: https://pixabay.com/photos/mahadev-1008-shivlinga-khajuraho-3880558/-By </a:t>
            </a:r>
            <a:r>
              <a:rPr lang="en-I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RikkyLohia</a:t>
            </a:r>
            <a:endParaRPr lang="en-I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 pin – PPT icons</a:t>
            </a:r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56589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228600" indent="-228600" rtl="0">
              <a:buFont typeface="+mj-lt"/>
              <a:buAutoNum type="arabicPeriod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Raj Bhoj 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https://youtu.be/azvoLsiYeuw?t=103-Attribute to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Malva Diary History</a:t>
            </a:r>
            <a:endParaRPr lang="en-I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442366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endParaRPr lang="en-IN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https://youtu.be/7Peg6EmUZu4?t=280(Attribution: Hope of success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b="0" dirty="0">
                <a:latin typeface="Calibri" panose="020F0502020204030204" pitchFamily="34" charset="0"/>
                <a:cs typeface="Calibri" panose="020F0502020204030204" pitchFamily="34" charset="0"/>
              </a:rPr>
              <a:t>Prithviraj Chauhan</a:t>
            </a:r>
            <a:r>
              <a:rPr lang="en-IN" b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IN" b="0" baseline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1200" b="0" u="none" strike="noStrike" kern="1200" dirty="0">
                <a:solidFill>
                  <a:schemeClr val="tx1"/>
                </a:solidFill>
              </a:rPr>
              <a:t>https://youtu.be/e8zAQDGG91Y?t=74 (Attribution – The </a:t>
            </a:r>
            <a:r>
              <a:rPr lang="en-IN" sz="1200" b="0" u="none" strike="noStrike" kern="1200" dirty="0" err="1">
                <a:solidFill>
                  <a:schemeClr val="tx1"/>
                </a:solidFill>
              </a:rPr>
              <a:t>daksh</a:t>
            </a:r>
            <a:r>
              <a:rPr lang="en-IN" sz="1200" b="0" u="none" strike="noStrike" kern="1200" dirty="0">
                <a:solidFill>
                  <a:schemeClr val="tx1"/>
                </a:solidFill>
              </a:rPr>
              <a:t> talkies)</a:t>
            </a:r>
          </a:p>
          <a:p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53845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Vanraj Chavda: https://youtu.be/yxuvnIWN3tg?t=48-Attribute to Study News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7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303162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Rajput: https://youtu.be/4fEaaRRA5Lk?t=43 (Attribute to </a:t>
            </a:r>
            <a:r>
              <a:rPr lang="it-IT" dirty="0"/>
              <a:t>Syed Saad Qadri - Ahl e Sunnat Channel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Rani ki Vav: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https://youtu.be/v8UDVB_fK68?t=134  (Attribution: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VST_SK)</a:t>
            </a: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IN" b="1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8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3195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–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0" dirty="0"/>
              <a:t>Ministers: https://youtu.be/WwEkoffWpok?t=63 (Attribute to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Bhavesh </a:t>
            </a: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Moliya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IN" b="0" dirty="0"/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36538F-4CD9-44E3-BF9F-AE76D8F1CD4A}" type="slidenum">
              <a:rPr lang="en-IN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IN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1949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r>
              <a:rPr lang="en-IN" dirty="0"/>
              <a:t>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10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63242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IN" b="1" dirty="0"/>
              <a:t>Notes for Teacher</a:t>
            </a:r>
            <a:r>
              <a:rPr lang="en-IN" dirty="0"/>
              <a:t> –N/A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Suggestions: </a:t>
            </a:r>
            <a:r>
              <a:rPr lang="en-IN" dirty="0"/>
              <a:t>N/A</a:t>
            </a:r>
          </a:p>
          <a:p>
            <a:pPr>
              <a:spcBef>
                <a:spcPct val="0"/>
              </a:spcBef>
            </a:pPr>
            <a:endParaRPr lang="en-IN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Source of Multimedia used in this slide - </a:t>
            </a:r>
            <a:endParaRPr lang="en-IN" dirty="0"/>
          </a:p>
          <a:p>
            <a:pPr marL="228600" marR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India</a:t>
            </a:r>
            <a:r>
              <a:rPr lang="en-US" baseline="0" dirty="0"/>
              <a:t> Map: SSSVV Gallery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/>
              <a:t>Gopala: </a:t>
            </a:r>
            <a:r>
              <a:rPr lang="en-IN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https://youtu.be/11-M5zt_ho0?t=60- (Attribution – Chanakya </a:t>
            </a:r>
            <a:r>
              <a:rPr lang="en-IN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Niti</a:t>
            </a:r>
            <a:r>
              <a:rPr lang="en-IN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E3DD3-DFA4-46C7-9A56-8E6D61EA6939}" type="slidenum">
              <a:rPr lang="en-IN" smtClean="0"/>
              <a:pPr>
                <a:defRPr/>
              </a:pPr>
              <a:t>11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27354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:a16="http://schemas.microsoft.com/office/drawing/2014/main" xmlns="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;p4">
            <a:hlinkClick r:id="rId2"/>
          </p:cNvPr>
          <p:cNvSpPr/>
          <p:nvPr userDrawn="1"/>
        </p:nvSpPr>
        <p:spPr>
          <a:xfrm>
            <a:off x="0" y="6480175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 anchor="ctr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sz="1100" b="1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;p4">
            <a:hlinkClick r:id="rId2"/>
          </p:cNvPr>
          <p:cNvSpPr/>
          <p:nvPr userDrawn="1"/>
        </p:nvSpPr>
        <p:spPr>
          <a:xfrm>
            <a:off x="0" y="6480175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 anchor="ctr"/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sz="1100" b="1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2265553"/>
            <a:ext cx="12192000" cy="2152260"/>
            <a:chOff x="0" y="2265553"/>
            <a:chExt cx="12192000" cy="2152260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E903E582-B4A1-280D-D064-51E04A58E7AC}"/>
                </a:ext>
              </a:extLst>
            </p:cNvPr>
            <p:cNvSpPr/>
            <p:nvPr/>
          </p:nvSpPr>
          <p:spPr>
            <a:xfrm>
              <a:off x="0" y="2265553"/>
              <a:ext cx="12192000" cy="2152260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100000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gu-IN" sz="5400" dirty="0"/>
                <a:t>ઉત્તર ભારતીય</a:t>
              </a:r>
              <a:r>
                <a:rPr lang="en-IN" sz="5400" dirty="0"/>
                <a:t> </a:t>
              </a:r>
              <a:r>
                <a:rPr lang="gu-IN" sz="5400" dirty="0"/>
                <a:t>રાજ્યો</a:t>
              </a:r>
              <a:endParaRPr lang="en-IN" sz="5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" name="Picture 2" descr="Free vector graphics of Silhouette">
              <a:extLst>
                <a:ext uri="{FF2B5EF4-FFF2-40B4-BE49-F238E27FC236}">
                  <a16:creationId xmlns="" xmlns:a16="http://schemas.microsoft.com/office/drawing/2014/main" id="{ACDBDA95-22C6-8C52-B2DB-99CE2E35C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92" y="2322245"/>
              <a:ext cx="1775520" cy="203887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01716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C94ABDB-76AF-191F-A274-21777DB96326}"/>
              </a:ext>
            </a:extLst>
          </p:cNvPr>
          <p:cNvGrpSpPr/>
          <p:nvPr/>
        </p:nvGrpSpPr>
        <p:grpSpPr>
          <a:xfrm>
            <a:off x="1056019" y="976070"/>
            <a:ext cx="10038016" cy="912904"/>
            <a:chOff x="1053237" y="953931"/>
            <a:chExt cx="10038016" cy="912904"/>
          </a:xfrm>
        </p:grpSpPr>
        <p:grpSp>
          <p:nvGrpSpPr>
            <p:cNvPr id="3" name="Group 29"/>
            <p:cNvGrpSpPr/>
            <p:nvPr/>
          </p:nvGrpSpPr>
          <p:grpSpPr>
            <a:xfrm>
              <a:off x="1053237" y="953931"/>
              <a:ext cx="10038016" cy="912904"/>
              <a:chOff x="2554116" y="1953825"/>
              <a:chExt cx="10038016" cy="912904"/>
            </a:xfrm>
          </p:grpSpPr>
          <p:sp>
            <p:nvSpPr>
              <p:cNvPr id="12" name="Google Shape;1427;p44">
                <a:extLst>
                  <a:ext uri="{FF2B5EF4-FFF2-40B4-BE49-F238E27FC236}">
                    <a16:creationId xmlns="" xmlns:a16="http://schemas.microsoft.com/office/drawing/2014/main" id="{248F1374-0202-1701-4961-5327AF6BCC9D}"/>
                  </a:ext>
                </a:extLst>
              </p:cNvPr>
              <p:cNvSpPr/>
              <p:nvPr/>
            </p:nvSpPr>
            <p:spPr>
              <a:xfrm>
                <a:off x="2554116" y="1953825"/>
                <a:ext cx="864913" cy="900000"/>
              </a:xfrm>
              <a:prstGeom prst="homePlate">
                <a:avLst>
                  <a:gd name="adj" fmla="val 35440"/>
                </a:avLst>
              </a:prstGeom>
              <a:solidFill>
                <a:srgbClr val="4472C4"/>
              </a:solidFill>
              <a:ln w="50800" cap="flat" cmpd="sng">
                <a:solidFill>
                  <a:srgbClr val="4472C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428;p44">
                <a:extLst>
                  <a:ext uri="{FF2B5EF4-FFF2-40B4-BE49-F238E27FC236}">
                    <a16:creationId xmlns="" xmlns:a16="http://schemas.microsoft.com/office/drawing/2014/main" id="{B7DCD14B-7D03-980B-043D-FA6B778ABD56}"/>
                  </a:ext>
                </a:extLst>
              </p:cNvPr>
              <p:cNvSpPr/>
              <p:nvPr/>
            </p:nvSpPr>
            <p:spPr>
              <a:xfrm>
                <a:off x="2596062" y="1953825"/>
                <a:ext cx="13137" cy="900000"/>
              </a:xfrm>
              <a:prstGeom prst="rect">
                <a:avLst/>
              </a:prstGeom>
              <a:solidFill>
                <a:srgbClr val="FFFFFF"/>
              </a:solidFill>
              <a:ln w="50800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429;p44">
                <a:extLst>
                  <a:ext uri="{FF2B5EF4-FFF2-40B4-BE49-F238E27FC236}">
                    <a16:creationId xmlns="" xmlns:a16="http://schemas.microsoft.com/office/drawing/2014/main" id="{DCD7AB35-AC42-CBB8-5167-C5A00A6217FD}"/>
                  </a:ext>
                </a:extLst>
              </p:cNvPr>
              <p:cNvSpPr/>
              <p:nvPr/>
            </p:nvSpPr>
            <p:spPr>
              <a:xfrm>
                <a:off x="2686396" y="1953825"/>
                <a:ext cx="13137" cy="900000"/>
              </a:xfrm>
              <a:prstGeom prst="rect">
                <a:avLst/>
              </a:prstGeom>
              <a:solidFill>
                <a:srgbClr val="FFFFFF"/>
              </a:solidFill>
              <a:ln w="50800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426;p44">
                <a:extLst>
                  <a:ext uri="{FF2B5EF4-FFF2-40B4-BE49-F238E27FC236}">
                    <a16:creationId xmlns="" xmlns:a16="http://schemas.microsoft.com/office/drawing/2014/main" id="{76BFC2DE-075A-93D9-BE2B-BC5A47EAC8DF}"/>
                  </a:ext>
                </a:extLst>
              </p:cNvPr>
              <p:cNvSpPr/>
              <p:nvPr/>
            </p:nvSpPr>
            <p:spPr>
              <a:xfrm>
                <a:off x="3316592" y="1966729"/>
                <a:ext cx="927554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6460280" h="792000" extrusionOk="0">
                    <a:moveTo>
                      <a:pt x="0" y="0"/>
                    </a:moveTo>
                    <a:lnTo>
                      <a:pt x="6460280" y="0"/>
                    </a:lnTo>
                    <a:lnTo>
                      <a:pt x="6460280" y="792000"/>
                    </a:lnTo>
                    <a:lnTo>
                      <a:pt x="0" y="792000"/>
                    </a:lnTo>
                    <a:lnTo>
                      <a:pt x="268584" y="3960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800" cap="flat" cmpd="sng">
                <a:solidFill>
                  <a:srgbClr val="4472C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241777" y="1168830"/>
              <a:ext cx="85689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ઉત્તર ભારતમાં ગુર્જર </a:t>
              </a:r>
              <a:r>
                <a:rPr lang="gu-IN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પ્રતિહારોનું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વર્ચસ્વ હતું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, mid-8</a:t>
              </a:r>
              <a:r>
                <a:rPr lang="en-US" sz="24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th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C AD to 11</a:t>
              </a:r>
              <a:r>
                <a:rPr lang="en-US" sz="2400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th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C AD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 106"/>
          <p:cNvGrpSpPr/>
          <p:nvPr/>
        </p:nvGrpSpPr>
        <p:grpSpPr>
          <a:xfrm>
            <a:off x="1047024" y="2118019"/>
            <a:ext cx="10009136" cy="901016"/>
            <a:chOff x="1047024" y="2118019"/>
            <a:chExt cx="10009136" cy="901016"/>
          </a:xfrm>
        </p:grpSpPr>
        <p:sp>
          <p:nvSpPr>
            <p:cNvPr id="6" name="Google Shape;1418;p44">
              <a:extLst>
                <a:ext uri="{FF2B5EF4-FFF2-40B4-BE49-F238E27FC236}">
                  <a16:creationId xmlns="" xmlns:a16="http://schemas.microsoft.com/office/drawing/2014/main" id="{2A0A9728-988C-632B-BCE0-5589CF8EAD9C}"/>
                </a:ext>
              </a:extLst>
            </p:cNvPr>
            <p:cNvSpPr/>
            <p:nvPr/>
          </p:nvSpPr>
          <p:spPr>
            <a:xfrm>
              <a:off x="1047024" y="2118019"/>
              <a:ext cx="864913" cy="900000"/>
            </a:xfrm>
            <a:prstGeom prst="homePlate">
              <a:avLst>
                <a:gd name="adj" fmla="val 35440"/>
              </a:avLst>
            </a:prstGeom>
            <a:solidFill>
              <a:srgbClr val="FFC000"/>
            </a:solidFill>
            <a:ln w="508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419;p44">
              <a:extLst>
                <a:ext uri="{FF2B5EF4-FFF2-40B4-BE49-F238E27FC236}">
                  <a16:creationId xmlns="" xmlns:a16="http://schemas.microsoft.com/office/drawing/2014/main" id="{F969D3F9-CC0C-8FB4-FD86-C77C85A23C33}"/>
                </a:ext>
              </a:extLst>
            </p:cNvPr>
            <p:cNvSpPr/>
            <p:nvPr/>
          </p:nvSpPr>
          <p:spPr>
            <a:xfrm>
              <a:off x="1088970" y="2118019"/>
              <a:ext cx="13137" cy="900000"/>
            </a:xfrm>
            <a:prstGeom prst="rect">
              <a:avLst/>
            </a:prstGeom>
            <a:solidFill>
              <a:srgbClr val="FFFFFF"/>
            </a:solidFill>
            <a:ln w="508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420;p44">
              <a:extLst>
                <a:ext uri="{FF2B5EF4-FFF2-40B4-BE49-F238E27FC236}">
                  <a16:creationId xmlns="" xmlns:a16="http://schemas.microsoft.com/office/drawing/2014/main" id="{3F4BEEBF-09D4-2759-C1A0-97E9DD9E902D}"/>
                </a:ext>
              </a:extLst>
            </p:cNvPr>
            <p:cNvSpPr/>
            <p:nvPr/>
          </p:nvSpPr>
          <p:spPr>
            <a:xfrm>
              <a:off x="1179304" y="2118019"/>
              <a:ext cx="13137" cy="900000"/>
            </a:xfrm>
            <a:prstGeom prst="rect">
              <a:avLst/>
            </a:prstGeom>
            <a:solidFill>
              <a:srgbClr val="FFFFFF"/>
            </a:solidFill>
            <a:ln w="508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17;p44">
              <a:extLst>
                <a:ext uri="{FF2B5EF4-FFF2-40B4-BE49-F238E27FC236}">
                  <a16:creationId xmlns="" xmlns:a16="http://schemas.microsoft.com/office/drawing/2014/main" id="{C339C488-5E2D-FA5F-2083-35AF61773D00}"/>
                </a:ext>
              </a:extLst>
            </p:cNvPr>
            <p:cNvSpPr/>
            <p:nvPr/>
          </p:nvSpPr>
          <p:spPr>
            <a:xfrm>
              <a:off x="1774407" y="2119035"/>
              <a:ext cx="9281753" cy="900000"/>
            </a:xfrm>
            <a:custGeom>
              <a:avLst/>
              <a:gdLst/>
              <a:ahLst/>
              <a:cxnLst/>
              <a:rect l="l" t="t" r="r" b="b"/>
              <a:pathLst>
                <a:path w="6460280" h="792000" extrusionOk="0">
                  <a:moveTo>
                    <a:pt x="0" y="0"/>
                  </a:moveTo>
                  <a:lnTo>
                    <a:pt x="6460280" y="0"/>
                  </a:lnTo>
                  <a:lnTo>
                    <a:pt x="6460280" y="792000"/>
                  </a:lnTo>
                  <a:lnTo>
                    <a:pt x="0" y="792000"/>
                  </a:lnTo>
                  <a:lnTo>
                    <a:pt x="268584" y="396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508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93397" y="2118019"/>
              <a:ext cx="74168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ગુર્જર </a:t>
              </a:r>
              <a:r>
                <a:rPr lang="gu-IN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પ્રતિહારોના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પાટણ સાથે પ્રસિદ્ધિ </a:t>
              </a:r>
              <a:r>
                <a:rPr lang="gu-IN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મેળવનારા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કેટલાક </a:t>
              </a:r>
              <a:r>
                <a:rPr lang="en-GB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    </a:t>
              </a:r>
              <a:r>
                <a:rPr lang="en-GB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મહત્વ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પૂર્ણ રાજ્યો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103403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dirty="0">
                <a:solidFill>
                  <a:schemeClr val="bg1"/>
                </a:solidFill>
              </a:rPr>
              <a:t>ઉત્તર ભારતની વંશાવળીઓ</a:t>
            </a:r>
            <a:endParaRPr lang="en-I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107"/>
          <p:cNvGrpSpPr/>
          <p:nvPr/>
        </p:nvGrpSpPr>
        <p:grpSpPr>
          <a:xfrm>
            <a:off x="778099" y="3301984"/>
            <a:ext cx="4731112" cy="630722"/>
            <a:chOff x="778099" y="3301984"/>
            <a:chExt cx="4731112" cy="630722"/>
          </a:xfrm>
        </p:grpSpPr>
        <p:grpSp>
          <p:nvGrpSpPr>
            <p:cNvPr id="9" name="Group 40">
              <a:extLst>
                <a:ext uri="{FF2B5EF4-FFF2-40B4-BE49-F238E27FC236}">
                  <a16:creationId xmlns="" xmlns:a16="http://schemas.microsoft.com/office/drawing/2014/main" id="{C8909BAC-6948-D0B6-5CE5-BF3D83C3A19A}"/>
                </a:ext>
              </a:extLst>
            </p:cNvPr>
            <p:cNvGrpSpPr/>
            <p:nvPr/>
          </p:nvGrpSpPr>
          <p:grpSpPr>
            <a:xfrm>
              <a:off x="778099" y="3301984"/>
              <a:ext cx="1168188" cy="630722"/>
              <a:chOff x="1806910" y="2008648"/>
              <a:chExt cx="1369042" cy="728730"/>
            </a:xfrm>
          </p:grpSpPr>
          <p:cxnSp>
            <p:nvCxnSpPr>
              <p:cNvPr id="42" name="Google Shape;4329;p132">
                <a:extLst>
                  <a:ext uri="{FF2B5EF4-FFF2-40B4-BE49-F238E27FC236}">
                    <a16:creationId xmlns="" xmlns:a16="http://schemas.microsoft.com/office/drawing/2014/main" id="{89020582-E66D-434E-1C2E-D92F354AC6EF}"/>
                  </a:ext>
                </a:extLst>
              </p:cNvPr>
              <p:cNvCxnSpPr>
                <a:cxnSpLocks/>
                <a:endCxn id="45" idx="2"/>
              </p:cNvCxnSpPr>
              <p:nvPr/>
            </p:nvCxnSpPr>
            <p:spPr>
              <a:xfrm flipH="1">
                <a:off x="2590980" y="2336646"/>
                <a:ext cx="449578" cy="134665"/>
              </a:xfrm>
              <a:prstGeom prst="straightConnector1">
                <a:avLst/>
              </a:prstGeom>
              <a:ln w="19050">
                <a:headEnd type="none" w="sm" len="sm"/>
                <a:tailEnd type="none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11" name="Group 42">
                <a:extLst>
                  <a:ext uri="{FF2B5EF4-FFF2-40B4-BE49-F238E27FC236}">
                    <a16:creationId xmlns="" xmlns:a16="http://schemas.microsoft.com/office/drawing/2014/main" id="{D84E85C3-2F2B-46A3-5D2F-73FC8770B0BF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</p:grpSpPr>
            <p:sp>
              <p:nvSpPr>
                <p:cNvPr id="47" name="Google Shape;4332;p132">
                  <a:extLst>
                    <a:ext uri="{FF2B5EF4-FFF2-40B4-BE49-F238E27FC236}">
                      <a16:creationId xmlns="" xmlns:a16="http://schemas.microsoft.com/office/drawing/2014/main" id="{29E44025-0144-8142-0FC4-96EDB956D07A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4333;p132">
                  <a:extLst>
                    <a:ext uri="{FF2B5EF4-FFF2-40B4-BE49-F238E27FC236}">
                      <a16:creationId xmlns="" xmlns:a16="http://schemas.microsoft.com/office/drawing/2014/main" id="{16CAC44B-6709-4269-8DEC-F9CE63D3DC6D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" name="Google Shape;4346;p132">
                <a:extLst>
                  <a:ext uri="{FF2B5EF4-FFF2-40B4-BE49-F238E27FC236}">
                    <a16:creationId xmlns="" xmlns:a16="http://schemas.microsoft.com/office/drawing/2014/main" id="{8BE71EFF-2CC7-7FD4-ABFA-BB2A520E787E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</p:grpSpPr>
            <p:sp>
              <p:nvSpPr>
                <p:cNvPr id="45" name="Google Shape;4330;p132">
                  <a:extLst>
                    <a:ext uri="{FF2B5EF4-FFF2-40B4-BE49-F238E27FC236}">
                      <a16:creationId xmlns="" xmlns:a16="http://schemas.microsoft.com/office/drawing/2014/main" id="{A836CFA3-F4C8-EE0A-5720-550B4811D3E0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solidFill>
                  <a:schemeClr val="accent3"/>
                </a:solidFill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4347;p132">
                  <a:extLst>
                    <a:ext uri="{FF2B5EF4-FFF2-40B4-BE49-F238E27FC236}">
                      <a16:creationId xmlns="" xmlns:a16="http://schemas.microsoft.com/office/drawing/2014/main" id="{0638A834-ED82-A777-FFEF-94802AB5263C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1</a:t>
                  </a:r>
                  <a:endParaRPr sz="2400" dirty="0"/>
                </a:p>
              </p:txBody>
            </p:sp>
          </p:grpSp>
        </p:grpSp>
        <p:sp>
          <p:nvSpPr>
            <p:cNvPr id="67" name="Rectangle 66"/>
            <p:cNvSpPr/>
            <p:nvPr/>
          </p:nvSpPr>
          <p:spPr>
            <a:xfrm>
              <a:off x="1976143" y="3323940"/>
              <a:ext cx="353306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400" dirty="0" err="1"/>
                <a:t>કનો</a:t>
              </a:r>
              <a:r>
                <a:rPr lang="gu-IN" sz="2400" dirty="0" err="1"/>
                <a:t>જના</a:t>
              </a:r>
              <a:r>
                <a:rPr lang="gu-IN" sz="2400" dirty="0"/>
                <a:t> ગઢવાલો</a:t>
              </a:r>
            </a:p>
          </p:txBody>
        </p:sp>
      </p:grpSp>
      <p:grpSp>
        <p:nvGrpSpPr>
          <p:cNvPr id="17" name="Group 108"/>
          <p:cNvGrpSpPr/>
          <p:nvPr/>
        </p:nvGrpSpPr>
        <p:grpSpPr>
          <a:xfrm>
            <a:off x="751990" y="4181176"/>
            <a:ext cx="4352372" cy="844647"/>
            <a:chOff x="751990" y="4080981"/>
            <a:chExt cx="4352372" cy="1124223"/>
          </a:xfrm>
        </p:grpSpPr>
        <p:grpSp>
          <p:nvGrpSpPr>
            <p:cNvPr id="18" name="Group 32">
              <a:extLst>
                <a:ext uri="{FF2B5EF4-FFF2-40B4-BE49-F238E27FC236}">
                  <a16:creationId xmlns="" xmlns:a16="http://schemas.microsoft.com/office/drawing/2014/main" id="{B21A9519-8336-0ACF-3E0A-9E4740907BD8}"/>
                </a:ext>
              </a:extLst>
            </p:cNvPr>
            <p:cNvGrpSpPr/>
            <p:nvPr/>
          </p:nvGrpSpPr>
          <p:grpSpPr>
            <a:xfrm>
              <a:off x="751990" y="4080981"/>
              <a:ext cx="1176271" cy="811671"/>
              <a:chOff x="1797437" y="1923336"/>
              <a:chExt cx="1378515" cy="937797"/>
            </a:xfrm>
          </p:grpSpPr>
          <p:cxnSp>
            <p:nvCxnSpPr>
              <p:cNvPr id="34" name="Google Shape;4329;p132">
                <a:extLst>
                  <a:ext uri="{FF2B5EF4-FFF2-40B4-BE49-F238E27FC236}">
                    <a16:creationId xmlns="" xmlns:a16="http://schemas.microsoft.com/office/drawing/2014/main" id="{3EDF162E-6D25-758B-434F-72EB44A507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0357" y="2336646"/>
                <a:ext cx="550200" cy="13381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DE861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19" name="Group 34">
                <a:extLst>
                  <a:ext uri="{FF2B5EF4-FFF2-40B4-BE49-F238E27FC236}">
                    <a16:creationId xmlns="" xmlns:a16="http://schemas.microsoft.com/office/drawing/2014/main" id="{05BE7DE6-FF1D-1166-BF3E-EEBA1327D434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</p:grpSpPr>
            <p:sp>
              <p:nvSpPr>
                <p:cNvPr id="39" name="Google Shape;4332;p132">
                  <a:extLst>
                    <a:ext uri="{FF2B5EF4-FFF2-40B4-BE49-F238E27FC236}">
                      <a16:creationId xmlns="" xmlns:a16="http://schemas.microsoft.com/office/drawing/2014/main" id="{D70D834A-5487-BDA8-407E-4A3EAA928C81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" name="Google Shape;4333;p132">
                  <a:extLst>
                    <a:ext uri="{FF2B5EF4-FFF2-40B4-BE49-F238E27FC236}">
                      <a16:creationId xmlns="" xmlns:a16="http://schemas.microsoft.com/office/drawing/2014/main" id="{9FAEACD7-A60C-042E-C7BC-82081E5F6596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gradFill>
                  <a:gsLst>
                    <a:gs pos="0">
                      <a:srgbClr val="F08B54"/>
                    </a:gs>
                    <a:gs pos="50000">
                      <a:srgbClr val="F67A26"/>
                    </a:gs>
                    <a:gs pos="100000">
                      <a:srgbClr val="E36A18"/>
                    </a:gs>
                  </a:gsLst>
                  <a:lin ang="5400000" scaled="0"/>
                </a:gradFill>
                <a:ln w="9525" cap="flat" cmpd="sng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" name="Google Shape;4346;p132">
                <a:extLst>
                  <a:ext uri="{FF2B5EF4-FFF2-40B4-BE49-F238E27FC236}">
                    <a16:creationId xmlns="" xmlns:a16="http://schemas.microsoft.com/office/drawing/2014/main" id="{8E31EAFA-FF21-D71F-6307-8E5A99620050}"/>
                  </a:ext>
                </a:extLst>
              </p:cNvPr>
              <p:cNvGrpSpPr/>
              <p:nvPr/>
            </p:nvGrpSpPr>
            <p:grpSpPr>
              <a:xfrm>
                <a:off x="1797437" y="1923336"/>
                <a:ext cx="714974" cy="937797"/>
                <a:chOff x="3984331" y="3159318"/>
                <a:chExt cx="775561" cy="1070298"/>
              </a:xfrm>
            </p:grpSpPr>
            <p:sp>
              <p:nvSpPr>
                <p:cNvPr id="37" name="Google Shape;4330;p132">
                  <a:extLst>
                    <a:ext uri="{FF2B5EF4-FFF2-40B4-BE49-F238E27FC236}">
                      <a16:creationId xmlns="" xmlns:a16="http://schemas.microsoft.com/office/drawing/2014/main" id="{E8CA8654-DCE7-DB3C-B90E-FFB89241A6BB}"/>
                    </a:ext>
                  </a:extLst>
                </p:cNvPr>
                <p:cNvSpPr/>
                <p:nvPr/>
              </p:nvSpPr>
              <p:spPr>
                <a:xfrm rot="15081335">
                  <a:off x="3836963" y="3306686"/>
                  <a:ext cx="1070298" cy="775561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gradFill>
                  <a:gsLst>
                    <a:gs pos="0">
                      <a:srgbClr val="F08B54"/>
                    </a:gs>
                    <a:gs pos="50000">
                      <a:srgbClr val="F67A26"/>
                    </a:gs>
                    <a:gs pos="100000">
                      <a:srgbClr val="E36A18"/>
                    </a:gs>
                  </a:gsLst>
                  <a:lin ang="5400000" scaled="0"/>
                </a:gradFill>
                <a:ln w="9525" cap="flat" cmpd="sng">
                  <a:solidFill>
                    <a:srgbClr val="C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4347;p132">
                  <a:extLst>
                    <a:ext uri="{FF2B5EF4-FFF2-40B4-BE49-F238E27FC236}">
                      <a16:creationId xmlns="" xmlns:a16="http://schemas.microsoft.com/office/drawing/2014/main" id="{091658E5-2F91-9944-2E41-A4514E7FD97B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2</a:t>
                  </a:r>
                  <a:endParaRPr sz="2400" dirty="0"/>
                </a:p>
              </p:txBody>
            </p:sp>
          </p:grpSp>
        </p:grpSp>
        <p:sp>
          <p:nvSpPr>
            <p:cNvPr id="68" name="Rectangle 67"/>
            <p:cNvSpPr/>
            <p:nvPr/>
          </p:nvSpPr>
          <p:spPr>
            <a:xfrm>
              <a:off x="1946287" y="4099149"/>
              <a:ext cx="3158075" cy="1106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dirty="0"/>
                <a:t>બુંદેલખંડના </a:t>
              </a:r>
              <a:r>
                <a:rPr lang="gu-IN" sz="2400" dirty="0" err="1"/>
                <a:t>ચંદેલો</a:t>
              </a:r>
              <a:r>
                <a:rPr lang="gu-IN" sz="2400" dirty="0"/>
                <a:t> (</a:t>
              </a:r>
              <a:r>
                <a:rPr lang="en-GB" sz="2400" dirty="0" err="1"/>
                <a:t>જેજા</a:t>
              </a:r>
              <a:r>
                <a:rPr lang="gu-IN" sz="2400" dirty="0" err="1"/>
                <a:t>કભુક્તિ</a:t>
              </a:r>
              <a:r>
                <a:rPr lang="gu-IN" sz="2400" dirty="0"/>
                <a:t>)</a:t>
              </a:r>
            </a:p>
          </p:txBody>
        </p:sp>
      </p:grpSp>
      <p:grpSp>
        <p:nvGrpSpPr>
          <p:cNvPr id="21" name="Group 109"/>
          <p:cNvGrpSpPr/>
          <p:nvPr/>
        </p:nvGrpSpPr>
        <p:grpSpPr>
          <a:xfrm>
            <a:off x="777183" y="4994915"/>
            <a:ext cx="3640142" cy="631133"/>
            <a:chOff x="777183" y="4994915"/>
            <a:chExt cx="3640142" cy="631133"/>
          </a:xfrm>
        </p:grpSpPr>
        <p:grpSp>
          <p:nvGrpSpPr>
            <p:cNvPr id="22" name="Group 48">
              <a:extLst>
                <a:ext uri="{FF2B5EF4-FFF2-40B4-BE49-F238E27FC236}">
                  <a16:creationId xmlns="" xmlns:a16="http://schemas.microsoft.com/office/drawing/2014/main" id="{BBC23F25-FBE6-5AE0-737D-06214233AAD2}"/>
                </a:ext>
              </a:extLst>
            </p:cNvPr>
            <p:cNvGrpSpPr/>
            <p:nvPr/>
          </p:nvGrpSpPr>
          <p:grpSpPr>
            <a:xfrm>
              <a:off x="777183" y="4995326"/>
              <a:ext cx="1168188" cy="630722"/>
              <a:chOff x="1806910" y="2008648"/>
              <a:chExt cx="1369042" cy="728730"/>
            </a:xfrm>
            <a:solidFill>
              <a:schemeClr val="accent2">
                <a:lumMod val="50000"/>
              </a:schemeClr>
            </a:solidFill>
          </p:grpSpPr>
          <p:cxnSp>
            <p:nvCxnSpPr>
              <p:cNvPr id="50" name="Google Shape;4329;p132">
                <a:extLst>
                  <a:ext uri="{FF2B5EF4-FFF2-40B4-BE49-F238E27FC236}">
                    <a16:creationId xmlns="" xmlns:a16="http://schemas.microsoft.com/office/drawing/2014/main" id="{A43EEB23-E21D-82F3-A429-5CFDE26C70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0357" y="2336646"/>
                <a:ext cx="550200" cy="133810"/>
              </a:xfrm>
              <a:prstGeom prst="straightConnector1">
                <a:avLst/>
              </a:prstGeom>
              <a:grpFill/>
              <a:ln w="19050">
                <a:solidFill>
                  <a:schemeClr val="accent2">
                    <a:lumMod val="50000"/>
                  </a:schemeClr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23" name="Group 50">
                <a:extLst>
                  <a:ext uri="{FF2B5EF4-FFF2-40B4-BE49-F238E27FC236}">
                    <a16:creationId xmlns="" xmlns:a16="http://schemas.microsoft.com/office/drawing/2014/main" id="{3CAC8615-5D8F-B10D-7817-A40F6AB75A2D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  <a:grpFill/>
            </p:grpSpPr>
            <p:sp>
              <p:nvSpPr>
                <p:cNvPr id="55" name="Google Shape;4332;p132">
                  <a:extLst>
                    <a:ext uri="{FF2B5EF4-FFF2-40B4-BE49-F238E27FC236}">
                      <a16:creationId xmlns="" xmlns:a16="http://schemas.microsoft.com/office/drawing/2014/main" id="{949B89E4-84E2-DF25-30C4-B9A61722B0BA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" name="Google Shape;4333;p132">
                  <a:extLst>
                    <a:ext uri="{FF2B5EF4-FFF2-40B4-BE49-F238E27FC236}">
                      <a16:creationId xmlns="" xmlns:a16="http://schemas.microsoft.com/office/drawing/2014/main" id="{838E8DD8-3625-C88B-B370-4191AC7805D3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grpFill/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4346;p132">
                <a:extLst>
                  <a:ext uri="{FF2B5EF4-FFF2-40B4-BE49-F238E27FC236}">
                    <a16:creationId xmlns="" xmlns:a16="http://schemas.microsoft.com/office/drawing/2014/main" id="{097CCDBB-CAB6-619A-A898-2E8B68B91E6A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  <a:grpFill/>
            </p:grpSpPr>
            <p:sp>
              <p:nvSpPr>
                <p:cNvPr id="53" name="Google Shape;4330;p132">
                  <a:extLst>
                    <a:ext uri="{FF2B5EF4-FFF2-40B4-BE49-F238E27FC236}">
                      <a16:creationId xmlns="" xmlns:a16="http://schemas.microsoft.com/office/drawing/2014/main" id="{671385CC-6546-A6A4-319D-E3021EA20D5D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grpFill/>
                <a:ln w="9525" cap="flat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" name="Google Shape;4347;p132">
                  <a:extLst>
                    <a:ext uri="{FF2B5EF4-FFF2-40B4-BE49-F238E27FC236}">
                      <a16:creationId xmlns="" xmlns:a16="http://schemas.microsoft.com/office/drawing/2014/main" id="{852BD99F-7D00-64EF-32AA-B499C81C57BC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3</a:t>
                  </a:r>
                  <a:endParaRPr sz="2400" dirty="0"/>
                </a:p>
              </p:txBody>
            </p:sp>
          </p:grpSp>
        </p:grpSp>
        <p:sp>
          <p:nvSpPr>
            <p:cNvPr id="69" name="Rectangle 68"/>
            <p:cNvSpPr/>
            <p:nvPr/>
          </p:nvSpPr>
          <p:spPr>
            <a:xfrm>
              <a:off x="2034942" y="4994915"/>
              <a:ext cx="23823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gu-IN" sz="2400" dirty="0"/>
                <a:t>માળવાના પરમારો</a:t>
              </a:r>
            </a:p>
          </p:txBody>
        </p:sp>
      </p:grpSp>
      <p:grpSp>
        <p:nvGrpSpPr>
          <p:cNvPr id="25" name="Group 110"/>
          <p:cNvGrpSpPr/>
          <p:nvPr/>
        </p:nvGrpSpPr>
        <p:grpSpPr>
          <a:xfrm>
            <a:off x="832052" y="5847709"/>
            <a:ext cx="4633637" cy="630722"/>
            <a:chOff x="832052" y="5847709"/>
            <a:chExt cx="4633637" cy="630722"/>
          </a:xfrm>
        </p:grpSpPr>
        <p:grpSp>
          <p:nvGrpSpPr>
            <p:cNvPr id="26" name="Group 57">
              <a:extLst>
                <a:ext uri="{FF2B5EF4-FFF2-40B4-BE49-F238E27FC236}">
                  <a16:creationId xmlns="" xmlns:a16="http://schemas.microsoft.com/office/drawing/2014/main" id="{BBC23F25-FBE6-5AE0-737D-06214233AAD2}"/>
                </a:ext>
              </a:extLst>
            </p:cNvPr>
            <p:cNvGrpSpPr/>
            <p:nvPr/>
          </p:nvGrpSpPr>
          <p:grpSpPr>
            <a:xfrm>
              <a:off x="832052" y="5847709"/>
              <a:ext cx="1168188" cy="630722"/>
              <a:chOff x="1806910" y="2008648"/>
              <a:chExt cx="1369042" cy="728730"/>
            </a:xfrm>
            <a:solidFill>
              <a:schemeClr val="accent2">
                <a:lumMod val="50000"/>
              </a:schemeClr>
            </a:solidFill>
          </p:grpSpPr>
          <p:cxnSp>
            <p:nvCxnSpPr>
              <p:cNvPr id="59" name="Google Shape;4329;p132">
                <a:extLst>
                  <a:ext uri="{FF2B5EF4-FFF2-40B4-BE49-F238E27FC236}">
                    <a16:creationId xmlns="" xmlns:a16="http://schemas.microsoft.com/office/drawing/2014/main" id="{A43EEB23-E21D-82F3-A429-5CFDE26C70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0357" y="2336646"/>
                <a:ext cx="550200" cy="133810"/>
              </a:xfrm>
              <a:prstGeom prst="straightConnector1">
                <a:avLst/>
              </a:prstGeom>
              <a:grpFill/>
              <a:ln w="19050">
                <a:solidFill>
                  <a:schemeClr val="accent5">
                    <a:lumMod val="50000"/>
                  </a:schemeClr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27" name="Group 59">
                <a:extLst>
                  <a:ext uri="{FF2B5EF4-FFF2-40B4-BE49-F238E27FC236}">
                    <a16:creationId xmlns="" xmlns:a16="http://schemas.microsoft.com/office/drawing/2014/main" id="{3CAC8615-5D8F-B10D-7817-A40F6AB75A2D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  <a:grpFill/>
            </p:grpSpPr>
            <p:sp>
              <p:nvSpPr>
                <p:cNvPr id="64" name="Google Shape;4332;p132">
                  <a:extLst>
                    <a:ext uri="{FF2B5EF4-FFF2-40B4-BE49-F238E27FC236}">
                      <a16:creationId xmlns="" xmlns:a16="http://schemas.microsoft.com/office/drawing/2014/main" id="{949B89E4-84E2-DF25-30C4-B9A61722B0BA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" name="Google Shape;4333;p132">
                  <a:extLst>
                    <a:ext uri="{FF2B5EF4-FFF2-40B4-BE49-F238E27FC236}">
                      <a16:creationId xmlns="" xmlns:a16="http://schemas.microsoft.com/office/drawing/2014/main" id="{838E8DD8-3625-C88B-B370-4191AC7805D3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" name="Google Shape;4346;p132">
                <a:extLst>
                  <a:ext uri="{FF2B5EF4-FFF2-40B4-BE49-F238E27FC236}">
                    <a16:creationId xmlns="" xmlns:a16="http://schemas.microsoft.com/office/drawing/2014/main" id="{097CCDBB-CAB6-619A-A898-2E8B68B91E6A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  <a:grpFill/>
            </p:grpSpPr>
            <p:sp>
              <p:nvSpPr>
                <p:cNvPr id="62" name="Google Shape;4330;p132">
                  <a:extLst>
                    <a:ext uri="{FF2B5EF4-FFF2-40B4-BE49-F238E27FC236}">
                      <a16:creationId xmlns="" xmlns:a16="http://schemas.microsoft.com/office/drawing/2014/main" id="{671385CC-6546-A6A4-319D-E3021EA20D5D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solidFill>
                  <a:schemeClr val="accent5">
                    <a:lumMod val="75000"/>
                  </a:schemeClr>
                </a:solidFill>
                <a:ln w="9525" cap="flat" cmpd="sng">
                  <a:solidFill>
                    <a:schemeClr val="accent5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" name="Google Shape;4347;p132">
                  <a:extLst>
                    <a:ext uri="{FF2B5EF4-FFF2-40B4-BE49-F238E27FC236}">
                      <a16:creationId xmlns="" xmlns:a16="http://schemas.microsoft.com/office/drawing/2014/main" id="{852BD99F-7D00-64EF-32AA-B499C81C57BC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4</a:t>
                  </a:r>
                  <a:endParaRPr sz="2400" dirty="0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2034942" y="5857771"/>
              <a:ext cx="343074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200" dirty="0" err="1">
                  <a:latin typeface="Calibri" pitchFamily="34" charset="0"/>
                  <a:cs typeface="Calibri" pitchFamily="34" charset="0"/>
                </a:rPr>
                <a:t>શાકંભ</a:t>
              </a:r>
              <a:r>
                <a:rPr lang="gu-IN" sz="2200" dirty="0" err="1">
                  <a:latin typeface="Calibri" pitchFamily="34" charset="0"/>
                  <a:cs typeface="Calibri" pitchFamily="34" charset="0"/>
                </a:rPr>
                <a:t>રી</a:t>
              </a:r>
              <a:r>
                <a:rPr lang="gu-IN" sz="2200" dirty="0">
                  <a:latin typeface="Calibri" pitchFamily="34" charset="0"/>
                  <a:cs typeface="Calibri" pitchFamily="34" charset="0"/>
                </a:rPr>
                <a:t> ના </a:t>
              </a:r>
              <a:r>
                <a:rPr lang="gu-IN" sz="2200" dirty="0" err="1">
                  <a:latin typeface="Calibri" pitchFamily="34" charset="0"/>
                  <a:cs typeface="Calibri" pitchFamily="34" charset="0"/>
                </a:rPr>
                <a:t>ચૌહાણ</a:t>
              </a:r>
              <a:r>
                <a:rPr lang="gu-IN" sz="2200" dirty="0">
                  <a:latin typeface="Calibri" pitchFamily="34" charset="0"/>
                  <a:cs typeface="Calibri" pitchFamily="34" charset="0"/>
                </a:rPr>
                <a:t> /</a:t>
              </a:r>
              <a:r>
                <a:rPr lang="en-GB" sz="2200" dirty="0" err="1">
                  <a:latin typeface="Calibri" pitchFamily="34" charset="0"/>
                  <a:cs typeface="Calibri" pitchFamily="34" charset="0"/>
                </a:rPr>
                <a:t>ચાહમાન</a:t>
              </a:r>
              <a:endParaRPr lang="en-IN" sz="22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9" name="Group 111"/>
          <p:cNvGrpSpPr/>
          <p:nvPr/>
        </p:nvGrpSpPr>
        <p:grpSpPr>
          <a:xfrm>
            <a:off x="6439980" y="3270508"/>
            <a:ext cx="4935566" cy="630722"/>
            <a:chOff x="6439980" y="3270508"/>
            <a:chExt cx="4935566" cy="630722"/>
          </a:xfrm>
        </p:grpSpPr>
        <p:grpSp>
          <p:nvGrpSpPr>
            <p:cNvPr id="30" name="Group 70">
              <a:extLst>
                <a:ext uri="{FF2B5EF4-FFF2-40B4-BE49-F238E27FC236}">
                  <a16:creationId xmlns="" xmlns:a16="http://schemas.microsoft.com/office/drawing/2014/main" id="{BBC23F25-FBE6-5AE0-737D-06214233AAD2}"/>
                </a:ext>
              </a:extLst>
            </p:cNvPr>
            <p:cNvGrpSpPr/>
            <p:nvPr/>
          </p:nvGrpSpPr>
          <p:grpSpPr>
            <a:xfrm>
              <a:off x="6439980" y="3270508"/>
              <a:ext cx="1168188" cy="630722"/>
              <a:chOff x="1806910" y="2008648"/>
              <a:chExt cx="1369042" cy="728730"/>
            </a:xfrm>
            <a:solidFill>
              <a:schemeClr val="accent2">
                <a:lumMod val="50000"/>
              </a:schemeClr>
            </a:solidFill>
          </p:grpSpPr>
          <p:cxnSp>
            <p:nvCxnSpPr>
              <p:cNvPr id="72" name="Google Shape;4329;p132">
                <a:extLst>
                  <a:ext uri="{FF2B5EF4-FFF2-40B4-BE49-F238E27FC236}">
                    <a16:creationId xmlns="" xmlns:a16="http://schemas.microsoft.com/office/drawing/2014/main" id="{A43EEB23-E21D-82F3-A429-5CFDE26C70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0357" y="2336646"/>
                <a:ext cx="550200" cy="133810"/>
              </a:xfrm>
              <a:prstGeom prst="straightConnector1">
                <a:avLst/>
              </a:prstGeom>
              <a:grpFill/>
              <a:ln w="19050">
                <a:solidFill>
                  <a:schemeClr val="accent2">
                    <a:lumMod val="50000"/>
                  </a:schemeClr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33" name="Group 72">
                <a:extLst>
                  <a:ext uri="{FF2B5EF4-FFF2-40B4-BE49-F238E27FC236}">
                    <a16:creationId xmlns="" xmlns:a16="http://schemas.microsoft.com/office/drawing/2014/main" id="{3CAC8615-5D8F-B10D-7817-A40F6AB75A2D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  <a:grpFill/>
            </p:grpSpPr>
            <p:sp>
              <p:nvSpPr>
                <p:cNvPr id="77" name="Google Shape;4332;p132">
                  <a:extLst>
                    <a:ext uri="{FF2B5EF4-FFF2-40B4-BE49-F238E27FC236}">
                      <a16:creationId xmlns="" xmlns:a16="http://schemas.microsoft.com/office/drawing/2014/main" id="{949B89E4-84E2-DF25-30C4-B9A61722B0BA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" name="Google Shape;4333;p132">
                  <a:extLst>
                    <a:ext uri="{FF2B5EF4-FFF2-40B4-BE49-F238E27FC236}">
                      <a16:creationId xmlns="" xmlns:a16="http://schemas.microsoft.com/office/drawing/2014/main" id="{838E8DD8-3625-C88B-B370-4191AC7805D3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grpFill/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" name="Google Shape;4346;p132">
                <a:extLst>
                  <a:ext uri="{FF2B5EF4-FFF2-40B4-BE49-F238E27FC236}">
                    <a16:creationId xmlns="" xmlns:a16="http://schemas.microsoft.com/office/drawing/2014/main" id="{097CCDBB-CAB6-619A-A898-2E8B68B91E6A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  <a:grpFill/>
            </p:grpSpPr>
            <p:sp>
              <p:nvSpPr>
                <p:cNvPr id="75" name="Google Shape;4330;p132">
                  <a:extLst>
                    <a:ext uri="{FF2B5EF4-FFF2-40B4-BE49-F238E27FC236}">
                      <a16:creationId xmlns="" xmlns:a16="http://schemas.microsoft.com/office/drawing/2014/main" id="{671385CC-6546-A6A4-319D-E3021EA20D5D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grpFill/>
                <a:ln w="9525" cap="flat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" name="Google Shape;4347;p132">
                  <a:extLst>
                    <a:ext uri="{FF2B5EF4-FFF2-40B4-BE49-F238E27FC236}">
                      <a16:creationId xmlns="" xmlns:a16="http://schemas.microsoft.com/office/drawing/2014/main" id="{852BD99F-7D00-64EF-32AA-B499C81C57BC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5</a:t>
                  </a:r>
                  <a:endParaRPr sz="2400" dirty="0"/>
                </a:p>
              </p:txBody>
            </p:sp>
          </p:grpSp>
        </p:grpSp>
        <p:sp>
          <p:nvSpPr>
            <p:cNvPr id="79" name="Rectangle 78"/>
            <p:cNvSpPr/>
            <p:nvPr/>
          </p:nvSpPr>
          <p:spPr>
            <a:xfrm>
              <a:off x="7608168" y="3298745"/>
              <a:ext cx="376737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gu-IN" sz="2200" dirty="0" err="1">
                  <a:latin typeface="Calibri" pitchFamily="34" charset="0"/>
                  <a:cs typeface="Calibri" pitchFamily="34" charset="0"/>
                </a:rPr>
                <a:t>અણહિલવાડના</a:t>
              </a:r>
              <a:r>
                <a:rPr lang="gu-IN" sz="2200" dirty="0">
                  <a:latin typeface="Calibri" pitchFamily="34" charset="0"/>
                  <a:cs typeface="Calibri" pitchFamily="34" charset="0"/>
                </a:rPr>
                <a:t> ચાલુક્ય (સોલંકી)</a:t>
              </a:r>
              <a:endParaRPr lang="en-IN" sz="22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6" name="Group 113"/>
          <p:cNvGrpSpPr/>
          <p:nvPr/>
        </p:nvGrpSpPr>
        <p:grpSpPr>
          <a:xfrm>
            <a:off x="6448842" y="4066482"/>
            <a:ext cx="3810812" cy="636012"/>
            <a:chOff x="6448842" y="4066482"/>
            <a:chExt cx="3810812" cy="636012"/>
          </a:xfrm>
        </p:grpSpPr>
        <p:grpSp>
          <p:nvGrpSpPr>
            <p:cNvPr id="41" name="Group 79">
              <a:extLst>
                <a:ext uri="{FF2B5EF4-FFF2-40B4-BE49-F238E27FC236}">
                  <a16:creationId xmlns="" xmlns:a16="http://schemas.microsoft.com/office/drawing/2014/main" id="{BBC23F25-FBE6-5AE0-737D-06214233AAD2}"/>
                </a:ext>
              </a:extLst>
            </p:cNvPr>
            <p:cNvGrpSpPr/>
            <p:nvPr/>
          </p:nvGrpSpPr>
          <p:grpSpPr>
            <a:xfrm>
              <a:off x="6448842" y="4071772"/>
              <a:ext cx="1168188" cy="630722"/>
              <a:chOff x="1806910" y="2008648"/>
              <a:chExt cx="1369042" cy="728730"/>
            </a:xfrm>
            <a:solidFill>
              <a:schemeClr val="accent2">
                <a:lumMod val="50000"/>
              </a:schemeClr>
            </a:solidFill>
          </p:grpSpPr>
          <p:cxnSp>
            <p:nvCxnSpPr>
              <p:cNvPr id="81" name="Google Shape;4329;p132">
                <a:extLst>
                  <a:ext uri="{FF2B5EF4-FFF2-40B4-BE49-F238E27FC236}">
                    <a16:creationId xmlns="" xmlns:a16="http://schemas.microsoft.com/office/drawing/2014/main" id="{A43EEB23-E21D-82F3-A429-5CFDE26C70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0357" y="2336646"/>
                <a:ext cx="550200" cy="133810"/>
              </a:xfrm>
              <a:prstGeom prst="straightConnector1">
                <a:avLst/>
              </a:prstGeom>
              <a:grpFill/>
              <a:ln w="19050">
                <a:solidFill>
                  <a:schemeClr val="accent5">
                    <a:lumMod val="50000"/>
                  </a:schemeClr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43" name="Group 81">
                <a:extLst>
                  <a:ext uri="{FF2B5EF4-FFF2-40B4-BE49-F238E27FC236}">
                    <a16:creationId xmlns="" xmlns:a16="http://schemas.microsoft.com/office/drawing/2014/main" id="{3CAC8615-5D8F-B10D-7817-A40F6AB75A2D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  <a:grpFill/>
            </p:grpSpPr>
            <p:sp>
              <p:nvSpPr>
                <p:cNvPr id="86" name="Google Shape;4332;p132">
                  <a:extLst>
                    <a:ext uri="{FF2B5EF4-FFF2-40B4-BE49-F238E27FC236}">
                      <a16:creationId xmlns="" xmlns:a16="http://schemas.microsoft.com/office/drawing/2014/main" id="{949B89E4-84E2-DF25-30C4-B9A61722B0BA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" name="Google Shape;4333;p132">
                  <a:extLst>
                    <a:ext uri="{FF2B5EF4-FFF2-40B4-BE49-F238E27FC236}">
                      <a16:creationId xmlns="" xmlns:a16="http://schemas.microsoft.com/office/drawing/2014/main" id="{838E8DD8-3625-C88B-B370-4191AC7805D3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" name="Google Shape;4346;p132">
                <a:extLst>
                  <a:ext uri="{FF2B5EF4-FFF2-40B4-BE49-F238E27FC236}">
                    <a16:creationId xmlns="" xmlns:a16="http://schemas.microsoft.com/office/drawing/2014/main" id="{097CCDBB-CAB6-619A-A898-2E8B68B91E6A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  <a:grpFill/>
            </p:grpSpPr>
            <p:sp>
              <p:nvSpPr>
                <p:cNvPr id="84" name="Google Shape;4330;p132">
                  <a:extLst>
                    <a:ext uri="{FF2B5EF4-FFF2-40B4-BE49-F238E27FC236}">
                      <a16:creationId xmlns="" xmlns:a16="http://schemas.microsoft.com/office/drawing/2014/main" id="{671385CC-6546-A6A4-319D-E3021EA20D5D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solidFill>
                  <a:schemeClr val="accent5">
                    <a:lumMod val="75000"/>
                  </a:schemeClr>
                </a:solidFill>
                <a:ln w="9525" cap="flat" cmpd="sng">
                  <a:solidFill>
                    <a:schemeClr val="accent5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" name="Google Shape;4347;p132">
                  <a:extLst>
                    <a:ext uri="{FF2B5EF4-FFF2-40B4-BE49-F238E27FC236}">
                      <a16:creationId xmlns="" xmlns:a16="http://schemas.microsoft.com/office/drawing/2014/main" id="{852BD99F-7D00-64EF-32AA-B499C81C57BC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6</a:t>
                  </a:r>
                  <a:endParaRPr sz="2400" dirty="0"/>
                </a:p>
              </p:txBody>
            </p:sp>
          </p:grpSp>
        </p:grpSp>
        <p:sp>
          <p:nvSpPr>
            <p:cNvPr id="88" name="Rectangle 87"/>
            <p:cNvSpPr/>
            <p:nvPr/>
          </p:nvSpPr>
          <p:spPr>
            <a:xfrm>
              <a:off x="7648042" y="4066482"/>
              <a:ext cx="2611612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ગુજરાતના વાઘેલાઓ </a:t>
              </a:r>
              <a:endParaRPr lang="en-IN" sz="2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 114"/>
          <p:cNvGrpSpPr/>
          <p:nvPr/>
        </p:nvGrpSpPr>
        <p:grpSpPr>
          <a:xfrm>
            <a:off x="6493480" y="4916270"/>
            <a:ext cx="5004749" cy="630722"/>
            <a:chOff x="6493480" y="4916270"/>
            <a:chExt cx="5004749" cy="630722"/>
          </a:xfrm>
        </p:grpSpPr>
        <p:grpSp>
          <p:nvGrpSpPr>
            <p:cNvPr id="51" name="Group 88">
              <a:extLst>
                <a:ext uri="{FF2B5EF4-FFF2-40B4-BE49-F238E27FC236}">
                  <a16:creationId xmlns="" xmlns:a16="http://schemas.microsoft.com/office/drawing/2014/main" id="{B21A9519-8336-0ACF-3E0A-9E4740907BD8}"/>
                </a:ext>
              </a:extLst>
            </p:cNvPr>
            <p:cNvGrpSpPr/>
            <p:nvPr/>
          </p:nvGrpSpPr>
          <p:grpSpPr>
            <a:xfrm>
              <a:off x="6493480" y="4916270"/>
              <a:ext cx="1168188" cy="630722"/>
              <a:chOff x="1806910" y="2008648"/>
              <a:chExt cx="1369042" cy="728730"/>
            </a:xfrm>
          </p:grpSpPr>
          <p:cxnSp>
            <p:nvCxnSpPr>
              <p:cNvPr id="90" name="Google Shape;4329;p132">
                <a:extLst>
                  <a:ext uri="{FF2B5EF4-FFF2-40B4-BE49-F238E27FC236}">
                    <a16:creationId xmlns="" xmlns:a16="http://schemas.microsoft.com/office/drawing/2014/main" id="{3EDF162E-6D25-758B-434F-72EB44A507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0357" y="2336646"/>
                <a:ext cx="550200" cy="13381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DE861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grpSp>
            <p:nvGrpSpPr>
              <p:cNvPr id="52" name="Group 90">
                <a:extLst>
                  <a:ext uri="{FF2B5EF4-FFF2-40B4-BE49-F238E27FC236}">
                    <a16:creationId xmlns="" xmlns:a16="http://schemas.microsoft.com/office/drawing/2014/main" id="{05BE7DE6-FF1D-1166-BF3E-EEBA1327D434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</p:grpSpPr>
            <p:sp>
              <p:nvSpPr>
                <p:cNvPr id="95" name="Google Shape;4332;p132">
                  <a:extLst>
                    <a:ext uri="{FF2B5EF4-FFF2-40B4-BE49-F238E27FC236}">
                      <a16:creationId xmlns="" xmlns:a16="http://schemas.microsoft.com/office/drawing/2014/main" id="{D70D834A-5487-BDA8-407E-4A3EAA928C81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" name="Google Shape;4333;p132">
                  <a:extLst>
                    <a:ext uri="{FF2B5EF4-FFF2-40B4-BE49-F238E27FC236}">
                      <a16:creationId xmlns="" xmlns:a16="http://schemas.microsoft.com/office/drawing/2014/main" id="{9FAEACD7-A60C-042E-C7BC-82081E5F6596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gradFill>
                  <a:gsLst>
                    <a:gs pos="0">
                      <a:srgbClr val="F08B54"/>
                    </a:gs>
                    <a:gs pos="50000">
                      <a:srgbClr val="F67A26"/>
                    </a:gs>
                    <a:gs pos="100000">
                      <a:srgbClr val="E36A18"/>
                    </a:gs>
                  </a:gsLst>
                  <a:lin ang="5400000" scaled="0"/>
                </a:gradFill>
                <a:ln w="9525" cap="flat" cmpd="sng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8" name="Google Shape;4346;p132">
                <a:extLst>
                  <a:ext uri="{FF2B5EF4-FFF2-40B4-BE49-F238E27FC236}">
                    <a16:creationId xmlns="" xmlns:a16="http://schemas.microsoft.com/office/drawing/2014/main" id="{8E31EAFA-FF21-D71F-6307-8E5A99620050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</p:grpSpPr>
            <p:sp>
              <p:nvSpPr>
                <p:cNvPr id="93" name="Google Shape;4330;p132">
                  <a:extLst>
                    <a:ext uri="{FF2B5EF4-FFF2-40B4-BE49-F238E27FC236}">
                      <a16:creationId xmlns="" xmlns:a16="http://schemas.microsoft.com/office/drawing/2014/main" id="{E8CA8654-DCE7-DB3C-B90E-FFB89241A6BB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gradFill>
                  <a:gsLst>
                    <a:gs pos="0">
                      <a:srgbClr val="F08B54"/>
                    </a:gs>
                    <a:gs pos="50000">
                      <a:srgbClr val="F67A26"/>
                    </a:gs>
                    <a:gs pos="100000">
                      <a:srgbClr val="E36A18"/>
                    </a:gs>
                  </a:gsLst>
                  <a:lin ang="5400000" scaled="0"/>
                </a:gradFill>
                <a:ln w="9525" cap="flat" cmpd="sng">
                  <a:solidFill>
                    <a:srgbClr val="C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4347;p132">
                  <a:extLst>
                    <a:ext uri="{FF2B5EF4-FFF2-40B4-BE49-F238E27FC236}">
                      <a16:creationId xmlns="" xmlns:a16="http://schemas.microsoft.com/office/drawing/2014/main" id="{091658E5-2F91-9944-2E41-A4514E7FD97B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7</a:t>
                  </a:r>
                  <a:endParaRPr sz="2400" dirty="0"/>
                </a:p>
              </p:txBody>
            </p:sp>
          </p:grpSp>
        </p:grpSp>
        <p:sp>
          <p:nvSpPr>
            <p:cNvPr id="97" name="Rectangle 96"/>
            <p:cNvSpPr/>
            <p:nvPr/>
          </p:nvSpPr>
          <p:spPr>
            <a:xfrm>
              <a:off x="7702177" y="4942329"/>
              <a:ext cx="379605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દક્ષિણ </a:t>
              </a:r>
              <a:r>
                <a:rPr lang="gu-IN" sz="2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રાજસ્થાનના</a:t>
              </a:r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2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ગોહિલો</a:t>
              </a:r>
              <a:endParaRPr lang="en-IN" sz="2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 115"/>
          <p:cNvGrpSpPr/>
          <p:nvPr/>
        </p:nvGrpSpPr>
        <p:grpSpPr>
          <a:xfrm>
            <a:off x="6486099" y="5847709"/>
            <a:ext cx="3282309" cy="630722"/>
            <a:chOff x="6486099" y="5847709"/>
            <a:chExt cx="3282309" cy="630722"/>
          </a:xfrm>
        </p:grpSpPr>
        <p:grpSp>
          <p:nvGrpSpPr>
            <p:cNvPr id="61" name="Group 97">
              <a:extLst>
                <a:ext uri="{FF2B5EF4-FFF2-40B4-BE49-F238E27FC236}">
                  <a16:creationId xmlns="" xmlns:a16="http://schemas.microsoft.com/office/drawing/2014/main" id="{C8909BAC-6948-D0B6-5CE5-BF3D83C3A19A}"/>
                </a:ext>
              </a:extLst>
            </p:cNvPr>
            <p:cNvGrpSpPr/>
            <p:nvPr/>
          </p:nvGrpSpPr>
          <p:grpSpPr>
            <a:xfrm>
              <a:off x="6486099" y="5847709"/>
              <a:ext cx="1168188" cy="630722"/>
              <a:chOff x="1806910" y="2008648"/>
              <a:chExt cx="1369042" cy="728730"/>
            </a:xfrm>
          </p:grpSpPr>
          <p:cxnSp>
            <p:nvCxnSpPr>
              <p:cNvPr id="99" name="Google Shape;4329;p132">
                <a:extLst>
                  <a:ext uri="{FF2B5EF4-FFF2-40B4-BE49-F238E27FC236}">
                    <a16:creationId xmlns="" xmlns:a16="http://schemas.microsoft.com/office/drawing/2014/main" id="{89020582-E66D-434E-1C2E-D92F354AC6EF}"/>
                  </a:ext>
                </a:extLst>
              </p:cNvPr>
              <p:cNvCxnSpPr>
                <a:cxnSpLocks/>
                <a:endCxn id="102" idx="2"/>
              </p:cNvCxnSpPr>
              <p:nvPr/>
            </p:nvCxnSpPr>
            <p:spPr>
              <a:xfrm flipH="1">
                <a:off x="2590980" y="2336646"/>
                <a:ext cx="449578" cy="134665"/>
              </a:xfrm>
              <a:prstGeom prst="straightConnector1">
                <a:avLst/>
              </a:prstGeom>
              <a:ln w="19050">
                <a:headEnd type="none" w="sm" len="sm"/>
                <a:tailEnd type="none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grpSp>
            <p:nvGrpSpPr>
              <p:cNvPr id="66" name="Group 99">
                <a:extLst>
                  <a:ext uri="{FF2B5EF4-FFF2-40B4-BE49-F238E27FC236}">
                    <a16:creationId xmlns="" xmlns:a16="http://schemas.microsoft.com/office/drawing/2014/main" id="{D84E85C3-2F2B-46A3-5D2F-73FC8770B0BF}"/>
                  </a:ext>
                </a:extLst>
              </p:cNvPr>
              <p:cNvGrpSpPr/>
              <p:nvPr/>
            </p:nvGrpSpPr>
            <p:grpSpPr>
              <a:xfrm>
                <a:off x="2947352" y="2174951"/>
                <a:ext cx="228600" cy="228600"/>
                <a:chOff x="5709787" y="3286055"/>
                <a:chExt cx="228600" cy="228600"/>
              </a:xfrm>
            </p:grpSpPr>
            <p:sp>
              <p:nvSpPr>
                <p:cNvPr id="104" name="Google Shape;4332;p132">
                  <a:extLst>
                    <a:ext uri="{FF2B5EF4-FFF2-40B4-BE49-F238E27FC236}">
                      <a16:creationId xmlns="" xmlns:a16="http://schemas.microsoft.com/office/drawing/2014/main" id="{29E44025-0144-8142-0FC4-96EDB956D07A}"/>
                    </a:ext>
                  </a:extLst>
                </p:cNvPr>
                <p:cNvSpPr/>
                <p:nvPr/>
              </p:nvSpPr>
              <p:spPr>
                <a:xfrm>
                  <a:off x="5709787" y="3286055"/>
                  <a:ext cx="228600" cy="2286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4333;p132">
                  <a:extLst>
                    <a:ext uri="{FF2B5EF4-FFF2-40B4-BE49-F238E27FC236}">
                      <a16:creationId xmlns="" xmlns:a16="http://schemas.microsoft.com/office/drawing/2014/main" id="{16CAC44B-6709-4269-8DEC-F9CE63D3DC6D}"/>
                    </a:ext>
                  </a:extLst>
                </p:cNvPr>
                <p:cNvSpPr/>
                <p:nvPr/>
              </p:nvSpPr>
              <p:spPr>
                <a:xfrm rot="14632260">
                  <a:off x="5760079" y="3336347"/>
                  <a:ext cx="128016" cy="128016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" name="Google Shape;4346;p132">
                <a:extLst>
                  <a:ext uri="{FF2B5EF4-FFF2-40B4-BE49-F238E27FC236}">
                    <a16:creationId xmlns="" xmlns:a16="http://schemas.microsoft.com/office/drawing/2014/main" id="{8BE71EFF-2CC7-7FD4-ABFA-BB2A520E787E}"/>
                  </a:ext>
                </a:extLst>
              </p:cNvPr>
              <p:cNvGrpSpPr/>
              <p:nvPr/>
            </p:nvGrpSpPr>
            <p:grpSpPr>
              <a:xfrm>
                <a:off x="1806910" y="2008648"/>
                <a:ext cx="730210" cy="728730"/>
                <a:chOff x="3994607" y="3256683"/>
                <a:chExt cx="792088" cy="831692"/>
              </a:xfrm>
            </p:grpSpPr>
            <p:sp>
              <p:nvSpPr>
                <p:cNvPr id="102" name="Google Shape;4330;p132">
                  <a:extLst>
                    <a:ext uri="{FF2B5EF4-FFF2-40B4-BE49-F238E27FC236}">
                      <a16:creationId xmlns="" xmlns:a16="http://schemas.microsoft.com/office/drawing/2014/main" id="{A836CFA3-F4C8-EE0A-5720-550B4811D3E0}"/>
                    </a:ext>
                  </a:extLst>
                </p:cNvPr>
                <p:cNvSpPr/>
                <p:nvPr/>
              </p:nvSpPr>
              <p:spPr>
                <a:xfrm rot="-6518665">
                  <a:off x="3974805" y="3276485"/>
                  <a:ext cx="831692" cy="792088"/>
                </a:xfrm>
                <a:prstGeom prst="pentagon">
                  <a:avLst>
                    <a:gd name="hf" fmla="val 105146"/>
                    <a:gd name="vf" fmla="val 110557"/>
                  </a:avLst>
                </a:prstGeom>
                <a:solidFill>
                  <a:schemeClr val="accent3"/>
                </a:solidFill>
                <a:ln w="9525" cap="flat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4347;p132">
                  <a:extLst>
                    <a:ext uri="{FF2B5EF4-FFF2-40B4-BE49-F238E27FC236}">
                      <a16:creationId xmlns="" xmlns:a16="http://schemas.microsoft.com/office/drawing/2014/main" id="{0638A834-ED82-A777-FFEF-94802AB5263C}"/>
                    </a:ext>
                  </a:extLst>
                </p:cNvPr>
                <p:cNvSpPr txBox="1"/>
                <p:nvPr/>
              </p:nvSpPr>
              <p:spPr>
                <a:xfrm>
                  <a:off x="4303583" y="3334120"/>
                  <a:ext cx="237610" cy="608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 b="1" dirty="0">
                      <a:solidFill>
                        <a:schemeClr val="lt1"/>
                      </a:solidFill>
                      <a:latin typeface="Calibri"/>
                      <a:cs typeface="Calibri"/>
                      <a:sym typeface="Calibri"/>
                    </a:rPr>
                    <a:t>8</a:t>
                  </a:r>
                  <a:endParaRPr sz="2400" dirty="0"/>
                </a:p>
              </p:txBody>
            </p:sp>
          </p:grpSp>
        </p:grpSp>
        <p:sp>
          <p:nvSpPr>
            <p:cNvPr id="106" name="Rectangle 105"/>
            <p:cNvSpPr/>
            <p:nvPr/>
          </p:nvSpPr>
          <p:spPr>
            <a:xfrm>
              <a:off x="7702177" y="5875129"/>
              <a:ext cx="206623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gu-IN" sz="22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બંગાળના</a:t>
              </a:r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 પલાસ</a:t>
              </a:r>
              <a:endParaRPr lang="en-IN" sz="2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0030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730;p16">
            <a:extLst>
              <a:ext uri="{FF2B5EF4-FFF2-40B4-BE49-F238E27FC236}">
                <a16:creationId xmlns="" xmlns:a16="http://schemas.microsoft.com/office/drawing/2014/main" id="{4F80F317-4743-472A-9381-0B1E7F5A07BE}"/>
              </a:ext>
            </a:extLst>
          </p:cNvPr>
          <p:cNvSpPr/>
          <p:nvPr/>
        </p:nvSpPr>
        <p:spPr>
          <a:xfrm>
            <a:off x="5735960" y="1205224"/>
            <a:ext cx="81624" cy="5091898"/>
          </a:xfrm>
          <a:custGeom>
            <a:avLst/>
            <a:gdLst/>
            <a:ahLst/>
            <a:cxnLst/>
            <a:rect l="l" t="t" r="r" b="b"/>
            <a:pathLst>
              <a:path w="174" h="8371" extrusionOk="0">
                <a:moveTo>
                  <a:pt x="0" y="8371"/>
                </a:moveTo>
                <a:lnTo>
                  <a:pt x="174" y="8371"/>
                </a:lnTo>
                <a:lnTo>
                  <a:pt x="17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spcFirstLastPara="1" wrap="square" lIns="67500" tIns="33750" rIns="67500" bIns="3375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747A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60"/>
          <p:cNvGrpSpPr/>
          <p:nvPr/>
        </p:nvGrpSpPr>
        <p:grpSpPr>
          <a:xfrm flipH="1">
            <a:off x="782130" y="1010651"/>
            <a:ext cx="5040559" cy="917674"/>
            <a:chOff x="5375920" y="1030899"/>
            <a:chExt cx="5040559" cy="917674"/>
          </a:xfrm>
        </p:grpSpPr>
        <p:grpSp>
          <p:nvGrpSpPr>
            <p:cNvPr id="4" name="Group 64"/>
            <p:cNvGrpSpPr/>
            <p:nvPr/>
          </p:nvGrpSpPr>
          <p:grpSpPr>
            <a:xfrm>
              <a:off x="5375920" y="1030899"/>
              <a:ext cx="5040559" cy="917674"/>
              <a:chOff x="5375920" y="1956349"/>
              <a:chExt cx="5040559" cy="917674"/>
            </a:xfrm>
          </p:grpSpPr>
          <p:grpSp>
            <p:nvGrpSpPr>
              <p:cNvPr id="5" name="Group 70">
                <a:extLst>
                  <a:ext uri="{FF2B5EF4-FFF2-40B4-BE49-F238E27FC236}">
                    <a16:creationId xmlns="" xmlns:a16="http://schemas.microsoft.com/office/drawing/2014/main" id="{3ACB06D9-7C59-46E0-9CB7-2F17B4A824BF}"/>
                  </a:ext>
                </a:extLst>
              </p:cNvPr>
              <p:cNvGrpSpPr/>
              <p:nvPr/>
            </p:nvGrpSpPr>
            <p:grpSpPr>
              <a:xfrm flipH="1">
                <a:off x="5439617" y="1956349"/>
                <a:ext cx="4976862" cy="917674"/>
                <a:chOff x="1028405" y="1825186"/>
                <a:chExt cx="4976862" cy="917674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5" name="Google Shape;715;p16">
                  <a:extLst>
                    <a:ext uri="{FF2B5EF4-FFF2-40B4-BE49-F238E27FC236}">
                      <a16:creationId xmlns="" xmlns:a16="http://schemas.microsoft.com/office/drawing/2014/main" id="{4DFAC7CF-81F1-47A0-8018-1DD51E786CA6}"/>
                    </a:ext>
                  </a:extLst>
                </p:cNvPr>
                <p:cNvSpPr/>
                <p:nvPr/>
              </p:nvSpPr>
              <p:spPr>
                <a:xfrm>
                  <a:off x="4807338" y="1950689"/>
                  <a:ext cx="644495" cy="6666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" h="1414" extrusionOk="0">
                      <a:moveTo>
                        <a:pt x="959" y="0"/>
                      </a:moveTo>
                      <a:lnTo>
                        <a:pt x="578" y="0"/>
                      </a:lnTo>
                      <a:lnTo>
                        <a:pt x="143" y="0"/>
                      </a:lnTo>
                      <a:lnTo>
                        <a:pt x="0" y="0"/>
                      </a:lnTo>
                      <a:lnTo>
                        <a:pt x="0" y="1414"/>
                      </a:lnTo>
                      <a:lnTo>
                        <a:pt x="143" y="1414"/>
                      </a:lnTo>
                      <a:lnTo>
                        <a:pt x="578" y="1414"/>
                      </a:lnTo>
                      <a:lnTo>
                        <a:pt x="959" y="1414"/>
                      </a:lnTo>
                      <a:lnTo>
                        <a:pt x="1367" y="707"/>
                      </a:lnTo>
                      <a:close/>
                    </a:path>
                  </a:pathLst>
                </a:custGeom>
                <a:solidFill>
                  <a:srgbClr val="B1E9DC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 dirty="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" name="Google Shape;716;p16">
                  <a:extLst>
                    <a:ext uri="{FF2B5EF4-FFF2-40B4-BE49-F238E27FC236}">
                      <a16:creationId xmlns="" xmlns:a16="http://schemas.microsoft.com/office/drawing/2014/main" id="{2658C4ED-B361-4CC3-AB5C-5209D7A7378F}"/>
                    </a:ext>
                  </a:extLst>
                </p:cNvPr>
                <p:cNvSpPr/>
                <p:nvPr/>
              </p:nvSpPr>
              <p:spPr>
                <a:xfrm>
                  <a:off x="1028405" y="1825186"/>
                  <a:ext cx="4141759" cy="917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6" h="1946" extrusionOk="0">
                      <a:moveTo>
                        <a:pt x="4994" y="0"/>
                      </a:moveTo>
                      <a:lnTo>
                        <a:pt x="4469" y="0"/>
                      </a:lnTo>
                      <a:lnTo>
                        <a:pt x="3870" y="0"/>
                      </a:lnTo>
                      <a:lnTo>
                        <a:pt x="0" y="0"/>
                      </a:lnTo>
                      <a:lnTo>
                        <a:pt x="0" y="1946"/>
                      </a:lnTo>
                      <a:lnTo>
                        <a:pt x="3870" y="1946"/>
                      </a:lnTo>
                      <a:lnTo>
                        <a:pt x="4469" y="1946"/>
                      </a:lnTo>
                      <a:lnTo>
                        <a:pt x="4994" y="1946"/>
                      </a:lnTo>
                      <a:lnTo>
                        <a:pt x="5556" y="973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" name="Google Shape;732;p16">
                  <a:extLst>
                    <a:ext uri="{FF2B5EF4-FFF2-40B4-BE49-F238E27FC236}">
                      <a16:creationId xmlns="" xmlns:a16="http://schemas.microsoft.com/office/drawing/2014/main" id="{A9C5A65B-8704-41CF-97FD-D2F885BFD1C0}"/>
                    </a:ext>
                  </a:extLst>
                </p:cNvPr>
                <p:cNvSpPr/>
                <p:nvPr/>
              </p:nvSpPr>
              <p:spPr>
                <a:xfrm>
                  <a:off x="5416919" y="2271992"/>
                  <a:ext cx="588348" cy="45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" h="52" extrusionOk="0">
                      <a:moveTo>
                        <a:pt x="1248" y="52"/>
                      </a:moveTo>
                      <a:lnTo>
                        <a:pt x="0" y="52"/>
                      </a:lnTo>
                      <a:lnTo>
                        <a:pt x="0" y="0"/>
                      </a:lnTo>
                      <a:lnTo>
                        <a:pt x="1248" y="0"/>
                      </a:lnTo>
                      <a:close/>
                    </a:path>
                  </a:pathLst>
                </a:custGeom>
                <a:solidFill>
                  <a:srgbClr val="95E7C0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="" xmlns:a16="http://schemas.microsoft.com/office/drawing/2014/main" id="{6ED12221-F14E-4F4B-9C2C-A2931EAF254C}"/>
                    </a:ext>
                  </a:extLst>
                </p:cNvPr>
                <p:cNvSpPr txBox="1"/>
                <p:nvPr/>
              </p:nvSpPr>
              <p:spPr>
                <a:xfrm>
                  <a:off x="1785351" y="1950689"/>
                  <a:ext cx="262091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74" name="Google Shape;731;p16">
                <a:extLst>
                  <a:ext uri="{FF2B5EF4-FFF2-40B4-BE49-F238E27FC236}">
                    <a16:creationId xmlns="" xmlns:a16="http://schemas.microsoft.com/office/drawing/2014/main" id="{D7675B22-D64D-41A5-84FC-D51D93E4A1FB}"/>
                  </a:ext>
                </a:extLst>
              </p:cNvPr>
              <p:cNvSpPr/>
              <p:nvPr/>
            </p:nvSpPr>
            <p:spPr>
              <a:xfrm flipH="1">
                <a:off x="5375920" y="2351728"/>
                <a:ext cx="126918" cy="126918"/>
              </a:xfrm>
              <a:custGeom>
                <a:avLst/>
                <a:gdLst/>
                <a:ahLst/>
                <a:cxnLst/>
                <a:rect l="l" t="t" r="r" b="b"/>
                <a:pathLst>
                  <a:path w="270" h="270" extrusionOk="0">
                    <a:moveTo>
                      <a:pt x="270" y="135"/>
                    </a:moveTo>
                    <a:cubicBezTo>
                      <a:pt x="270" y="210"/>
                      <a:pt x="210" y="270"/>
                      <a:pt x="135" y="270"/>
                    </a:cubicBezTo>
                    <a:cubicBezTo>
                      <a:pt x="61" y="270"/>
                      <a:pt x="0" y="210"/>
                      <a:pt x="0" y="135"/>
                    </a:cubicBezTo>
                    <a:cubicBezTo>
                      <a:pt x="0" y="61"/>
                      <a:pt x="61" y="0"/>
                      <a:pt x="135" y="0"/>
                    </a:cubicBezTo>
                    <a:cubicBezTo>
                      <a:pt x="210" y="0"/>
                      <a:pt x="270" y="61"/>
                      <a:pt x="270" y="135"/>
                    </a:cubicBezTo>
                    <a:close/>
                  </a:path>
                </a:pathLst>
              </a:custGeom>
              <a:solidFill>
                <a:srgbClr val="95E7C0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6693092" y="1225472"/>
              <a:ext cx="36076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2400" dirty="0" err="1"/>
                <a:t>સ્થાપક</a:t>
              </a:r>
              <a:r>
                <a:rPr lang="en-IN" sz="2400" dirty="0"/>
                <a:t> </a:t>
              </a:r>
              <a:r>
                <a:rPr lang="en-IN" sz="2400" b="1" dirty="0" err="1"/>
                <a:t>ચંદ્રદેવ</a:t>
              </a:r>
              <a:endParaRPr lang="en-IN" sz="2400" b="1" dirty="0"/>
            </a:p>
          </p:txBody>
        </p:sp>
      </p:grpSp>
      <p:grpSp>
        <p:nvGrpSpPr>
          <p:cNvPr id="6" name="Group 78">
            <a:extLst>
              <a:ext uri="{FF2B5EF4-FFF2-40B4-BE49-F238E27FC236}">
                <a16:creationId xmlns="" xmlns:a16="http://schemas.microsoft.com/office/drawing/2014/main" id="{5C8D1AD3-22CF-4347-B842-8CB1B1971C04}"/>
              </a:ext>
            </a:extLst>
          </p:cNvPr>
          <p:cNvGrpSpPr/>
          <p:nvPr/>
        </p:nvGrpSpPr>
        <p:grpSpPr>
          <a:xfrm>
            <a:off x="802331" y="2092722"/>
            <a:ext cx="5010833" cy="918146"/>
            <a:chOff x="1058131" y="3110874"/>
            <a:chExt cx="5010833" cy="91814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0" name="Google Shape;721;p16">
              <a:extLst>
                <a:ext uri="{FF2B5EF4-FFF2-40B4-BE49-F238E27FC236}">
                  <a16:creationId xmlns="" xmlns:a16="http://schemas.microsoft.com/office/drawing/2014/main" id="{0E0D6BC5-975A-4ECF-B668-B798757E563E}"/>
                </a:ext>
              </a:extLst>
            </p:cNvPr>
            <p:cNvSpPr/>
            <p:nvPr/>
          </p:nvSpPr>
          <p:spPr>
            <a:xfrm>
              <a:off x="4807338" y="3236376"/>
              <a:ext cx="644495" cy="666198"/>
            </a:xfrm>
            <a:custGeom>
              <a:avLst/>
              <a:gdLst/>
              <a:ahLst/>
              <a:cxnLst/>
              <a:rect l="l" t="t" r="r" b="b"/>
              <a:pathLst>
                <a:path w="1367" h="1413" extrusionOk="0">
                  <a:moveTo>
                    <a:pt x="959" y="0"/>
                  </a:moveTo>
                  <a:lnTo>
                    <a:pt x="578" y="0"/>
                  </a:lnTo>
                  <a:lnTo>
                    <a:pt x="143" y="0"/>
                  </a:lnTo>
                  <a:lnTo>
                    <a:pt x="0" y="0"/>
                  </a:lnTo>
                  <a:lnTo>
                    <a:pt x="0" y="1413"/>
                  </a:lnTo>
                  <a:lnTo>
                    <a:pt x="143" y="1413"/>
                  </a:lnTo>
                  <a:lnTo>
                    <a:pt x="578" y="1413"/>
                  </a:lnTo>
                  <a:lnTo>
                    <a:pt x="959" y="1413"/>
                  </a:lnTo>
                  <a:lnTo>
                    <a:pt x="1367" y="7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722;p16">
              <a:extLst>
                <a:ext uri="{FF2B5EF4-FFF2-40B4-BE49-F238E27FC236}">
                  <a16:creationId xmlns="" xmlns:a16="http://schemas.microsoft.com/office/drawing/2014/main" id="{88ADDAF5-F4A8-4763-A2E0-99DA9988F621}"/>
                </a:ext>
              </a:extLst>
            </p:cNvPr>
            <p:cNvSpPr/>
            <p:nvPr/>
          </p:nvSpPr>
          <p:spPr>
            <a:xfrm>
              <a:off x="1058131" y="3110874"/>
              <a:ext cx="4112033" cy="918146"/>
            </a:xfrm>
            <a:custGeom>
              <a:avLst/>
              <a:gdLst/>
              <a:ahLst/>
              <a:cxnLst/>
              <a:rect l="l" t="t" r="r" b="b"/>
              <a:pathLst>
                <a:path w="5556" h="1947" extrusionOk="0">
                  <a:moveTo>
                    <a:pt x="4994" y="0"/>
                  </a:moveTo>
                  <a:lnTo>
                    <a:pt x="4469" y="0"/>
                  </a:lnTo>
                  <a:lnTo>
                    <a:pt x="3870" y="0"/>
                  </a:lnTo>
                  <a:lnTo>
                    <a:pt x="0" y="0"/>
                  </a:lnTo>
                  <a:lnTo>
                    <a:pt x="0" y="1947"/>
                  </a:lnTo>
                  <a:lnTo>
                    <a:pt x="3870" y="1947"/>
                  </a:lnTo>
                  <a:lnTo>
                    <a:pt x="4469" y="1947"/>
                  </a:lnTo>
                  <a:lnTo>
                    <a:pt x="4994" y="1947"/>
                  </a:lnTo>
                  <a:lnTo>
                    <a:pt x="5556" y="974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737;p16">
              <a:extLst>
                <a:ext uri="{FF2B5EF4-FFF2-40B4-BE49-F238E27FC236}">
                  <a16:creationId xmlns="" xmlns:a16="http://schemas.microsoft.com/office/drawing/2014/main" id="{1AF74908-9297-403E-9535-212AEBFB52EC}"/>
                </a:ext>
              </a:extLst>
            </p:cNvPr>
            <p:cNvSpPr/>
            <p:nvPr/>
          </p:nvSpPr>
          <p:spPr>
            <a:xfrm>
              <a:off x="5942046" y="3506252"/>
              <a:ext cx="126918" cy="126918"/>
            </a:xfrm>
            <a:custGeom>
              <a:avLst/>
              <a:gdLst/>
              <a:ahLst/>
              <a:cxnLst/>
              <a:rect l="l" t="t" r="r" b="b"/>
              <a:pathLst>
                <a:path w="270" h="270" extrusionOk="0">
                  <a:moveTo>
                    <a:pt x="270" y="135"/>
                  </a:moveTo>
                  <a:cubicBezTo>
                    <a:pt x="270" y="209"/>
                    <a:pt x="210" y="270"/>
                    <a:pt x="135" y="270"/>
                  </a:cubicBezTo>
                  <a:cubicBezTo>
                    <a:pt x="61" y="270"/>
                    <a:pt x="0" y="209"/>
                    <a:pt x="0" y="135"/>
                  </a:cubicBezTo>
                  <a:cubicBezTo>
                    <a:pt x="0" y="60"/>
                    <a:pt x="61" y="0"/>
                    <a:pt x="135" y="0"/>
                  </a:cubicBezTo>
                  <a:cubicBezTo>
                    <a:pt x="210" y="0"/>
                    <a:pt x="270" y="60"/>
                    <a:pt x="270" y="1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738;p16">
              <a:extLst>
                <a:ext uri="{FF2B5EF4-FFF2-40B4-BE49-F238E27FC236}">
                  <a16:creationId xmlns="" xmlns:a16="http://schemas.microsoft.com/office/drawing/2014/main" id="{567C5F7A-3CB3-4394-9F99-E7414384401F}"/>
                </a:ext>
              </a:extLst>
            </p:cNvPr>
            <p:cNvSpPr/>
            <p:nvPr/>
          </p:nvSpPr>
          <p:spPr>
            <a:xfrm>
              <a:off x="5416919" y="3557680"/>
              <a:ext cx="588348" cy="24062"/>
            </a:xfrm>
            <a:custGeom>
              <a:avLst/>
              <a:gdLst/>
              <a:ahLst/>
              <a:cxnLst/>
              <a:rect l="l" t="t" r="r" b="b"/>
              <a:pathLst>
                <a:path w="1248" h="52" extrusionOk="0">
                  <a:moveTo>
                    <a:pt x="1248" y="52"/>
                  </a:moveTo>
                  <a:lnTo>
                    <a:pt x="0" y="52"/>
                  </a:lnTo>
                  <a:lnTo>
                    <a:pt x="0" y="0"/>
                  </a:lnTo>
                  <a:lnTo>
                    <a:pt x="12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79B14F45-2804-4432-A56B-852B7054B99B}"/>
                </a:ext>
              </a:extLst>
            </p:cNvPr>
            <p:cNvSpPr txBox="1"/>
            <p:nvPr/>
          </p:nvSpPr>
          <p:spPr>
            <a:xfrm>
              <a:off x="1301190" y="3326846"/>
              <a:ext cx="32307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કાશી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- બીજી</a:t>
              </a: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રાજધાની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84">
            <a:extLst>
              <a:ext uri="{FF2B5EF4-FFF2-40B4-BE49-F238E27FC236}">
                <a16:creationId xmlns="" xmlns:a16="http://schemas.microsoft.com/office/drawing/2014/main" id="{284FCC35-2E7D-4C16-AED7-A5BD8BF647D8}"/>
              </a:ext>
            </a:extLst>
          </p:cNvPr>
          <p:cNvGrpSpPr/>
          <p:nvPr/>
        </p:nvGrpSpPr>
        <p:grpSpPr>
          <a:xfrm>
            <a:off x="773756" y="3206738"/>
            <a:ext cx="5055873" cy="918146"/>
            <a:chOff x="1013091" y="4396560"/>
            <a:chExt cx="5055873" cy="91814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6" name="Google Shape;727;p16">
              <a:extLst>
                <a:ext uri="{FF2B5EF4-FFF2-40B4-BE49-F238E27FC236}">
                  <a16:creationId xmlns="" xmlns:a16="http://schemas.microsoft.com/office/drawing/2014/main" id="{C51D5928-0704-4F3F-A6C4-71C7A94451F7}"/>
                </a:ext>
              </a:extLst>
            </p:cNvPr>
            <p:cNvSpPr/>
            <p:nvPr/>
          </p:nvSpPr>
          <p:spPr>
            <a:xfrm>
              <a:off x="4807338" y="4522535"/>
              <a:ext cx="644495" cy="666198"/>
            </a:xfrm>
            <a:custGeom>
              <a:avLst/>
              <a:gdLst/>
              <a:ahLst/>
              <a:cxnLst/>
              <a:rect l="l" t="t" r="r" b="b"/>
              <a:pathLst>
                <a:path w="1367" h="1413" extrusionOk="0">
                  <a:moveTo>
                    <a:pt x="959" y="0"/>
                  </a:moveTo>
                  <a:lnTo>
                    <a:pt x="578" y="0"/>
                  </a:lnTo>
                  <a:lnTo>
                    <a:pt x="143" y="0"/>
                  </a:lnTo>
                  <a:lnTo>
                    <a:pt x="0" y="0"/>
                  </a:lnTo>
                  <a:lnTo>
                    <a:pt x="0" y="1413"/>
                  </a:lnTo>
                  <a:lnTo>
                    <a:pt x="143" y="1413"/>
                  </a:lnTo>
                  <a:lnTo>
                    <a:pt x="578" y="1413"/>
                  </a:lnTo>
                  <a:lnTo>
                    <a:pt x="959" y="1413"/>
                  </a:lnTo>
                  <a:lnTo>
                    <a:pt x="1367" y="70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728;p16">
              <a:extLst>
                <a:ext uri="{FF2B5EF4-FFF2-40B4-BE49-F238E27FC236}">
                  <a16:creationId xmlns="" xmlns:a16="http://schemas.microsoft.com/office/drawing/2014/main" id="{1C635412-F83B-4A23-97DC-B986AC4B8580}"/>
                </a:ext>
              </a:extLst>
            </p:cNvPr>
            <p:cNvSpPr/>
            <p:nvPr/>
          </p:nvSpPr>
          <p:spPr>
            <a:xfrm>
              <a:off x="1031513" y="4396560"/>
              <a:ext cx="4138651" cy="918146"/>
            </a:xfrm>
            <a:custGeom>
              <a:avLst/>
              <a:gdLst/>
              <a:ahLst/>
              <a:cxnLst/>
              <a:rect l="l" t="t" r="r" b="b"/>
              <a:pathLst>
                <a:path w="5556" h="1947" extrusionOk="0">
                  <a:moveTo>
                    <a:pt x="4994" y="0"/>
                  </a:moveTo>
                  <a:lnTo>
                    <a:pt x="4469" y="0"/>
                  </a:lnTo>
                  <a:lnTo>
                    <a:pt x="3870" y="0"/>
                  </a:lnTo>
                  <a:lnTo>
                    <a:pt x="0" y="0"/>
                  </a:lnTo>
                  <a:lnTo>
                    <a:pt x="0" y="1947"/>
                  </a:lnTo>
                  <a:lnTo>
                    <a:pt x="3870" y="1947"/>
                  </a:lnTo>
                  <a:lnTo>
                    <a:pt x="4469" y="1947"/>
                  </a:lnTo>
                  <a:lnTo>
                    <a:pt x="4994" y="1947"/>
                  </a:lnTo>
                  <a:lnTo>
                    <a:pt x="5556" y="974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739;p16">
              <a:extLst>
                <a:ext uri="{FF2B5EF4-FFF2-40B4-BE49-F238E27FC236}">
                  <a16:creationId xmlns="" xmlns:a16="http://schemas.microsoft.com/office/drawing/2014/main" id="{3BC80717-4039-46CF-BCE1-CCEECDA4636D}"/>
                </a:ext>
              </a:extLst>
            </p:cNvPr>
            <p:cNvSpPr/>
            <p:nvPr/>
          </p:nvSpPr>
          <p:spPr>
            <a:xfrm>
              <a:off x="5942046" y="4791939"/>
              <a:ext cx="126918" cy="126918"/>
            </a:xfrm>
            <a:custGeom>
              <a:avLst/>
              <a:gdLst/>
              <a:ahLst/>
              <a:cxnLst/>
              <a:rect l="l" t="t" r="r" b="b"/>
              <a:pathLst>
                <a:path w="270" h="270" extrusionOk="0">
                  <a:moveTo>
                    <a:pt x="270" y="136"/>
                  </a:moveTo>
                  <a:cubicBezTo>
                    <a:pt x="270" y="210"/>
                    <a:pt x="210" y="270"/>
                    <a:pt x="135" y="270"/>
                  </a:cubicBezTo>
                  <a:cubicBezTo>
                    <a:pt x="61" y="270"/>
                    <a:pt x="0" y="210"/>
                    <a:pt x="0" y="136"/>
                  </a:cubicBezTo>
                  <a:cubicBezTo>
                    <a:pt x="0" y="61"/>
                    <a:pt x="61" y="0"/>
                    <a:pt x="135" y="0"/>
                  </a:cubicBezTo>
                  <a:cubicBezTo>
                    <a:pt x="210" y="0"/>
                    <a:pt x="270" y="61"/>
                    <a:pt x="270" y="1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740;p16">
              <a:extLst>
                <a:ext uri="{FF2B5EF4-FFF2-40B4-BE49-F238E27FC236}">
                  <a16:creationId xmlns="" xmlns:a16="http://schemas.microsoft.com/office/drawing/2014/main" id="{D9350BEB-141A-445B-B92D-0242043B2BD6}"/>
                </a:ext>
              </a:extLst>
            </p:cNvPr>
            <p:cNvSpPr/>
            <p:nvPr/>
          </p:nvSpPr>
          <p:spPr>
            <a:xfrm>
              <a:off x="5416919" y="4843367"/>
              <a:ext cx="588348" cy="24062"/>
            </a:xfrm>
            <a:custGeom>
              <a:avLst/>
              <a:gdLst/>
              <a:ahLst/>
              <a:cxnLst/>
              <a:rect l="l" t="t" r="r" b="b"/>
              <a:pathLst>
                <a:path w="1248" h="52" extrusionOk="0">
                  <a:moveTo>
                    <a:pt x="1248" y="52"/>
                  </a:moveTo>
                  <a:lnTo>
                    <a:pt x="0" y="52"/>
                  </a:lnTo>
                  <a:lnTo>
                    <a:pt x="0" y="0"/>
                  </a:lnTo>
                  <a:lnTo>
                    <a:pt x="12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9C69FD3D-28E4-4B11-ABBE-4B05302B17B7}"/>
                </a:ext>
              </a:extLst>
            </p:cNvPr>
            <p:cNvSpPr txBox="1"/>
            <p:nvPr/>
          </p:nvSpPr>
          <p:spPr>
            <a:xfrm>
              <a:off x="1013091" y="4480847"/>
              <a:ext cx="37973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અન્ય શાસકો - </a:t>
              </a: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મદન ચંદ્ર અને ગોવિંદચન્દ્ર</a:t>
              </a:r>
              <a:endParaRPr lang="en-I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90"/>
          <p:cNvGrpSpPr/>
          <p:nvPr/>
        </p:nvGrpSpPr>
        <p:grpSpPr>
          <a:xfrm flipH="1">
            <a:off x="773756" y="4275671"/>
            <a:ext cx="5037451" cy="918146"/>
            <a:chOff x="5403146" y="4344612"/>
            <a:chExt cx="5037451" cy="918146"/>
          </a:xfrm>
        </p:grpSpPr>
        <p:grpSp>
          <p:nvGrpSpPr>
            <p:cNvPr id="9" name="Group 91"/>
            <p:cNvGrpSpPr/>
            <p:nvPr/>
          </p:nvGrpSpPr>
          <p:grpSpPr>
            <a:xfrm>
              <a:off x="5403146" y="4344612"/>
              <a:ext cx="5037451" cy="918146"/>
              <a:chOff x="5403146" y="4344612"/>
              <a:chExt cx="5037451" cy="918146"/>
            </a:xfrm>
          </p:grpSpPr>
          <p:grpSp>
            <p:nvGrpSpPr>
              <p:cNvPr id="10" name="Group 93">
                <a:extLst>
                  <a:ext uri="{FF2B5EF4-FFF2-40B4-BE49-F238E27FC236}">
                    <a16:creationId xmlns="" xmlns:a16="http://schemas.microsoft.com/office/drawing/2014/main" id="{284FCC35-2E7D-4C16-AED7-A5BD8BF647D8}"/>
                  </a:ext>
                </a:extLst>
              </p:cNvPr>
              <p:cNvGrpSpPr/>
              <p:nvPr/>
            </p:nvGrpSpPr>
            <p:grpSpPr>
              <a:xfrm flipH="1">
                <a:off x="5403146" y="4470587"/>
                <a:ext cx="1261626" cy="666198"/>
                <a:chOff x="4807338" y="4522535"/>
                <a:chExt cx="1261626" cy="666198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6" name="Google Shape;727;p16">
                  <a:extLst>
                    <a:ext uri="{FF2B5EF4-FFF2-40B4-BE49-F238E27FC236}">
                      <a16:creationId xmlns="" xmlns:a16="http://schemas.microsoft.com/office/drawing/2014/main" id="{C51D5928-0704-4F3F-A6C4-71C7A94451F7}"/>
                    </a:ext>
                  </a:extLst>
                </p:cNvPr>
                <p:cNvSpPr/>
                <p:nvPr/>
              </p:nvSpPr>
              <p:spPr>
                <a:xfrm>
                  <a:off x="4807338" y="4522535"/>
                  <a:ext cx="644495" cy="666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" h="1413" extrusionOk="0">
                      <a:moveTo>
                        <a:pt x="959" y="0"/>
                      </a:moveTo>
                      <a:lnTo>
                        <a:pt x="578" y="0"/>
                      </a:lnTo>
                      <a:lnTo>
                        <a:pt x="143" y="0"/>
                      </a:lnTo>
                      <a:lnTo>
                        <a:pt x="0" y="0"/>
                      </a:lnTo>
                      <a:lnTo>
                        <a:pt x="0" y="1413"/>
                      </a:lnTo>
                      <a:lnTo>
                        <a:pt x="143" y="1413"/>
                      </a:lnTo>
                      <a:lnTo>
                        <a:pt x="578" y="1413"/>
                      </a:lnTo>
                      <a:lnTo>
                        <a:pt x="959" y="1413"/>
                      </a:lnTo>
                      <a:lnTo>
                        <a:pt x="1367" y="707"/>
                      </a:lnTo>
                      <a:close/>
                    </a:path>
                  </a:pathLst>
                </a:custGeom>
                <a:solidFill>
                  <a:srgbClr val="B4D6F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" name="Google Shape;739;p16">
                  <a:extLst>
                    <a:ext uri="{FF2B5EF4-FFF2-40B4-BE49-F238E27FC236}">
                      <a16:creationId xmlns="" xmlns:a16="http://schemas.microsoft.com/office/drawing/2014/main" id="{3BC80717-4039-46CF-BCE1-CCEECDA4636D}"/>
                    </a:ext>
                  </a:extLst>
                </p:cNvPr>
                <p:cNvSpPr/>
                <p:nvPr/>
              </p:nvSpPr>
              <p:spPr>
                <a:xfrm>
                  <a:off x="5942046" y="4791939"/>
                  <a:ext cx="126918" cy="1269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" h="270" extrusionOk="0">
                      <a:moveTo>
                        <a:pt x="270" y="136"/>
                      </a:moveTo>
                      <a:cubicBezTo>
                        <a:pt x="270" y="210"/>
                        <a:pt x="210" y="270"/>
                        <a:pt x="135" y="270"/>
                      </a:cubicBezTo>
                      <a:cubicBezTo>
                        <a:pt x="61" y="270"/>
                        <a:pt x="0" y="210"/>
                        <a:pt x="0" y="136"/>
                      </a:cubicBezTo>
                      <a:cubicBezTo>
                        <a:pt x="0" y="61"/>
                        <a:pt x="61" y="0"/>
                        <a:pt x="135" y="0"/>
                      </a:cubicBezTo>
                      <a:cubicBezTo>
                        <a:pt x="210" y="0"/>
                        <a:pt x="270" y="61"/>
                        <a:pt x="270" y="136"/>
                      </a:cubicBezTo>
                      <a:close/>
                    </a:path>
                  </a:pathLst>
                </a:custGeom>
                <a:solidFill>
                  <a:srgbClr val="B4D6F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" name="Google Shape;740;p16">
                  <a:extLst>
                    <a:ext uri="{FF2B5EF4-FFF2-40B4-BE49-F238E27FC236}">
                      <a16:creationId xmlns="" xmlns:a16="http://schemas.microsoft.com/office/drawing/2014/main" id="{D9350BEB-141A-445B-B92D-0242043B2BD6}"/>
                    </a:ext>
                  </a:extLst>
                </p:cNvPr>
                <p:cNvSpPr/>
                <p:nvPr/>
              </p:nvSpPr>
              <p:spPr>
                <a:xfrm>
                  <a:off x="5416919" y="4843367"/>
                  <a:ext cx="588348" cy="24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8" h="52" extrusionOk="0">
                      <a:moveTo>
                        <a:pt x="1248" y="52"/>
                      </a:moveTo>
                      <a:lnTo>
                        <a:pt x="0" y="52"/>
                      </a:lnTo>
                      <a:lnTo>
                        <a:pt x="0" y="0"/>
                      </a:lnTo>
                      <a:lnTo>
                        <a:pt x="1248" y="0"/>
                      </a:lnTo>
                      <a:close/>
                    </a:path>
                  </a:pathLst>
                </a:custGeom>
                <a:solidFill>
                  <a:srgbClr val="B4D6F2"/>
                </a:solidFill>
                <a:ln>
                  <a:noFill/>
                </a:ln>
              </p:spPr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5" name="Google Shape;728;p16">
                <a:extLst>
                  <a:ext uri="{FF2B5EF4-FFF2-40B4-BE49-F238E27FC236}">
                    <a16:creationId xmlns="" xmlns:a16="http://schemas.microsoft.com/office/drawing/2014/main" id="{1C635412-F83B-4A23-97DC-B986AC4B8580}"/>
                  </a:ext>
                </a:extLst>
              </p:cNvPr>
              <p:cNvSpPr/>
              <p:nvPr/>
            </p:nvSpPr>
            <p:spPr>
              <a:xfrm flipH="1">
                <a:off x="6301946" y="4344612"/>
                <a:ext cx="4138651" cy="918146"/>
              </a:xfrm>
              <a:custGeom>
                <a:avLst/>
                <a:gdLst/>
                <a:ahLst/>
                <a:cxnLst/>
                <a:rect l="l" t="t" r="r" b="b"/>
                <a:pathLst>
                  <a:path w="5556" h="1947" extrusionOk="0">
                    <a:moveTo>
                      <a:pt x="4994" y="0"/>
                    </a:moveTo>
                    <a:lnTo>
                      <a:pt x="4469" y="0"/>
                    </a:lnTo>
                    <a:lnTo>
                      <a:pt x="3870" y="0"/>
                    </a:lnTo>
                    <a:lnTo>
                      <a:pt x="0" y="0"/>
                    </a:lnTo>
                    <a:lnTo>
                      <a:pt x="0" y="1947"/>
                    </a:lnTo>
                    <a:lnTo>
                      <a:pt x="3870" y="1947"/>
                    </a:lnTo>
                    <a:lnTo>
                      <a:pt x="4469" y="1947"/>
                    </a:lnTo>
                    <a:lnTo>
                      <a:pt x="4994" y="1947"/>
                    </a:lnTo>
                    <a:lnTo>
                      <a:pt x="5556" y="974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9C69FD3D-28E4-4B11-ABBE-4B05302B17B7}"/>
                </a:ext>
              </a:extLst>
            </p:cNvPr>
            <p:cNvSpPr txBox="1"/>
            <p:nvPr/>
          </p:nvSpPr>
          <p:spPr>
            <a:xfrm flipH="1">
              <a:off x="6486506" y="4344612"/>
              <a:ext cx="39234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ગોવિંદ</a:t>
              </a: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ચંદ્ર સૌથી હિમતવાન અને મહાન શાસક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 98"/>
          <p:cNvGrpSpPr/>
          <p:nvPr/>
        </p:nvGrpSpPr>
        <p:grpSpPr>
          <a:xfrm flipH="1">
            <a:off x="695400" y="5348833"/>
            <a:ext cx="5126089" cy="1032877"/>
            <a:chOff x="5407209" y="5323297"/>
            <a:chExt cx="5126089" cy="1032877"/>
          </a:xfrm>
        </p:grpSpPr>
        <p:sp>
          <p:nvSpPr>
            <p:cNvPr id="100" name="Google Shape;727;p16">
              <a:extLst>
                <a:ext uri="{FF2B5EF4-FFF2-40B4-BE49-F238E27FC236}">
                  <a16:creationId xmlns="" xmlns:a16="http://schemas.microsoft.com/office/drawing/2014/main" id="{C51D5928-0704-4F3F-A6C4-71C7A94451F7}"/>
                </a:ext>
              </a:extLst>
            </p:cNvPr>
            <p:cNvSpPr/>
            <p:nvPr/>
          </p:nvSpPr>
          <p:spPr>
            <a:xfrm flipH="1">
              <a:off x="6024340" y="5516378"/>
              <a:ext cx="644495" cy="666198"/>
            </a:xfrm>
            <a:custGeom>
              <a:avLst/>
              <a:gdLst/>
              <a:ahLst/>
              <a:cxnLst/>
              <a:rect l="l" t="t" r="r" b="b"/>
              <a:pathLst>
                <a:path w="1367" h="1413" extrusionOk="0">
                  <a:moveTo>
                    <a:pt x="959" y="0"/>
                  </a:moveTo>
                  <a:lnTo>
                    <a:pt x="578" y="0"/>
                  </a:lnTo>
                  <a:lnTo>
                    <a:pt x="143" y="0"/>
                  </a:lnTo>
                  <a:lnTo>
                    <a:pt x="0" y="0"/>
                  </a:lnTo>
                  <a:lnTo>
                    <a:pt x="0" y="1413"/>
                  </a:lnTo>
                  <a:lnTo>
                    <a:pt x="143" y="1413"/>
                  </a:lnTo>
                  <a:lnTo>
                    <a:pt x="578" y="1413"/>
                  </a:lnTo>
                  <a:lnTo>
                    <a:pt x="959" y="1413"/>
                  </a:lnTo>
                  <a:lnTo>
                    <a:pt x="1367" y="707"/>
                  </a:lnTo>
                  <a:close/>
                </a:path>
              </a:pathLst>
            </a:custGeom>
            <a:solidFill>
              <a:srgbClr val="928FCB"/>
            </a:solidFill>
            <a:ln>
              <a:noFill/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roup 100"/>
            <p:cNvGrpSpPr/>
            <p:nvPr/>
          </p:nvGrpSpPr>
          <p:grpSpPr>
            <a:xfrm>
              <a:off x="5407209" y="5323297"/>
              <a:ext cx="5022442" cy="1032877"/>
              <a:chOff x="5407209" y="5323297"/>
              <a:chExt cx="5022442" cy="1032877"/>
            </a:xfrm>
          </p:grpSpPr>
          <p:grpSp>
            <p:nvGrpSpPr>
              <p:cNvPr id="13" name="Group 102"/>
              <p:cNvGrpSpPr/>
              <p:nvPr/>
            </p:nvGrpSpPr>
            <p:grpSpPr>
              <a:xfrm>
                <a:off x="5407209" y="5585727"/>
                <a:ext cx="4326661" cy="400110"/>
                <a:chOff x="5430539" y="4776452"/>
                <a:chExt cx="4326661" cy="400110"/>
              </a:xfrm>
            </p:grpSpPr>
            <p:grpSp>
              <p:nvGrpSpPr>
                <p:cNvPr id="14" name="Group 104">
                  <a:extLst>
                    <a:ext uri="{FF2B5EF4-FFF2-40B4-BE49-F238E27FC236}">
                      <a16:creationId xmlns="" xmlns:a16="http://schemas.microsoft.com/office/drawing/2014/main" id="{284FCC35-2E7D-4C16-AED7-A5BD8BF647D8}"/>
                    </a:ext>
                  </a:extLst>
                </p:cNvPr>
                <p:cNvGrpSpPr/>
                <p:nvPr/>
              </p:nvGrpSpPr>
              <p:grpSpPr>
                <a:xfrm flipH="1">
                  <a:off x="5494236" y="4776452"/>
                  <a:ext cx="4262964" cy="400110"/>
                  <a:chOff x="1742303" y="4591884"/>
                  <a:chExt cx="4262964" cy="400110"/>
                </a:xfr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07" name="Google Shape;740;p16">
                    <a:extLst>
                      <a:ext uri="{FF2B5EF4-FFF2-40B4-BE49-F238E27FC236}">
                        <a16:creationId xmlns="" xmlns:a16="http://schemas.microsoft.com/office/drawing/2014/main" id="{D9350BEB-141A-445B-B92D-0242043B2BD6}"/>
                      </a:ext>
                    </a:extLst>
                  </p:cNvPr>
                  <p:cNvSpPr/>
                  <p:nvPr/>
                </p:nvSpPr>
                <p:spPr>
                  <a:xfrm>
                    <a:off x="5416919" y="4843367"/>
                    <a:ext cx="588348" cy="240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8" h="52" extrusionOk="0">
                        <a:moveTo>
                          <a:pt x="1248" y="52"/>
                        </a:moveTo>
                        <a:lnTo>
                          <a:pt x="0" y="52"/>
                        </a:lnTo>
                        <a:lnTo>
                          <a:pt x="0" y="0"/>
                        </a:lnTo>
                        <a:lnTo>
                          <a:pt x="1248" y="0"/>
                        </a:lnTo>
                        <a:close/>
                      </a:path>
                    </a:pathLst>
                  </a:custGeom>
                  <a:solidFill>
                    <a:srgbClr val="6E6ABA"/>
                  </a:solidFill>
                  <a:ln>
                    <a:noFill/>
                  </a:ln>
                </p:spPr>
                <p:txBody>
                  <a:bodyPr spcFirstLastPara="1" wrap="square" lIns="67500" tIns="33750" rIns="67500" bIns="33750" anchor="ctr" anchorCtr="1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rgbClr val="747A94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="" xmlns:a16="http://schemas.microsoft.com/office/drawing/2014/main" id="{9C69FD3D-28E4-4B11-ABBE-4B05302B17B7}"/>
                      </a:ext>
                    </a:extLst>
                  </p:cNvPr>
                  <p:cNvSpPr txBox="1"/>
                  <p:nvPr/>
                </p:nvSpPr>
                <p:spPr>
                  <a:xfrm>
                    <a:off x="1742303" y="4591884"/>
                    <a:ext cx="304695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06" name="Google Shape;739;p16">
                  <a:extLst>
                    <a:ext uri="{FF2B5EF4-FFF2-40B4-BE49-F238E27FC236}">
                      <a16:creationId xmlns="" xmlns:a16="http://schemas.microsoft.com/office/drawing/2014/main" id="{3BC80717-4039-46CF-BCE1-CCEECDA4636D}"/>
                    </a:ext>
                  </a:extLst>
                </p:cNvPr>
                <p:cNvSpPr/>
                <p:nvPr/>
              </p:nvSpPr>
              <p:spPr>
                <a:xfrm flipH="1">
                  <a:off x="5430539" y="4976507"/>
                  <a:ext cx="126918" cy="1269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0" h="270" extrusionOk="0">
                      <a:moveTo>
                        <a:pt x="270" y="136"/>
                      </a:moveTo>
                      <a:cubicBezTo>
                        <a:pt x="270" y="210"/>
                        <a:pt x="210" y="270"/>
                        <a:pt x="135" y="270"/>
                      </a:cubicBezTo>
                      <a:cubicBezTo>
                        <a:pt x="61" y="270"/>
                        <a:pt x="0" y="210"/>
                        <a:pt x="0" y="136"/>
                      </a:cubicBezTo>
                      <a:cubicBezTo>
                        <a:pt x="0" y="61"/>
                        <a:pt x="61" y="0"/>
                        <a:pt x="135" y="0"/>
                      </a:cubicBezTo>
                      <a:cubicBezTo>
                        <a:pt x="210" y="0"/>
                        <a:pt x="270" y="61"/>
                        <a:pt x="270" y="136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spcFirstLastPara="1" wrap="square" lIns="67500" tIns="33750" rIns="67500" bIns="33750" anchor="ctr" anchorCtr="1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>
                    <a:solidFill>
                      <a:srgbClr val="747A94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4" name="Google Shape;728;p16">
                <a:extLst>
                  <a:ext uri="{FF2B5EF4-FFF2-40B4-BE49-F238E27FC236}">
                    <a16:creationId xmlns="" xmlns:a16="http://schemas.microsoft.com/office/drawing/2014/main" id="{1C635412-F83B-4A23-97DC-B986AC4B8580}"/>
                  </a:ext>
                </a:extLst>
              </p:cNvPr>
              <p:cNvSpPr/>
              <p:nvPr/>
            </p:nvSpPr>
            <p:spPr>
              <a:xfrm flipH="1">
                <a:off x="6306008" y="5323297"/>
                <a:ext cx="4123643" cy="1032877"/>
              </a:xfrm>
              <a:custGeom>
                <a:avLst/>
                <a:gdLst/>
                <a:ahLst/>
                <a:cxnLst/>
                <a:rect l="l" t="t" r="r" b="b"/>
                <a:pathLst>
                  <a:path w="5556" h="1947" extrusionOk="0">
                    <a:moveTo>
                      <a:pt x="4994" y="0"/>
                    </a:moveTo>
                    <a:lnTo>
                      <a:pt x="4469" y="0"/>
                    </a:lnTo>
                    <a:lnTo>
                      <a:pt x="3870" y="0"/>
                    </a:lnTo>
                    <a:lnTo>
                      <a:pt x="0" y="0"/>
                    </a:lnTo>
                    <a:lnTo>
                      <a:pt x="0" y="1947"/>
                    </a:lnTo>
                    <a:lnTo>
                      <a:pt x="3870" y="1947"/>
                    </a:lnTo>
                    <a:lnTo>
                      <a:pt x="4469" y="1947"/>
                    </a:lnTo>
                    <a:lnTo>
                      <a:pt x="4994" y="1947"/>
                    </a:lnTo>
                    <a:lnTo>
                      <a:pt x="5556" y="974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dirty="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5680599" y="5380779"/>
              <a:ext cx="485269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તેણે </a:t>
              </a:r>
              <a:r>
                <a:rPr lang="en-GB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ગઝનીના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gu-IN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મહમુદનો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પ્રતિકાર કર્યો; બૌદ્ધ </a:t>
              </a:r>
              <a:r>
                <a:rPr lang="gu-IN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મઠોનું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સમારકામ કરાવ્યું</a:t>
              </a:r>
              <a:endParaRPr lang="en-I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103403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r>
              <a:rPr lang="en-IN" sz="3600" dirty="0">
                <a:solidFill>
                  <a:schemeClr val="bg1"/>
                </a:solidFill>
              </a:rPr>
              <a:t>			</a:t>
            </a:r>
            <a:r>
              <a:rPr lang="gu-IN" sz="3600" dirty="0">
                <a:solidFill>
                  <a:schemeClr val="bg1"/>
                </a:solidFill>
              </a:rPr>
              <a:t>કન્નૌજના ગઢવાલો</a:t>
            </a:r>
          </a:p>
        </p:txBody>
      </p:sp>
      <p:grpSp>
        <p:nvGrpSpPr>
          <p:cNvPr id="15" name="Group 3"/>
          <p:cNvGrpSpPr/>
          <p:nvPr/>
        </p:nvGrpSpPr>
        <p:grpSpPr>
          <a:xfrm>
            <a:off x="6478073" y="1471144"/>
            <a:ext cx="4482552" cy="4548672"/>
            <a:chOff x="10741" y="818492"/>
            <a:chExt cx="5705475" cy="54959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1" y="818492"/>
              <a:ext cx="5705475" cy="549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351584" y="2884423"/>
              <a:ext cx="1296144" cy="446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Kannauj</a:t>
              </a:r>
              <a:endParaRPr lang="en-IN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282209" y="3112191"/>
              <a:ext cx="1088780" cy="483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Kashi</a:t>
              </a:r>
              <a:endParaRPr lang="en-I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3" name="Graphic 16" descr="Marker with solid fill">
              <a:extLst>
                <a:ext uri="{FF2B5EF4-FFF2-40B4-BE49-F238E27FC236}">
                  <a16:creationId xmlns="" xmlns:a16="http://schemas.microsoft.com/office/drawing/2014/main" id="{BD36F50D-D6E3-87A2-7078-ED5E31CB5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p:blipFill>
          <p:spPr>
            <a:xfrm>
              <a:off x="2580839" y="2626256"/>
              <a:ext cx="410343" cy="394473"/>
            </a:xfrm>
            <a:prstGeom prst="rect">
              <a:avLst/>
            </a:prstGeom>
          </p:spPr>
        </p:pic>
      </p:grpSp>
      <p:pic>
        <p:nvPicPr>
          <p:cNvPr id="54" name="Graphic 16" descr="Marker with solid fill">
            <a:extLst>
              <a:ext uri="{FF2B5EF4-FFF2-40B4-BE49-F238E27FC236}">
                <a16:creationId xmlns="" xmlns:a16="http://schemas.microsoft.com/office/drawing/2014/main" id="{BD36F50D-D6E3-87A2-7078-ED5E31CB5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"/>
              </a:ext>
            </a:extLst>
          </a:blip>
          <a:stretch>
            <a:fillRect/>
          </a:stretch>
        </p:blipFill>
        <p:spPr>
          <a:xfrm>
            <a:off x="9333149" y="3202424"/>
            <a:ext cx="322389" cy="3264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275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335360" y="944698"/>
            <a:ext cx="3962050" cy="5449322"/>
            <a:chOff x="1007987" y="1531450"/>
            <a:chExt cx="2149109" cy="2743543"/>
          </a:xfrm>
        </p:grpSpPr>
        <p:pic>
          <p:nvPicPr>
            <p:cNvPr id="4" name="Picture 3" descr="A screenshot of a computer&#10;&#10;Description automatically generated with medium confidence">
              <a:extLst>
                <a:ext uri="{FF2B5EF4-FFF2-40B4-BE49-F238E27FC236}">
                  <a16:creationId xmlns="" xmlns:a16="http://schemas.microsoft.com/office/drawing/2014/main" id="{E6B79C20-5C95-F7D9-299B-102CEDE64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5234" t="21935" r="24244" b="8797"/>
            <a:stretch/>
          </p:blipFill>
          <p:spPr>
            <a:xfrm>
              <a:off x="1007987" y="1531450"/>
              <a:ext cx="2149109" cy="2743543"/>
            </a:xfrm>
            <a:prstGeom prst="rect">
              <a:avLst/>
            </a:prstGeom>
          </p:spPr>
        </p:pic>
        <p:pic>
          <p:nvPicPr>
            <p:cNvPr id="5" name="Graphic 3" descr="Marker with solid fill">
              <a:extLst>
                <a:ext uri="{FF2B5EF4-FFF2-40B4-BE49-F238E27FC236}">
                  <a16:creationId xmlns="" xmlns:a16="http://schemas.microsoft.com/office/drawing/2014/main" id="{BFC711B1-8209-2F6E-FFD5-244BB86A6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p:blipFill>
          <p:spPr>
            <a:xfrm>
              <a:off x="1789164" y="2112314"/>
              <a:ext cx="585882" cy="572612"/>
            </a:xfrm>
            <a:prstGeom prst="rect">
              <a:avLst/>
            </a:prstGeom>
          </p:spPr>
        </p:pic>
      </p:grpSp>
      <p:grpSp>
        <p:nvGrpSpPr>
          <p:cNvPr id="6" name="Group 72">
            <a:extLst>
              <a:ext uri="{FF2B5EF4-FFF2-40B4-BE49-F238E27FC236}">
                <a16:creationId xmlns="" xmlns:a16="http://schemas.microsoft.com/office/drawing/2014/main" id="{09C35BA0-DAF1-0FDD-E59D-879C2D764E9F}"/>
              </a:ext>
            </a:extLst>
          </p:cNvPr>
          <p:cNvGrpSpPr/>
          <p:nvPr/>
        </p:nvGrpSpPr>
        <p:grpSpPr>
          <a:xfrm>
            <a:off x="4349320" y="957118"/>
            <a:ext cx="4561516" cy="1656184"/>
            <a:chOff x="5768733" y="3607321"/>
            <a:chExt cx="3409728" cy="1247216"/>
          </a:xfrm>
        </p:grpSpPr>
        <p:grpSp>
          <p:nvGrpSpPr>
            <p:cNvPr id="7" name="Group 73">
              <a:extLst>
                <a:ext uri="{FF2B5EF4-FFF2-40B4-BE49-F238E27FC236}">
                  <a16:creationId xmlns="" xmlns:a16="http://schemas.microsoft.com/office/drawing/2014/main" id="{C7D9CA11-DB7D-7E0E-BDA8-C15D302C8A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68733" y="3607321"/>
              <a:ext cx="3409728" cy="1247216"/>
              <a:chOff x="7749027" y="1537396"/>
              <a:chExt cx="3870743" cy="1415846"/>
            </a:xfrm>
          </p:grpSpPr>
          <p:grpSp>
            <p:nvGrpSpPr>
              <p:cNvPr id="8" name="Group 75">
                <a:extLst>
                  <a:ext uri="{FF2B5EF4-FFF2-40B4-BE49-F238E27FC236}">
                    <a16:creationId xmlns="" xmlns:a16="http://schemas.microsoft.com/office/drawing/2014/main" id="{637BB349-41BE-7A95-5712-348DB451D1D9}"/>
                  </a:ext>
                </a:extLst>
              </p:cNvPr>
              <p:cNvGrpSpPr/>
              <p:nvPr/>
            </p:nvGrpSpPr>
            <p:grpSpPr>
              <a:xfrm>
                <a:off x="7749027" y="1537396"/>
                <a:ext cx="3870743" cy="1415846"/>
                <a:chOff x="7328133" y="4722982"/>
                <a:chExt cx="4350304" cy="1650497"/>
              </a:xfrm>
            </p:grpSpPr>
            <p:sp>
              <p:nvSpPr>
                <p:cNvPr id="78" name="Isosceles Triangle 77">
                  <a:extLst>
                    <a:ext uri="{FF2B5EF4-FFF2-40B4-BE49-F238E27FC236}">
                      <a16:creationId xmlns="" xmlns:a16="http://schemas.microsoft.com/office/drawing/2014/main" id="{62F18FF8-D2E5-EF5A-EA9B-C1D6D26DD939}"/>
                    </a:ext>
                  </a:extLst>
                </p:cNvPr>
                <p:cNvSpPr/>
                <p:nvPr/>
              </p:nvSpPr>
              <p:spPr>
                <a:xfrm rot="5400000">
                  <a:off x="10706376" y="5158530"/>
                  <a:ext cx="1152563" cy="791559"/>
                </a:xfrm>
                <a:prstGeom prst="triangle">
                  <a:avLst/>
                </a:prstGeom>
                <a:ln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200" dirty="0"/>
                </a:p>
              </p:txBody>
            </p:sp>
            <p:sp>
              <p:nvSpPr>
                <p:cNvPr id="79" name="Right Triangle 78">
                  <a:extLst>
                    <a:ext uri="{FF2B5EF4-FFF2-40B4-BE49-F238E27FC236}">
                      <a16:creationId xmlns="" xmlns:a16="http://schemas.microsoft.com/office/drawing/2014/main" id="{F7929E7B-A6B2-993F-BB1F-40CD37283299}"/>
                    </a:ext>
                  </a:extLst>
                </p:cNvPr>
                <p:cNvSpPr/>
                <p:nvPr/>
              </p:nvSpPr>
              <p:spPr>
                <a:xfrm>
                  <a:off x="7974464" y="4722982"/>
                  <a:ext cx="121073" cy="196944"/>
                </a:xfrm>
                <a:prstGeom prst="rtTriangl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200"/>
                </a:p>
              </p:txBody>
            </p:sp>
            <p:sp>
              <p:nvSpPr>
                <p:cNvPr id="80" name="Hexagon 79">
                  <a:extLst>
                    <a:ext uri="{FF2B5EF4-FFF2-40B4-BE49-F238E27FC236}">
                      <a16:creationId xmlns="" xmlns:a16="http://schemas.microsoft.com/office/drawing/2014/main" id="{DA7E5EA7-1189-8F8D-9A90-503B22911F0F}"/>
                    </a:ext>
                  </a:extLst>
                </p:cNvPr>
                <p:cNvSpPr/>
                <p:nvPr/>
              </p:nvSpPr>
              <p:spPr>
                <a:xfrm>
                  <a:off x="7651298" y="4919926"/>
                  <a:ext cx="3768798" cy="1256611"/>
                </a:xfrm>
                <a:prstGeom prst="hexagon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200"/>
                </a:p>
              </p:txBody>
            </p:sp>
            <p:sp>
              <p:nvSpPr>
                <p:cNvPr id="81" name="Isosceles Triangle 80">
                  <a:extLst>
                    <a:ext uri="{FF2B5EF4-FFF2-40B4-BE49-F238E27FC236}">
                      <a16:creationId xmlns="" xmlns:a16="http://schemas.microsoft.com/office/drawing/2014/main" id="{1D95DBBE-1881-4C14-CADF-52E4C9F46426}"/>
                    </a:ext>
                  </a:extLst>
                </p:cNvPr>
                <p:cNvSpPr/>
                <p:nvPr/>
              </p:nvSpPr>
              <p:spPr>
                <a:xfrm rot="16200000">
                  <a:off x="6826051" y="5225065"/>
                  <a:ext cx="1650496" cy="646331"/>
                </a:xfrm>
                <a:prstGeom prst="triangle">
                  <a:avLst/>
                </a:prstGeom>
                <a:ln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200"/>
                </a:p>
              </p:txBody>
            </p:sp>
            <p:sp>
              <p:nvSpPr>
                <p:cNvPr id="82" name="Right Triangle 81">
                  <a:extLst>
                    <a:ext uri="{FF2B5EF4-FFF2-40B4-BE49-F238E27FC236}">
                      <a16:creationId xmlns="" xmlns:a16="http://schemas.microsoft.com/office/drawing/2014/main" id="{4CEC4526-3469-DD5A-99A3-0900A9351C29}"/>
                    </a:ext>
                  </a:extLst>
                </p:cNvPr>
                <p:cNvSpPr/>
                <p:nvPr/>
              </p:nvSpPr>
              <p:spPr>
                <a:xfrm flipV="1">
                  <a:off x="7974463" y="6176534"/>
                  <a:ext cx="121073" cy="196944"/>
                </a:xfrm>
                <a:prstGeom prst="rtTriangl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200"/>
                </a:p>
              </p:txBody>
            </p:sp>
          </p:grpSp>
          <p:sp>
            <p:nvSpPr>
              <p:cNvPr id="77" name="TextBox 76">
                <a:extLst>
                  <a:ext uri="{FF2B5EF4-FFF2-40B4-BE49-F238E27FC236}">
                    <a16:creationId xmlns="" xmlns:a16="http://schemas.microsoft.com/office/drawing/2014/main" id="{8558D24F-F7FA-A0A4-E74D-6ED2E5AF71DA}"/>
                  </a:ext>
                </a:extLst>
              </p:cNvPr>
              <p:cNvSpPr txBox="1"/>
              <p:nvPr/>
            </p:nvSpPr>
            <p:spPr>
              <a:xfrm flipH="1">
                <a:off x="8329554" y="1829819"/>
                <a:ext cx="3057486" cy="4891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en-US" sz="2200" dirty="0">
                  <a:latin typeface="+mn-lt"/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A038CA89-C016-E7A6-8EC8-4015D5E38D37}"/>
                </a:ext>
              </a:extLst>
            </p:cNvPr>
            <p:cNvSpPr txBox="1"/>
            <p:nvPr/>
          </p:nvSpPr>
          <p:spPr>
            <a:xfrm>
              <a:off x="6205560" y="3715427"/>
              <a:ext cx="2880249" cy="9039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મહત્વપૂર્ણ શાસકો : યશોવર્મન, કૃતિવર્મન અને પરમહરિદેવ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1"/>
          <p:cNvGrpSpPr/>
          <p:nvPr/>
        </p:nvGrpSpPr>
        <p:grpSpPr>
          <a:xfrm>
            <a:off x="4413918" y="4525258"/>
            <a:ext cx="4251079" cy="1656184"/>
            <a:chOff x="4297410" y="4575155"/>
            <a:chExt cx="4251079" cy="1247216"/>
          </a:xfrm>
        </p:grpSpPr>
        <p:grpSp>
          <p:nvGrpSpPr>
            <p:cNvPr id="10" name="Group 82">
              <a:extLst>
                <a:ext uri="{FF2B5EF4-FFF2-40B4-BE49-F238E27FC236}">
                  <a16:creationId xmlns="" xmlns:a16="http://schemas.microsoft.com/office/drawing/2014/main" id="{15FE2122-4EA5-079B-7CB5-9A6A10B51B7D}"/>
                </a:ext>
              </a:extLst>
            </p:cNvPr>
            <p:cNvGrpSpPr/>
            <p:nvPr/>
          </p:nvGrpSpPr>
          <p:grpSpPr>
            <a:xfrm>
              <a:off x="4297410" y="4575155"/>
              <a:ext cx="4251079" cy="1247216"/>
              <a:chOff x="5825510" y="4931779"/>
              <a:chExt cx="3408836" cy="1247216"/>
            </a:xfrm>
          </p:grpSpPr>
          <p:grpSp>
            <p:nvGrpSpPr>
              <p:cNvPr id="11" name="Group 83">
                <a:extLst>
                  <a:ext uri="{FF2B5EF4-FFF2-40B4-BE49-F238E27FC236}">
                    <a16:creationId xmlns="" xmlns:a16="http://schemas.microsoft.com/office/drawing/2014/main" id="{5D320AF1-2EC0-A5D2-BFFB-6510A59C6FB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825510" y="4931779"/>
                <a:ext cx="3408836" cy="1247216"/>
                <a:chOff x="7749026" y="1537396"/>
                <a:chExt cx="3869731" cy="1415846"/>
              </a:xfrm>
            </p:grpSpPr>
            <p:grpSp>
              <p:nvGrpSpPr>
                <p:cNvPr id="12" name="Group 85">
                  <a:extLst>
                    <a:ext uri="{FF2B5EF4-FFF2-40B4-BE49-F238E27FC236}">
                      <a16:creationId xmlns="" xmlns:a16="http://schemas.microsoft.com/office/drawing/2014/main" id="{91ED157B-0C62-97A2-CF83-C40305D82098}"/>
                    </a:ext>
                  </a:extLst>
                </p:cNvPr>
                <p:cNvGrpSpPr/>
                <p:nvPr/>
              </p:nvGrpSpPr>
              <p:grpSpPr>
                <a:xfrm>
                  <a:off x="7749026" y="1537396"/>
                  <a:ext cx="3869731" cy="1415846"/>
                  <a:chOff x="7328133" y="4722982"/>
                  <a:chExt cx="4349167" cy="1650497"/>
                </a:xfrm>
              </p:grpSpPr>
              <p:sp>
                <p:nvSpPr>
                  <p:cNvPr id="88" name="Isosceles Triangle 87">
                    <a:extLst>
                      <a:ext uri="{FF2B5EF4-FFF2-40B4-BE49-F238E27FC236}">
                        <a16:creationId xmlns="" xmlns:a16="http://schemas.microsoft.com/office/drawing/2014/main" id="{17A9423C-2B8B-37D6-E7AC-18B1133F5C9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711886" y="5153018"/>
                    <a:ext cx="1140404" cy="790425"/>
                  </a:xfrm>
                  <a:prstGeom prst="triangle">
                    <a:avLst>
                      <a:gd name="adj" fmla="val 51105"/>
                    </a:avLst>
                  </a:prstGeom>
                  <a:ln/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200" dirty="0"/>
                  </a:p>
                </p:txBody>
              </p:sp>
              <p:sp>
                <p:nvSpPr>
                  <p:cNvPr id="89" name="Right Triangle 88">
                    <a:extLst>
                      <a:ext uri="{FF2B5EF4-FFF2-40B4-BE49-F238E27FC236}">
                        <a16:creationId xmlns="" xmlns:a16="http://schemas.microsoft.com/office/drawing/2014/main" id="{C006DCAF-C920-6C81-CA98-75918351A56A}"/>
                      </a:ext>
                    </a:extLst>
                  </p:cNvPr>
                  <p:cNvSpPr/>
                  <p:nvPr/>
                </p:nvSpPr>
                <p:spPr>
                  <a:xfrm>
                    <a:off x="7974464" y="4722982"/>
                    <a:ext cx="121073" cy="196944"/>
                  </a:xfrm>
                  <a:prstGeom prst="rtTriangle">
                    <a:avLst/>
                  </a:prstGeom>
                  <a:solidFill>
                    <a:schemeClr val="accent4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200"/>
                  </a:p>
                </p:txBody>
              </p:sp>
              <p:sp>
                <p:nvSpPr>
                  <p:cNvPr id="90" name="Hexagon 89">
                    <a:extLst>
                      <a:ext uri="{FF2B5EF4-FFF2-40B4-BE49-F238E27FC236}">
                        <a16:creationId xmlns="" xmlns:a16="http://schemas.microsoft.com/office/drawing/2014/main" id="{A8B7116B-97C7-6474-2F3A-10C1008B1C85}"/>
                      </a:ext>
                    </a:extLst>
                  </p:cNvPr>
                  <p:cNvSpPr/>
                  <p:nvPr/>
                </p:nvSpPr>
                <p:spPr>
                  <a:xfrm>
                    <a:off x="7651298" y="4919926"/>
                    <a:ext cx="3768798" cy="1256611"/>
                  </a:xfrm>
                  <a:prstGeom prst="hexagon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200"/>
                  </a:p>
                </p:txBody>
              </p:sp>
              <p:sp>
                <p:nvSpPr>
                  <p:cNvPr id="91" name="Isosceles Triangle 90">
                    <a:extLst>
                      <a:ext uri="{FF2B5EF4-FFF2-40B4-BE49-F238E27FC236}">
                        <a16:creationId xmlns="" xmlns:a16="http://schemas.microsoft.com/office/drawing/2014/main" id="{C19148F1-9D01-A227-9FD3-ADD60B1EE2B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826051" y="5225065"/>
                    <a:ext cx="1650496" cy="646331"/>
                  </a:xfrm>
                  <a:prstGeom prst="triangle">
                    <a:avLst/>
                  </a:prstGeom>
                  <a:ln/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200"/>
                  </a:p>
                </p:txBody>
              </p:sp>
              <p:sp>
                <p:nvSpPr>
                  <p:cNvPr id="92" name="Right Triangle 91">
                    <a:extLst>
                      <a:ext uri="{FF2B5EF4-FFF2-40B4-BE49-F238E27FC236}">
                        <a16:creationId xmlns="" xmlns:a16="http://schemas.microsoft.com/office/drawing/2014/main" id="{E6B68980-B852-C111-0F5D-2DEF39A63C82}"/>
                      </a:ext>
                    </a:extLst>
                  </p:cNvPr>
                  <p:cNvSpPr/>
                  <p:nvPr/>
                </p:nvSpPr>
                <p:spPr>
                  <a:xfrm flipV="1">
                    <a:off x="7974463" y="6176534"/>
                    <a:ext cx="121073" cy="196944"/>
                  </a:xfrm>
                  <a:prstGeom prst="rtTriangle">
                    <a:avLst/>
                  </a:prstGeom>
                  <a:solidFill>
                    <a:schemeClr val="accent4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200"/>
                  </a:p>
                </p:txBody>
              </p:sp>
            </p:grpSp>
            <p:sp>
              <p:nvSpPr>
                <p:cNvPr id="87" name="TextBox 86">
                  <a:extLst>
                    <a:ext uri="{FF2B5EF4-FFF2-40B4-BE49-F238E27FC236}">
                      <a16:creationId xmlns="" xmlns:a16="http://schemas.microsoft.com/office/drawing/2014/main" id="{E2BAF937-3984-1DC6-1F80-2124366BDA9B}"/>
                    </a:ext>
                  </a:extLst>
                </p:cNvPr>
                <p:cNvSpPr txBox="1"/>
                <p:nvPr/>
              </p:nvSpPr>
              <p:spPr>
                <a:xfrm flipH="1">
                  <a:off x="8672880" y="1829819"/>
                  <a:ext cx="2399120" cy="4891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n-US" sz="2200" b="1" dirty="0">
                    <a:latin typeface="+mn-lt"/>
                  </a:endParaRP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="" xmlns:a16="http://schemas.microsoft.com/office/drawing/2014/main" id="{76C7091B-54C4-BFE7-5EE7-8A243C3C399D}"/>
                  </a:ext>
                </a:extLst>
              </p:cNvPr>
              <p:cNvSpPr txBox="1"/>
              <p:nvPr/>
            </p:nvSpPr>
            <p:spPr>
              <a:xfrm>
                <a:off x="6275320" y="5001389"/>
                <a:ext cx="2580606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endParaRPr lang="en-IE" sz="2200" dirty="0">
                  <a:solidFill>
                    <a:schemeClr val="tx1"/>
                  </a:solidFill>
                  <a:latin typeface="+mn-lt"/>
                  <a:cs typeface="Calibri" pitchFamily="34" charset="0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5040784" y="4848138"/>
              <a:ext cx="3089494" cy="625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મહાન બિલ્ડરો : મંદિરો અને જળાશયો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94"/>
          <p:cNvGrpSpPr/>
          <p:nvPr/>
        </p:nvGrpSpPr>
        <p:grpSpPr>
          <a:xfrm>
            <a:off x="4390470" y="2744330"/>
            <a:ext cx="4244383" cy="1656184"/>
            <a:chOff x="4371893" y="2877145"/>
            <a:chExt cx="4244383" cy="1247216"/>
          </a:xfrm>
        </p:grpSpPr>
        <p:grpSp>
          <p:nvGrpSpPr>
            <p:cNvPr id="14" name="Group 96">
              <a:extLst>
                <a:ext uri="{FF2B5EF4-FFF2-40B4-BE49-F238E27FC236}">
                  <a16:creationId xmlns="" xmlns:a16="http://schemas.microsoft.com/office/drawing/2014/main" id="{AFA5B2B3-4509-19C6-C045-267992F1CF5D}"/>
                </a:ext>
              </a:extLst>
            </p:cNvPr>
            <p:cNvGrpSpPr/>
            <p:nvPr/>
          </p:nvGrpSpPr>
          <p:grpSpPr>
            <a:xfrm>
              <a:off x="4371893" y="2877145"/>
              <a:ext cx="4244383" cy="1247216"/>
              <a:chOff x="7328133" y="4722982"/>
              <a:chExt cx="4426061" cy="1650497"/>
            </a:xfrm>
          </p:grpSpPr>
          <p:sp>
            <p:nvSpPr>
              <p:cNvPr id="99" name="Isosceles Triangle 98">
                <a:extLst>
                  <a:ext uri="{FF2B5EF4-FFF2-40B4-BE49-F238E27FC236}">
                    <a16:creationId xmlns="" xmlns:a16="http://schemas.microsoft.com/office/drawing/2014/main" id="{C3FCBAD2-8DF0-7BD9-6F57-7907639FD605}"/>
                  </a:ext>
                </a:extLst>
              </p:cNvPr>
              <p:cNvSpPr/>
              <p:nvPr/>
            </p:nvSpPr>
            <p:spPr>
              <a:xfrm rot="5400000">
                <a:off x="10749080" y="5094090"/>
                <a:ext cx="1146131" cy="864096"/>
              </a:xfrm>
              <a:prstGeom prst="triangle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/>
              </a:p>
            </p:txBody>
          </p:sp>
          <p:sp>
            <p:nvSpPr>
              <p:cNvPr id="100" name="Right Triangle 99">
                <a:extLst>
                  <a:ext uri="{FF2B5EF4-FFF2-40B4-BE49-F238E27FC236}">
                    <a16:creationId xmlns="" xmlns:a16="http://schemas.microsoft.com/office/drawing/2014/main" id="{DA0E36E0-030F-87DD-B103-A476C88DF69E}"/>
                  </a:ext>
                </a:extLst>
              </p:cNvPr>
              <p:cNvSpPr/>
              <p:nvPr/>
            </p:nvSpPr>
            <p:spPr>
              <a:xfrm>
                <a:off x="7974464" y="4722982"/>
                <a:ext cx="121073" cy="196944"/>
              </a:xfrm>
              <a:prstGeom prst="rtTriangl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/>
              </a:p>
            </p:txBody>
          </p:sp>
          <p:sp>
            <p:nvSpPr>
              <p:cNvPr id="101" name="Hexagon 100">
                <a:extLst>
                  <a:ext uri="{FF2B5EF4-FFF2-40B4-BE49-F238E27FC236}">
                    <a16:creationId xmlns="" xmlns:a16="http://schemas.microsoft.com/office/drawing/2014/main" id="{33B62F99-3046-0C66-1318-8E5D18912696}"/>
                  </a:ext>
                </a:extLst>
              </p:cNvPr>
              <p:cNvSpPr/>
              <p:nvPr/>
            </p:nvSpPr>
            <p:spPr>
              <a:xfrm>
                <a:off x="7684708" y="4852474"/>
                <a:ext cx="3768798" cy="1256611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/>
              </a:p>
            </p:txBody>
          </p:sp>
          <p:sp>
            <p:nvSpPr>
              <p:cNvPr id="102" name="Isosceles Triangle 101">
                <a:extLst>
                  <a:ext uri="{FF2B5EF4-FFF2-40B4-BE49-F238E27FC236}">
                    <a16:creationId xmlns="" xmlns:a16="http://schemas.microsoft.com/office/drawing/2014/main" id="{F4033F25-774A-B9C3-5DB1-312E9BFF8A5B}"/>
                  </a:ext>
                </a:extLst>
              </p:cNvPr>
              <p:cNvSpPr/>
              <p:nvPr/>
            </p:nvSpPr>
            <p:spPr>
              <a:xfrm rot="16200000">
                <a:off x="6826051" y="5225065"/>
                <a:ext cx="1650496" cy="646331"/>
              </a:xfrm>
              <a:prstGeom prst="triangle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/>
              </a:p>
            </p:txBody>
          </p:sp>
          <p:sp>
            <p:nvSpPr>
              <p:cNvPr id="103" name="Right Triangle 102">
                <a:extLst>
                  <a:ext uri="{FF2B5EF4-FFF2-40B4-BE49-F238E27FC236}">
                    <a16:creationId xmlns="" xmlns:a16="http://schemas.microsoft.com/office/drawing/2014/main" id="{C896CA77-E7D7-07CC-77FD-204D9F7F92AD}"/>
                  </a:ext>
                </a:extLst>
              </p:cNvPr>
              <p:cNvSpPr/>
              <p:nvPr/>
            </p:nvSpPr>
            <p:spPr>
              <a:xfrm flipV="1">
                <a:off x="7974463" y="6176534"/>
                <a:ext cx="121073" cy="196944"/>
              </a:xfrm>
              <a:prstGeom prst="rtTriangl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00"/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4986167" y="2985251"/>
              <a:ext cx="3438729" cy="903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મહત્વપૂર્ણ શહેરો : ખજુરાહો, કાલિંજર અને મહોબા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5"/>
          <p:cNvGrpSpPr/>
          <p:nvPr/>
        </p:nvGrpSpPr>
        <p:grpSpPr>
          <a:xfrm>
            <a:off x="8751515" y="2451556"/>
            <a:ext cx="3186409" cy="2921660"/>
            <a:chOff x="8695425" y="2237077"/>
            <a:chExt cx="3186409" cy="2456776"/>
          </a:xfrm>
        </p:grpSpPr>
        <p:pic>
          <p:nvPicPr>
            <p:cNvPr id="1026" name="Picture 2" descr="Free photos of Mahadev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5425" y="2587983"/>
              <a:ext cx="3158804" cy="21058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8723031" y="2237077"/>
              <a:ext cx="3158803" cy="3882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gu-I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ખજુરાહો ટેમ્પલ </a:t>
              </a:r>
              <a:endParaRPr lang="en-IN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103407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r>
              <a:rPr lang="en-IN" sz="3600" dirty="0">
                <a:solidFill>
                  <a:schemeClr val="bg1"/>
                </a:solidFill>
              </a:rPr>
              <a:t>		</a:t>
            </a:r>
            <a:r>
              <a:rPr lang="gu-IN" sz="3600" b="1" dirty="0">
                <a:solidFill>
                  <a:schemeClr val="bg1"/>
                </a:solidFill>
              </a:rPr>
              <a:t>બુંદેલખંડના ચંદેલો (જેજકભુક્તિ)</a:t>
            </a:r>
          </a:p>
        </p:txBody>
      </p:sp>
    </p:spTree>
    <p:extLst>
      <p:ext uri="{BB962C8B-B14F-4D97-AF65-F5344CB8AC3E}">
        <p14:creationId xmlns="" xmlns:p14="http://schemas.microsoft.com/office/powerpoint/2010/main" val="68349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11"/>
          <p:cNvGrpSpPr/>
          <p:nvPr/>
        </p:nvGrpSpPr>
        <p:grpSpPr>
          <a:xfrm>
            <a:off x="3201182" y="2419828"/>
            <a:ext cx="1392575" cy="2227271"/>
            <a:chOff x="2679953" y="2443901"/>
            <a:chExt cx="1392575" cy="2227271"/>
          </a:xfrm>
        </p:grpSpPr>
        <p:sp>
          <p:nvSpPr>
            <p:cNvPr id="142" name="Rectangle 141"/>
            <p:cNvSpPr/>
            <p:nvPr/>
          </p:nvSpPr>
          <p:spPr>
            <a:xfrm rot="7165208">
              <a:off x="3514667" y="2956043"/>
              <a:ext cx="1070003" cy="45719"/>
            </a:xfrm>
            <a:prstGeom prst="rect">
              <a:avLst/>
            </a:prstGeom>
            <a:gradFill flip="none" rotWithShape="1">
              <a:lin ang="0" scaled="1"/>
              <a:tileRect/>
            </a:gra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Arc 142"/>
            <p:cNvSpPr/>
            <p:nvPr/>
          </p:nvSpPr>
          <p:spPr>
            <a:xfrm rot="20374608">
              <a:off x="2679953" y="3306301"/>
              <a:ext cx="1364871" cy="1364871"/>
            </a:xfrm>
            <a:prstGeom prst="arc">
              <a:avLst>
                <a:gd name="adj1" fmla="val 17230001"/>
                <a:gd name="adj2" fmla="val 21101296"/>
              </a:avLst>
            </a:prstGeom>
            <a:ln w="6350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143"/>
            <p:cNvGrpSpPr/>
            <p:nvPr/>
          </p:nvGrpSpPr>
          <p:grpSpPr>
            <a:xfrm>
              <a:off x="3702024" y="3339765"/>
              <a:ext cx="173319" cy="173319"/>
              <a:chOff x="1593333" y="1946191"/>
              <a:chExt cx="228600" cy="2286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5" name="Oval 144"/>
              <p:cNvSpPr/>
              <p:nvPr/>
            </p:nvSpPr>
            <p:spPr>
              <a:xfrm>
                <a:off x="1593333" y="1946191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Oval 145"/>
              <p:cNvSpPr/>
              <p:nvPr/>
            </p:nvSpPr>
            <p:spPr>
              <a:xfrm flipV="1">
                <a:off x="1637791" y="1989929"/>
                <a:ext cx="128016" cy="12801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" name="Group 212"/>
          <p:cNvGrpSpPr/>
          <p:nvPr/>
        </p:nvGrpSpPr>
        <p:grpSpPr>
          <a:xfrm>
            <a:off x="3217350" y="3309052"/>
            <a:ext cx="2443220" cy="1364871"/>
            <a:chOff x="2692885" y="3333125"/>
            <a:chExt cx="2443220" cy="1364871"/>
          </a:xfrm>
        </p:grpSpPr>
        <p:sp>
          <p:nvSpPr>
            <p:cNvPr id="148" name="Rectangle 147"/>
            <p:cNvSpPr/>
            <p:nvPr/>
          </p:nvSpPr>
          <p:spPr>
            <a:xfrm>
              <a:off x="4069292" y="4013265"/>
              <a:ext cx="1066813" cy="47745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Arc 148"/>
            <p:cNvSpPr/>
            <p:nvPr/>
          </p:nvSpPr>
          <p:spPr>
            <a:xfrm rot="2621603">
              <a:off x="2692885" y="3333125"/>
              <a:ext cx="1364870" cy="1364871"/>
            </a:xfrm>
            <a:prstGeom prst="arc">
              <a:avLst>
                <a:gd name="adj1" fmla="val 17074120"/>
                <a:gd name="adj2" fmla="val 21066356"/>
              </a:avLst>
            </a:prstGeom>
            <a:ln w="635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149"/>
            <p:cNvGrpSpPr/>
            <p:nvPr/>
          </p:nvGrpSpPr>
          <p:grpSpPr>
            <a:xfrm>
              <a:off x="3984533" y="3961835"/>
              <a:ext cx="173319" cy="173319"/>
              <a:chOff x="1593333" y="1946191"/>
              <a:chExt cx="228600" cy="2286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1" name="Oval 150"/>
              <p:cNvSpPr/>
              <p:nvPr/>
            </p:nvSpPr>
            <p:spPr>
              <a:xfrm>
                <a:off x="1593333" y="1946191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Oval 151"/>
              <p:cNvSpPr/>
              <p:nvPr/>
            </p:nvSpPr>
            <p:spPr>
              <a:xfrm flipV="1">
                <a:off x="1643625" y="1996483"/>
                <a:ext cx="128016" cy="128016"/>
              </a:xfrm>
              <a:prstGeom prst="ellipse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8" name="Group 213"/>
          <p:cNvGrpSpPr/>
          <p:nvPr/>
        </p:nvGrpSpPr>
        <p:grpSpPr>
          <a:xfrm>
            <a:off x="3206162" y="3325169"/>
            <a:ext cx="1364870" cy="2253512"/>
            <a:chOff x="2684933" y="3349242"/>
            <a:chExt cx="1364870" cy="2253512"/>
          </a:xfrm>
        </p:grpSpPr>
        <p:sp>
          <p:nvSpPr>
            <p:cNvPr id="154" name="Rectangle 153"/>
            <p:cNvSpPr/>
            <p:nvPr/>
          </p:nvSpPr>
          <p:spPr>
            <a:xfrm rot="3841592">
              <a:off x="3440703" y="5034039"/>
              <a:ext cx="1091711" cy="45719"/>
            </a:xfrm>
            <a:prstGeom prst="rect">
              <a:avLst/>
            </a:prstGeom>
            <a:gradFill flip="none" rotWithShape="1">
              <a:gsLst>
                <a:gs pos="0">
                  <a:srgbClr val="9954CC"/>
                </a:gs>
                <a:gs pos="80000">
                  <a:srgbClr val="6D35A4"/>
                </a:gs>
                <a:gs pos="100000">
                  <a:srgbClr val="7030A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Arc 154"/>
            <p:cNvSpPr/>
            <p:nvPr/>
          </p:nvSpPr>
          <p:spPr>
            <a:xfrm rot="5721245">
              <a:off x="2684933" y="3349242"/>
              <a:ext cx="1364870" cy="1364870"/>
            </a:xfrm>
            <a:prstGeom prst="arc">
              <a:avLst>
                <a:gd name="adj1" fmla="val 17872388"/>
                <a:gd name="adj2" fmla="val 0"/>
              </a:avLst>
            </a:prstGeom>
            <a:ln w="63500">
              <a:solidFill>
                <a:srgbClr val="6E6ABA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" name="Group 155"/>
            <p:cNvGrpSpPr/>
            <p:nvPr/>
          </p:nvGrpSpPr>
          <p:grpSpPr>
            <a:xfrm>
              <a:off x="3685565" y="4518036"/>
              <a:ext cx="173319" cy="173319"/>
              <a:chOff x="1593333" y="1946191"/>
              <a:chExt cx="228600" cy="2286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7" name="Oval 156"/>
              <p:cNvSpPr/>
              <p:nvPr/>
            </p:nvSpPr>
            <p:spPr>
              <a:xfrm>
                <a:off x="1593333" y="1946191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Oval 157"/>
              <p:cNvSpPr/>
              <p:nvPr/>
            </p:nvSpPr>
            <p:spPr>
              <a:xfrm flipV="1">
                <a:off x="1643625" y="1996483"/>
                <a:ext cx="128016" cy="128016"/>
              </a:xfrm>
              <a:prstGeom prst="ellipse">
                <a:avLst/>
              </a:prstGeom>
              <a:gradFill>
                <a:gsLst>
                  <a:gs pos="0">
                    <a:srgbClr val="7030A0"/>
                  </a:gs>
                  <a:gs pos="80000">
                    <a:srgbClr val="8F45C7"/>
                  </a:gs>
                  <a:gs pos="100000">
                    <a:srgbClr val="A86ED4"/>
                  </a:gs>
                </a:gsLst>
              </a:gradFill>
              <a:ln>
                <a:solidFill>
                  <a:srgbClr val="A86ED4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" name="Group 214"/>
          <p:cNvGrpSpPr>
            <a:grpSpLocks noChangeAspect="1"/>
          </p:cNvGrpSpPr>
          <p:nvPr/>
        </p:nvGrpSpPr>
        <p:grpSpPr>
          <a:xfrm>
            <a:off x="5470317" y="3326655"/>
            <a:ext cx="5816456" cy="1122351"/>
            <a:chOff x="5229996" y="3580291"/>
            <a:chExt cx="4575050" cy="882808"/>
          </a:xfrm>
        </p:grpSpPr>
        <p:sp>
          <p:nvSpPr>
            <p:cNvPr id="179" name="Hexagon 178"/>
            <p:cNvSpPr/>
            <p:nvPr/>
          </p:nvSpPr>
          <p:spPr>
            <a:xfrm>
              <a:off x="5378994" y="3583352"/>
              <a:ext cx="4426052" cy="873517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5" name="Hexagon 174"/>
            <p:cNvSpPr>
              <a:spLocks noChangeAspect="1"/>
            </p:cNvSpPr>
            <p:nvPr/>
          </p:nvSpPr>
          <p:spPr>
            <a:xfrm>
              <a:off x="5584593" y="3580291"/>
              <a:ext cx="913398" cy="876578"/>
            </a:xfrm>
            <a:prstGeom prst="hexagon">
              <a:avLst/>
            </a:prstGeom>
            <a:gradFill>
              <a:gsLst>
                <a:gs pos="0">
                  <a:schemeClr val="accent5">
                    <a:lumMod val="50000"/>
                  </a:schemeClr>
                </a:gs>
                <a:gs pos="80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</a:gra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6" name="Hexagon 175"/>
            <p:cNvSpPr>
              <a:spLocks noChangeAspect="1"/>
            </p:cNvSpPr>
            <p:nvPr/>
          </p:nvSpPr>
          <p:spPr>
            <a:xfrm>
              <a:off x="5625216" y="3673472"/>
              <a:ext cx="703981" cy="693277"/>
            </a:xfrm>
            <a:prstGeom prst="hexagon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5332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2700000" scaled="1"/>
              <a:tileRect/>
            </a:gradFill>
            <a:ln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1" name="Group 201"/>
            <p:cNvGrpSpPr/>
            <p:nvPr/>
          </p:nvGrpSpPr>
          <p:grpSpPr>
            <a:xfrm>
              <a:off x="5229996" y="3589582"/>
              <a:ext cx="873517" cy="873517"/>
              <a:chOff x="5973989" y="3306138"/>
              <a:chExt cx="873517" cy="873517"/>
            </a:xfrm>
          </p:grpSpPr>
          <p:grpSp>
            <p:nvGrpSpPr>
              <p:cNvPr id="12" name="Group 179"/>
              <p:cNvGrpSpPr/>
              <p:nvPr/>
            </p:nvGrpSpPr>
            <p:grpSpPr>
              <a:xfrm>
                <a:off x="5973989" y="3306138"/>
                <a:ext cx="873517" cy="873517"/>
                <a:chOff x="5963382" y="1268760"/>
                <a:chExt cx="1152128" cy="1152128"/>
              </a:xfrm>
            </p:grpSpPr>
            <p:sp>
              <p:nvSpPr>
                <p:cNvPr id="181" name="Rounded Rectangle 180"/>
                <p:cNvSpPr/>
                <p:nvPr/>
              </p:nvSpPr>
              <p:spPr>
                <a:xfrm rot="18883856">
                  <a:off x="5963382" y="1268760"/>
                  <a:ext cx="1152128" cy="115212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accent5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182" name="Oval 181"/>
                <p:cNvSpPr>
                  <a:spLocks noChangeAspect="1"/>
                </p:cNvSpPr>
                <p:nvPr/>
              </p:nvSpPr>
              <p:spPr>
                <a:xfrm flipV="1">
                  <a:off x="6082246" y="1407718"/>
                  <a:ext cx="914400" cy="914400"/>
                </a:xfrm>
                <a:prstGeom prst="ellipse">
                  <a:avLst/>
                </a:prstGeom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</p:grpSp>
          <p:sp>
            <p:nvSpPr>
              <p:cNvPr id="173" name="TextBox 172"/>
              <p:cNvSpPr txBox="1"/>
              <p:nvPr/>
            </p:nvSpPr>
            <p:spPr>
              <a:xfrm>
                <a:off x="6255121" y="3579967"/>
                <a:ext cx="300251" cy="3631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+mn-lt"/>
                  </a:rPr>
                  <a:t>2</a:t>
                </a:r>
              </a:p>
            </p:txBody>
          </p:sp>
        </p:grpSp>
        <p:sp>
          <p:nvSpPr>
            <p:cNvPr id="174" name="TextBox 173"/>
            <p:cNvSpPr txBox="1"/>
            <p:nvPr/>
          </p:nvSpPr>
          <p:spPr>
            <a:xfrm>
              <a:off x="6497991" y="3673472"/>
              <a:ext cx="3064220" cy="653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મહત્વપૂર્ણ શાસકો: </a:t>
              </a:r>
            </a:p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સિયુક, મુંજ અને ભોજન</a:t>
              </a:r>
            </a:p>
          </p:txBody>
        </p:sp>
      </p:grpSp>
      <p:grpSp>
        <p:nvGrpSpPr>
          <p:cNvPr id="13" name="Group 204"/>
          <p:cNvGrpSpPr>
            <a:grpSpLocks noChangeAspect="1"/>
          </p:cNvGrpSpPr>
          <p:nvPr/>
        </p:nvGrpSpPr>
        <p:grpSpPr>
          <a:xfrm>
            <a:off x="4570897" y="4935935"/>
            <a:ext cx="6021130" cy="1320028"/>
            <a:chOff x="4476375" y="4777849"/>
            <a:chExt cx="4563967" cy="983428"/>
          </a:xfrm>
        </p:grpSpPr>
        <p:sp>
          <p:nvSpPr>
            <p:cNvPr id="191" name="Hexagon 190"/>
            <p:cNvSpPr/>
            <p:nvPr/>
          </p:nvSpPr>
          <p:spPr>
            <a:xfrm>
              <a:off x="4631517" y="4793085"/>
              <a:ext cx="4408825" cy="873517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7" name="Hexagon 186"/>
            <p:cNvSpPr>
              <a:spLocks noChangeAspect="1"/>
            </p:cNvSpPr>
            <p:nvPr/>
          </p:nvSpPr>
          <p:spPr>
            <a:xfrm>
              <a:off x="4832512" y="4793086"/>
              <a:ext cx="903332" cy="873516"/>
            </a:xfrm>
            <a:prstGeom prst="hexagon">
              <a:avLst/>
            </a:prstGeom>
            <a:gradFill flip="none" rotWithShape="1">
              <a:gsLst>
                <a:gs pos="0">
                  <a:srgbClr val="6E6ABA">
                    <a:shade val="30000"/>
                    <a:satMod val="115000"/>
                  </a:srgbClr>
                </a:gs>
                <a:gs pos="50000">
                  <a:srgbClr val="6E6ABA">
                    <a:shade val="67500"/>
                    <a:satMod val="115000"/>
                  </a:srgbClr>
                </a:gs>
                <a:gs pos="100000">
                  <a:srgbClr val="6E6ABA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rgbClr val="B686DA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8" name="Hexagon 187"/>
            <p:cNvSpPr>
              <a:spLocks noChangeAspect="1"/>
            </p:cNvSpPr>
            <p:nvPr/>
          </p:nvSpPr>
          <p:spPr>
            <a:xfrm>
              <a:off x="4875461" y="4883204"/>
              <a:ext cx="703981" cy="683852"/>
            </a:xfrm>
            <a:prstGeom prst="hexagon">
              <a:avLst/>
            </a:prstGeom>
            <a:solidFill>
              <a:srgbClr val="6E6ABA"/>
            </a:solidFill>
            <a:ln>
              <a:solidFill>
                <a:srgbClr val="A86ED4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4" name="Group 202"/>
            <p:cNvGrpSpPr/>
            <p:nvPr/>
          </p:nvGrpSpPr>
          <p:grpSpPr>
            <a:xfrm>
              <a:off x="4476375" y="4777849"/>
              <a:ext cx="873517" cy="873517"/>
              <a:chOff x="5226512" y="4515870"/>
              <a:chExt cx="873517" cy="873517"/>
            </a:xfrm>
          </p:grpSpPr>
          <p:grpSp>
            <p:nvGrpSpPr>
              <p:cNvPr id="15" name="Group 191"/>
              <p:cNvGrpSpPr/>
              <p:nvPr/>
            </p:nvGrpSpPr>
            <p:grpSpPr>
              <a:xfrm>
                <a:off x="5226512" y="4515870"/>
                <a:ext cx="873517" cy="873517"/>
                <a:chOff x="5963382" y="1268759"/>
                <a:chExt cx="1152128" cy="1152128"/>
              </a:xfrm>
            </p:grpSpPr>
            <p:sp>
              <p:nvSpPr>
                <p:cNvPr id="193" name="Rounded Rectangle 192"/>
                <p:cNvSpPr/>
                <p:nvPr/>
              </p:nvSpPr>
              <p:spPr>
                <a:xfrm rot="2709764">
                  <a:off x="5963382" y="1268759"/>
                  <a:ext cx="1152128" cy="115212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rgbClr val="6E6ABA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194" name="Oval 193"/>
                <p:cNvSpPr>
                  <a:spLocks noChangeAspect="1"/>
                </p:cNvSpPr>
                <p:nvPr/>
              </p:nvSpPr>
              <p:spPr>
                <a:xfrm flipV="1">
                  <a:off x="6082246" y="1407718"/>
                  <a:ext cx="914400" cy="914400"/>
                </a:xfrm>
                <a:prstGeom prst="ellipse">
                  <a:avLst/>
                </a:prstGeom>
                <a:solidFill>
                  <a:srgbClr val="6E6ABA"/>
                </a:solidFill>
                <a:ln>
                  <a:solidFill>
                    <a:srgbClr val="B686DA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</p:grpSp>
          <p:sp>
            <p:nvSpPr>
              <p:cNvPr id="185" name="TextBox 184"/>
              <p:cNvSpPr txBox="1"/>
              <p:nvPr/>
            </p:nvSpPr>
            <p:spPr>
              <a:xfrm>
                <a:off x="5523068" y="4804834"/>
                <a:ext cx="300251" cy="34394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+mn-lt"/>
                  </a:rPr>
                  <a:t>3</a:t>
                </a:r>
              </a:p>
            </p:txBody>
          </p:sp>
        </p:grpSp>
        <p:sp>
          <p:nvSpPr>
            <p:cNvPr id="186" name="Rectangle 185"/>
            <p:cNvSpPr/>
            <p:nvPr/>
          </p:nvSpPr>
          <p:spPr>
            <a:xfrm>
              <a:off x="5677584" y="4867025"/>
              <a:ext cx="3313073" cy="894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રાજા ભોજે ભોજપુર (આધુનિક ભોપાલ) અને ધરનગરીમાં કોલેજ બંધાવી</a:t>
              </a: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4598414" y="1600983"/>
            <a:ext cx="6069102" cy="1216569"/>
            <a:chOff x="4598414" y="1600983"/>
            <a:chExt cx="6069102" cy="1216569"/>
          </a:xfrm>
        </p:grpSpPr>
        <p:grpSp>
          <p:nvGrpSpPr>
            <p:cNvPr id="17" name="Group 203"/>
            <p:cNvGrpSpPr>
              <a:grpSpLocks noChangeAspect="1"/>
            </p:cNvGrpSpPr>
            <p:nvPr/>
          </p:nvGrpSpPr>
          <p:grpSpPr>
            <a:xfrm>
              <a:off x="4598414" y="1600983"/>
              <a:ext cx="6069102" cy="1182204"/>
              <a:chOff x="4517589" y="2356437"/>
              <a:chExt cx="4521518" cy="880749"/>
            </a:xfrm>
          </p:grpSpPr>
          <p:sp>
            <p:nvSpPr>
              <p:cNvPr id="167" name="Hexagon 166"/>
              <p:cNvSpPr/>
              <p:nvPr/>
            </p:nvSpPr>
            <p:spPr>
              <a:xfrm>
                <a:off x="4631519" y="2357832"/>
                <a:ext cx="4407588" cy="873517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413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3" name="Hexagon 162"/>
              <p:cNvSpPr>
                <a:spLocks noChangeAspect="1"/>
              </p:cNvSpPr>
              <p:nvPr/>
            </p:nvSpPr>
            <p:spPr>
              <a:xfrm>
                <a:off x="4841807" y="2356437"/>
                <a:ext cx="928446" cy="871216"/>
              </a:xfrm>
              <a:prstGeom prst="hexagon">
                <a:avLst/>
              </a:prstGeom>
              <a:gradFill>
                <a:gsLst>
                  <a:gs pos="0">
                    <a:schemeClr val="accent4">
                      <a:lumMod val="50000"/>
                    </a:schemeClr>
                  </a:gs>
                  <a:gs pos="80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4" name="Hexagon 163"/>
              <p:cNvSpPr>
                <a:spLocks noChangeAspect="1"/>
              </p:cNvSpPr>
              <p:nvPr/>
            </p:nvSpPr>
            <p:spPr>
              <a:xfrm>
                <a:off x="4921051" y="2447952"/>
                <a:ext cx="703981" cy="693277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80000">
                    <a:schemeClr val="accent4"/>
                  </a:gs>
                  <a:gs pos="38320">
                    <a:schemeClr val="accent4">
                      <a:lumMod val="75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5718484" y="2411572"/>
                <a:ext cx="3236120" cy="34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+mn-lt"/>
                  <a:cs typeface="Calibri" panose="020F0502020204030204" pitchFamily="34" charset="0"/>
                </a:endParaRPr>
              </a:p>
            </p:txBody>
          </p:sp>
          <p:grpSp>
            <p:nvGrpSpPr>
              <p:cNvPr id="18" name="Group 167"/>
              <p:cNvGrpSpPr/>
              <p:nvPr/>
            </p:nvGrpSpPr>
            <p:grpSpPr>
              <a:xfrm>
                <a:off x="4517589" y="2363669"/>
                <a:ext cx="873517" cy="873517"/>
                <a:chOff x="5963382" y="1268760"/>
                <a:chExt cx="1152128" cy="1152128"/>
              </a:xfrm>
            </p:grpSpPr>
            <p:sp>
              <p:nvSpPr>
                <p:cNvPr id="169" name="Rounded Rectangle 168"/>
                <p:cNvSpPr/>
                <p:nvPr/>
              </p:nvSpPr>
              <p:spPr>
                <a:xfrm rot="2698448">
                  <a:off x="5963382" y="1268760"/>
                  <a:ext cx="1152128" cy="1152128"/>
                </a:xfrm>
                <a:prstGeom prst="roundRect">
                  <a:avLst>
                    <a:gd name="adj" fmla="val 17007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170" name="Oval 169"/>
                <p:cNvSpPr>
                  <a:spLocks noChangeAspect="1"/>
                </p:cNvSpPr>
                <p:nvPr/>
              </p:nvSpPr>
              <p:spPr>
                <a:xfrm flipV="1">
                  <a:off x="6082246" y="1407718"/>
                  <a:ext cx="914400" cy="914400"/>
                </a:xfrm>
                <a:prstGeom prst="ellips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</p:grpSp>
          <p:sp>
            <p:nvSpPr>
              <p:cNvPr id="161" name="TextBox 160"/>
              <p:cNvSpPr txBox="1"/>
              <p:nvPr/>
            </p:nvSpPr>
            <p:spPr>
              <a:xfrm>
                <a:off x="4799229" y="2597656"/>
                <a:ext cx="300251" cy="34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  <a:latin typeface="+mn-lt"/>
                  </a:rPr>
                  <a:t>1</a:t>
                </a: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6345430" y="1617223"/>
              <a:ext cx="420866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માલવા - ઉજ્જૈન અથવા અવંતિ</a:t>
              </a:r>
            </a:p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820 એડી માં રાજવંશના સ્થાપક - કૃષ્ણરાજ</a:t>
              </a:r>
              <a:endParaRPr lang="en-IE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103405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r>
              <a:rPr lang="en-IN" sz="3600" dirty="0">
                <a:solidFill>
                  <a:schemeClr val="bg1"/>
                </a:solidFill>
              </a:rPr>
              <a:t>			</a:t>
            </a:r>
            <a:r>
              <a:rPr lang="gu-IN" sz="3600" b="1" dirty="0">
                <a:solidFill>
                  <a:schemeClr val="bg1"/>
                </a:solidFill>
                <a:cs typeface="+mj-cs"/>
              </a:rPr>
              <a:t>માળવાના પરમારો</a:t>
            </a:r>
          </a:p>
        </p:txBody>
      </p:sp>
      <p:grpSp>
        <p:nvGrpSpPr>
          <p:cNvPr id="19" name="Group 4"/>
          <p:cNvGrpSpPr/>
          <p:nvPr/>
        </p:nvGrpSpPr>
        <p:grpSpPr>
          <a:xfrm>
            <a:off x="841131" y="1206966"/>
            <a:ext cx="3042486" cy="5106531"/>
            <a:chOff x="841131" y="1206966"/>
            <a:chExt cx="3042486" cy="510653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7678" t="13027" r="39530" b="18965"/>
            <a:stretch/>
          </p:blipFill>
          <p:spPr bwMode="auto">
            <a:xfrm>
              <a:off x="841131" y="1206966"/>
              <a:ext cx="3042486" cy="5106531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841131" y="1206966"/>
              <a:ext cx="1311578" cy="400110"/>
            </a:xfrm>
            <a:prstGeom prst="rect">
              <a:avLst/>
            </a:prstGeom>
            <a:ln w="3175">
              <a:noFill/>
            </a:ln>
          </p:spPr>
          <p:txBody>
            <a:bodyPr wrap="none">
              <a:spAutoFit/>
            </a:bodyPr>
            <a:lstStyle/>
            <a:p>
              <a:r>
                <a:rPr lang="gu-IN" b="1" dirty="0">
                  <a:latin typeface="Calibri" panose="020F0502020204030204" pitchFamily="34" charset="0"/>
                  <a:cs typeface="Calibri" panose="020F0502020204030204" pitchFamily="34" charset="0"/>
                </a:rPr>
                <a:t>રાજા ભોજ </a:t>
              </a:r>
              <a:endParaRPr lang="en-IN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72309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lock Arc 21">
            <a:extLst>
              <a:ext uri="{FF2B5EF4-FFF2-40B4-BE49-F238E27FC236}">
                <a16:creationId xmlns="" xmlns:a16="http://schemas.microsoft.com/office/drawing/2014/main" id="{E44F23E4-0C6E-890A-D431-E35B53789C27}"/>
              </a:ext>
            </a:extLst>
          </p:cNvPr>
          <p:cNvSpPr/>
          <p:nvPr/>
        </p:nvSpPr>
        <p:spPr>
          <a:xfrm>
            <a:off x="-2616969" y="-28690"/>
            <a:ext cx="6956873" cy="7293488"/>
          </a:xfrm>
          <a:prstGeom prst="blockArc">
            <a:avLst>
              <a:gd name="adj1" fmla="val 18900000"/>
              <a:gd name="adj2" fmla="val 2700000"/>
              <a:gd name="adj3" fmla="val 296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3">
              <a:tint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2065344C-27E3-EFA3-DDCA-DBE4C4CF9CF3}"/>
              </a:ext>
            </a:extLst>
          </p:cNvPr>
          <p:cNvSpPr/>
          <p:nvPr/>
        </p:nvSpPr>
        <p:spPr>
          <a:xfrm>
            <a:off x="3713427" y="1247278"/>
            <a:ext cx="7193629" cy="677550"/>
          </a:xfrm>
          <a:custGeom>
            <a:avLst/>
            <a:gdLst>
              <a:gd name="connsiteX0" fmla="*/ 0 w 7541700"/>
              <a:gd name="connsiteY0" fmla="*/ 0 h 677550"/>
              <a:gd name="connsiteX1" fmla="*/ 7541700 w 7541700"/>
              <a:gd name="connsiteY1" fmla="*/ 0 h 677550"/>
              <a:gd name="connsiteX2" fmla="*/ 7541700 w 7541700"/>
              <a:gd name="connsiteY2" fmla="*/ 677550 h 677550"/>
              <a:gd name="connsiteX3" fmla="*/ 0 w 7541700"/>
              <a:gd name="connsiteY3" fmla="*/ 677550 h 677550"/>
              <a:gd name="connsiteX4" fmla="*/ 0 w 7541700"/>
              <a:gd name="connsiteY4" fmla="*/ 0 h 6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1700" h="677550">
                <a:moveTo>
                  <a:pt x="0" y="0"/>
                </a:moveTo>
                <a:lnTo>
                  <a:pt x="7541700" y="0"/>
                </a:lnTo>
                <a:lnTo>
                  <a:pt x="7541700" y="677550"/>
                </a:lnTo>
                <a:lnTo>
                  <a:pt x="0" y="677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37805" tIns="60960" rIns="60960" bIns="60960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Aft>
                <a:spcPct val="35000"/>
              </a:spcAft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સ્થાપક - વાસુદેવ</a:t>
            </a: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6EB04E1F-F4B3-070F-5C31-886A78D2EAFB}"/>
              </a:ext>
            </a:extLst>
          </p:cNvPr>
          <p:cNvSpPr/>
          <p:nvPr/>
        </p:nvSpPr>
        <p:spPr>
          <a:xfrm>
            <a:off x="3309502" y="1213911"/>
            <a:ext cx="807848" cy="846937"/>
          </a:xfrm>
          <a:prstGeom prst="ellipse">
            <a:avLst/>
          </a:pr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63B8694F-436F-A223-ED1C-BFAC1E7958D7}"/>
              </a:ext>
            </a:extLst>
          </p:cNvPr>
          <p:cNvSpPr/>
          <p:nvPr/>
        </p:nvSpPr>
        <p:spPr>
          <a:xfrm>
            <a:off x="4176532" y="2263278"/>
            <a:ext cx="6730524" cy="677550"/>
          </a:xfrm>
          <a:custGeom>
            <a:avLst/>
            <a:gdLst>
              <a:gd name="connsiteX0" fmla="*/ 0 w 7056187"/>
              <a:gd name="connsiteY0" fmla="*/ 0 h 677550"/>
              <a:gd name="connsiteX1" fmla="*/ 7056187 w 7056187"/>
              <a:gd name="connsiteY1" fmla="*/ 0 h 677550"/>
              <a:gd name="connsiteX2" fmla="*/ 7056187 w 7056187"/>
              <a:gd name="connsiteY2" fmla="*/ 677550 h 677550"/>
              <a:gd name="connsiteX3" fmla="*/ 0 w 7056187"/>
              <a:gd name="connsiteY3" fmla="*/ 677550 h 677550"/>
              <a:gd name="connsiteX4" fmla="*/ 0 w 7056187"/>
              <a:gd name="connsiteY4" fmla="*/ 0 h 6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6187" h="677550">
                <a:moveTo>
                  <a:pt x="0" y="0"/>
                </a:moveTo>
                <a:lnTo>
                  <a:pt x="7056187" y="0"/>
                </a:lnTo>
                <a:lnTo>
                  <a:pt x="7056187" y="677550"/>
                </a:lnTo>
                <a:lnTo>
                  <a:pt x="0" y="6775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37805" tIns="60960" rIns="60960" bIns="60960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Aft>
                <a:spcPts val="0"/>
              </a:spcAft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મહત્વપૂર્ણ શાસકો - </a:t>
            </a:r>
          </a:p>
          <a:p>
            <a:pPr lvl="0" defTabSz="1066800">
              <a:lnSpc>
                <a:spcPct val="90000"/>
              </a:lnSpc>
              <a:spcAft>
                <a:spcPts val="0"/>
              </a:spcAft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અજયરાજ, અર્નોરાજ, સોમેશ્વર ચૌહાણ</a:t>
            </a:r>
            <a:endParaRPr lang="en-IN" sz="2400" kern="1200" dirty="0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71D55F52-C46B-4EFD-4702-1574D187E87A}"/>
              </a:ext>
            </a:extLst>
          </p:cNvPr>
          <p:cNvSpPr/>
          <p:nvPr/>
        </p:nvSpPr>
        <p:spPr>
          <a:xfrm>
            <a:off x="3772607" y="2178584"/>
            <a:ext cx="807848" cy="846937"/>
          </a:xfrm>
          <a:prstGeom prst="ellipse">
            <a:avLst/>
          </a:prstGeom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Freeform: Shape 26">
            <a:extLst>
              <a:ext uri="{FF2B5EF4-FFF2-40B4-BE49-F238E27FC236}">
                <a16:creationId xmlns="" xmlns:a16="http://schemas.microsoft.com/office/drawing/2014/main" id="{469FF606-B358-6708-5323-EF51BB6B5F8F}"/>
              </a:ext>
            </a:extLst>
          </p:cNvPr>
          <p:cNvSpPr/>
          <p:nvPr/>
        </p:nvSpPr>
        <p:spPr>
          <a:xfrm>
            <a:off x="4318668" y="3279278"/>
            <a:ext cx="6588388" cy="677550"/>
          </a:xfrm>
          <a:custGeom>
            <a:avLst/>
            <a:gdLst>
              <a:gd name="connsiteX0" fmla="*/ 0 w 6907174"/>
              <a:gd name="connsiteY0" fmla="*/ 0 h 677550"/>
              <a:gd name="connsiteX1" fmla="*/ 6907174 w 6907174"/>
              <a:gd name="connsiteY1" fmla="*/ 0 h 677550"/>
              <a:gd name="connsiteX2" fmla="*/ 6907174 w 6907174"/>
              <a:gd name="connsiteY2" fmla="*/ 677550 h 677550"/>
              <a:gd name="connsiteX3" fmla="*/ 0 w 6907174"/>
              <a:gd name="connsiteY3" fmla="*/ 677550 h 677550"/>
              <a:gd name="connsiteX4" fmla="*/ 0 w 6907174"/>
              <a:gd name="connsiteY4" fmla="*/ 0 h 6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7174" h="677550">
                <a:moveTo>
                  <a:pt x="0" y="0"/>
                </a:moveTo>
                <a:lnTo>
                  <a:pt x="6907174" y="0"/>
                </a:lnTo>
                <a:lnTo>
                  <a:pt x="6907174" y="677550"/>
                </a:lnTo>
                <a:lnTo>
                  <a:pt x="0" y="6775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37805" tIns="60960" rIns="60960" bIns="60960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Aft>
                <a:spcPct val="35000"/>
              </a:spcAft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છેલ્લા અને મહાન રાજા - પૃથ્વીરાજ ચૌહાણ</a:t>
            </a:r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494FFCC5-0294-FC2A-767C-AB118831F095}"/>
              </a:ext>
            </a:extLst>
          </p:cNvPr>
          <p:cNvSpPr/>
          <p:nvPr/>
        </p:nvSpPr>
        <p:spPr>
          <a:xfrm>
            <a:off x="3914743" y="3194584"/>
            <a:ext cx="807848" cy="846937"/>
          </a:xfrm>
          <a:prstGeom prst="ellipse">
            <a:avLst/>
          </a:pr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DC13F1F6-C133-FA1B-A247-8B793E476867}"/>
              </a:ext>
            </a:extLst>
          </p:cNvPr>
          <p:cNvSpPr/>
          <p:nvPr/>
        </p:nvSpPr>
        <p:spPr>
          <a:xfrm>
            <a:off x="4176532" y="4295278"/>
            <a:ext cx="6730524" cy="677550"/>
          </a:xfrm>
          <a:custGeom>
            <a:avLst/>
            <a:gdLst>
              <a:gd name="connsiteX0" fmla="*/ 0 w 7056187"/>
              <a:gd name="connsiteY0" fmla="*/ 0 h 677550"/>
              <a:gd name="connsiteX1" fmla="*/ 7056187 w 7056187"/>
              <a:gd name="connsiteY1" fmla="*/ 0 h 677550"/>
              <a:gd name="connsiteX2" fmla="*/ 7056187 w 7056187"/>
              <a:gd name="connsiteY2" fmla="*/ 677550 h 677550"/>
              <a:gd name="connsiteX3" fmla="*/ 0 w 7056187"/>
              <a:gd name="connsiteY3" fmla="*/ 677550 h 677550"/>
              <a:gd name="connsiteX4" fmla="*/ 0 w 7056187"/>
              <a:gd name="connsiteY4" fmla="*/ 0 h 6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6187" h="677550">
                <a:moveTo>
                  <a:pt x="0" y="0"/>
                </a:moveTo>
                <a:lnTo>
                  <a:pt x="7056187" y="0"/>
                </a:lnTo>
                <a:lnTo>
                  <a:pt x="7056187" y="677550"/>
                </a:lnTo>
                <a:lnTo>
                  <a:pt x="0" y="6775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37805" tIns="60960" rIns="60960" bIns="60960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Aft>
                <a:spcPct val="35000"/>
              </a:spcAft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૧૧૯૧ માં તરૈનના પહેલા યુદ્ધમાં પૃથ્વીરાજે મુહમ્મદ ઘોરીને હરાવ્યો.</a:t>
            </a:r>
            <a:endParaRPr lang="en-IN" sz="2400" kern="1200" dirty="0"/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0FEDCD11-C82E-ED22-C32A-494CADAADDB3}"/>
              </a:ext>
            </a:extLst>
          </p:cNvPr>
          <p:cNvSpPr/>
          <p:nvPr/>
        </p:nvSpPr>
        <p:spPr>
          <a:xfrm>
            <a:off x="3772607" y="4210584"/>
            <a:ext cx="807848" cy="846937"/>
          </a:xfrm>
          <a:prstGeom prst="ellipse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Freeform: Shape 30">
            <a:extLst>
              <a:ext uri="{FF2B5EF4-FFF2-40B4-BE49-F238E27FC236}">
                <a16:creationId xmlns="" xmlns:a16="http://schemas.microsoft.com/office/drawing/2014/main" id="{D818367F-1C97-3783-5D15-FAFA7C7E67D6}"/>
              </a:ext>
            </a:extLst>
          </p:cNvPr>
          <p:cNvSpPr/>
          <p:nvPr/>
        </p:nvSpPr>
        <p:spPr>
          <a:xfrm>
            <a:off x="3708032" y="5301210"/>
            <a:ext cx="7193629" cy="677550"/>
          </a:xfrm>
          <a:custGeom>
            <a:avLst/>
            <a:gdLst>
              <a:gd name="connsiteX0" fmla="*/ 0 w 7541700"/>
              <a:gd name="connsiteY0" fmla="*/ 0 h 677550"/>
              <a:gd name="connsiteX1" fmla="*/ 7541700 w 7541700"/>
              <a:gd name="connsiteY1" fmla="*/ 0 h 677550"/>
              <a:gd name="connsiteX2" fmla="*/ 7541700 w 7541700"/>
              <a:gd name="connsiteY2" fmla="*/ 677550 h 677550"/>
              <a:gd name="connsiteX3" fmla="*/ 0 w 7541700"/>
              <a:gd name="connsiteY3" fmla="*/ 677550 h 677550"/>
              <a:gd name="connsiteX4" fmla="*/ 0 w 7541700"/>
              <a:gd name="connsiteY4" fmla="*/ 0 h 6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1700" h="677550">
                <a:moveTo>
                  <a:pt x="0" y="0"/>
                </a:moveTo>
                <a:lnTo>
                  <a:pt x="7541700" y="0"/>
                </a:lnTo>
                <a:lnTo>
                  <a:pt x="7541700" y="677550"/>
                </a:lnTo>
                <a:lnTo>
                  <a:pt x="0" y="677550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37805" tIns="60960" rIns="60960" bIns="60960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Aft>
                <a:spcPct val="35000"/>
              </a:spcAft>
            </a:pP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૧૧૯૨ માં તરૈનના બીજા યુદ્ધમાં મોહમ્મદ ઘોરીએ પૃથ્વીરાજ ચૌહાણને હરાવ્યો.</a:t>
            </a:r>
          </a:p>
        </p:txBody>
      </p:sp>
      <p:sp>
        <p:nvSpPr>
          <p:cNvPr id="2048" name="Oval 2047">
            <a:extLst>
              <a:ext uri="{FF2B5EF4-FFF2-40B4-BE49-F238E27FC236}">
                <a16:creationId xmlns="" xmlns:a16="http://schemas.microsoft.com/office/drawing/2014/main" id="{86FE15F3-B91A-FC42-6570-A3A4B9911FBA}"/>
              </a:ext>
            </a:extLst>
          </p:cNvPr>
          <p:cNvSpPr/>
          <p:nvPr/>
        </p:nvSpPr>
        <p:spPr>
          <a:xfrm>
            <a:off x="3309502" y="5226584"/>
            <a:ext cx="807848" cy="846937"/>
          </a:xfrm>
          <a:prstGeom prst="ellipse">
            <a:avLst/>
          </a:pr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2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103405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r>
              <a:rPr lang="en-IN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gu-IN" sz="3600" b="1" dirty="0">
                <a:solidFill>
                  <a:schemeClr val="bg1"/>
                </a:solidFill>
                <a:latin typeface="Calibri" pitchFamily="34" charset="0"/>
                <a:cs typeface="+mj-cs"/>
              </a:rPr>
              <a:t>શાકમ્ભરી ના ચૌહાણ /ચાહમાણ</a:t>
            </a:r>
            <a:endParaRPr lang="en-IN" sz="3600" b="1" dirty="0">
              <a:solidFill>
                <a:schemeClr val="bg1"/>
              </a:solidFill>
              <a:latin typeface="Calibri" pitchFamily="34" charset="0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787799" y="3621859"/>
            <a:ext cx="2375015" cy="2382390"/>
            <a:chOff x="839416" y="3441807"/>
            <a:chExt cx="2375015" cy="238239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0753" t="25835" r="66109" b="30220"/>
            <a:stretch/>
          </p:blipFill>
          <p:spPr bwMode="auto">
            <a:xfrm>
              <a:off x="839416" y="3789040"/>
              <a:ext cx="1905000" cy="2035157"/>
            </a:xfrm>
            <a:prstGeom prst="rect">
              <a:avLst/>
            </a:prstGeom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849177" y="3441807"/>
              <a:ext cx="23652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gu-IN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પૃથ્વીરાજ ચૌહાણ </a:t>
              </a:r>
              <a:endParaRPr lang="en-IN" sz="1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624175" y="1109402"/>
            <a:ext cx="2232248" cy="2281785"/>
            <a:chOff x="828031" y="985340"/>
            <a:chExt cx="2232248" cy="228178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1797" t="13871" r="45283" b="21451"/>
            <a:stretch/>
          </p:blipFill>
          <p:spPr bwMode="auto">
            <a:xfrm>
              <a:off x="1001416" y="1340768"/>
              <a:ext cx="1743000" cy="1926357"/>
            </a:xfrm>
            <a:prstGeom prst="rect">
              <a:avLst/>
            </a:prstGeom>
            <a:ln w="2857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828031" y="985340"/>
              <a:ext cx="22322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gu-IN" sz="18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સોમેશ્વર ચૌહાણ </a:t>
              </a:r>
              <a:endParaRPr lang="en-IN" sz="18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84964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/>
        </p:nvGrpSpPr>
        <p:grpSpPr>
          <a:xfrm>
            <a:off x="3597534" y="939558"/>
            <a:ext cx="2685166" cy="1509885"/>
            <a:chOff x="1617206" y="1089882"/>
            <a:chExt cx="2685166" cy="1509885"/>
          </a:xfrm>
        </p:grpSpPr>
        <p:grpSp>
          <p:nvGrpSpPr>
            <p:cNvPr id="4" name="Group 5"/>
            <p:cNvGrpSpPr/>
            <p:nvPr/>
          </p:nvGrpSpPr>
          <p:grpSpPr>
            <a:xfrm>
              <a:off x="1617206" y="1089882"/>
              <a:ext cx="2469142" cy="1509885"/>
              <a:chOff x="1617206" y="1089882"/>
              <a:chExt cx="2469142" cy="1509885"/>
            </a:xfrm>
          </p:grpSpPr>
          <p:sp>
            <p:nvSpPr>
              <p:cNvPr id="10" name="Minus 9"/>
              <p:cNvSpPr/>
              <p:nvPr/>
            </p:nvSpPr>
            <p:spPr>
              <a:xfrm>
                <a:off x="2802955" y="1755385"/>
                <a:ext cx="1283393" cy="178878"/>
              </a:xfrm>
              <a:prstGeom prst="mathMinus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5" name="Group 10"/>
              <p:cNvGrpSpPr/>
              <p:nvPr/>
            </p:nvGrpSpPr>
            <p:grpSpPr>
              <a:xfrm>
                <a:off x="1617206" y="1089882"/>
                <a:ext cx="1368153" cy="1509885"/>
                <a:chOff x="4139951" y="1919117"/>
                <a:chExt cx="1780007" cy="1800200"/>
              </a:xfrm>
            </p:grpSpPr>
            <p:sp>
              <p:nvSpPr>
                <p:cNvPr id="12" name="Hexagon 11"/>
                <p:cNvSpPr/>
                <p:nvPr/>
              </p:nvSpPr>
              <p:spPr>
                <a:xfrm rot="5400000">
                  <a:off x="4129855" y="1929213"/>
                  <a:ext cx="1800200" cy="1780007"/>
                </a:xfrm>
                <a:prstGeom prst="hexagon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13" name="Hexagon 12"/>
                <p:cNvSpPr/>
                <p:nvPr/>
              </p:nvSpPr>
              <p:spPr>
                <a:xfrm rot="5400000">
                  <a:off x="4420171" y="2207148"/>
                  <a:ext cx="1219568" cy="1224136"/>
                </a:xfrm>
                <a:prstGeom prst="hexagon">
                  <a:avLst/>
                </a:prstGeom>
                <a:solidFill>
                  <a:schemeClr val="bg1"/>
                </a:solidFill>
                <a:ln w="76200">
                  <a:solidFill>
                    <a:schemeClr val="bg1"/>
                  </a:solidFill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  <p:grpSp>
          <p:nvGrpSpPr>
            <p:cNvPr id="6" name="Group 6"/>
            <p:cNvGrpSpPr/>
            <p:nvPr/>
          </p:nvGrpSpPr>
          <p:grpSpPr>
            <a:xfrm>
              <a:off x="3942332" y="1664804"/>
              <a:ext cx="360040" cy="360040"/>
              <a:chOff x="6051476" y="3242712"/>
              <a:chExt cx="360040" cy="360040"/>
            </a:xfrm>
          </p:grpSpPr>
          <p:sp>
            <p:nvSpPr>
              <p:cNvPr id="8" name="Oval 7">
                <a:extLst>
                  <a:ext uri="{FF2B5EF4-FFF2-40B4-BE49-F238E27FC236}">
                    <a16:creationId xmlns="" xmlns:a16="http://schemas.microsoft.com/office/drawing/2014/main" id="{3F105D29-5277-40B7-97B2-4D6F9C44D18B}"/>
                  </a:ext>
                </a:extLst>
              </p:cNvPr>
              <p:cNvSpPr/>
              <p:nvPr/>
            </p:nvSpPr>
            <p:spPr>
              <a:xfrm>
                <a:off x="6051476" y="3242712"/>
                <a:ext cx="360040" cy="3600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6139624" y="3333293"/>
                <a:ext cx="181088" cy="17887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grpSp>
        <p:nvGrpSpPr>
          <p:cNvPr id="7" name="Group 13"/>
          <p:cNvGrpSpPr/>
          <p:nvPr/>
        </p:nvGrpSpPr>
        <p:grpSpPr>
          <a:xfrm>
            <a:off x="3597534" y="2260809"/>
            <a:ext cx="2622418" cy="1509885"/>
            <a:chOff x="1617206" y="2434883"/>
            <a:chExt cx="2622418" cy="1509885"/>
          </a:xfrm>
        </p:grpSpPr>
        <p:grpSp>
          <p:nvGrpSpPr>
            <p:cNvPr id="11" name="Group 14"/>
            <p:cNvGrpSpPr/>
            <p:nvPr/>
          </p:nvGrpSpPr>
          <p:grpSpPr>
            <a:xfrm>
              <a:off x="2791423" y="2994799"/>
              <a:ext cx="1448201" cy="360040"/>
              <a:chOff x="4870463" y="4238962"/>
              <a:chExt cx="1448201" cy="360040"/>
            </a:xfrm>
          </p:grpSpPr>
          <p:sp>
            <p:nvSpPr>
              <p:cNvPr id="19" name="Minus 18"/>
              <p:cNvSpPr/>
              <p:nvPr/>
            </p:nvSpPr>
            <p:spPr>
              <a:xfrm>
                <a:off x="4870463" y="4329543"/>
                <a:ext cx="1283393" cy="178878"/>
              </a:xfrm>
              <a:prstGeom prst="mathMinus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14" name="Group 19"/>
              <p:cNvGrpSpPr/>
              <p:nvPr/>
            </p:nvGrpSpPr>
            <p:grpSpPr>
              <a:xfrm>
                <a:off x="5958624" y="4238962"/>
                <a:ext cx="360040" cy="360040"/>
                <a:chOff x="6051476" y="3306320"/>
                <a:chExt cx="360040" cy="36004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="" xmlns:a16="http://schemas.microsoft.com/office/drawing/2014/main" id="{3F105D29-5277-40B7-97B2-4D6F9C44D18B}"/>
                    </a:ext>
                  </a:extLst>
                </p:cNvPr>
                <p:cNvSpPr/>
                <p:nvPr/>
              </p:nvSpPr>
              <p:spPr>
                <a:xfrm>
                  <a:off x="6051476" y="3306320"/>
                  <a:ext cx="360040" cy="3600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6139624" y="3388950"/>
                  <a:ext cx="181088" cy="17887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grpSp>
          <p:nvGrpSpPr>
            <p:cNvPr id="15" name="Group 15"/>
            <p:cNvGrpSpPr/>
            <p:nvPr/>
          </p:nvGrpSpPr>
          <p:grpSpPr>
            <a:xfrm>
              <a:off x="1617206" y="2434883"/>
              <a:ext cx="1368153" cy="1509885"/>
              <a:chOff x="4139951" y="1919117"/>
              <a:chExt cx="1780007" cy="1800200"/>
            </a:xfrm>
          </p:grpSpPr>
          <p:sp>
            <p:nvSpPr>
              <p:cNvPr id="17" name="Hexagon 16"/>
              <p:cNvSpPr/>
              <p:nvPr/>
            </p:nvSpPr>
            <p:spPr>
              <a:xfrm rot="5400000">
                <a:off x="4129855" y="1929213"/>
                <a:ext cx="1800200" cy="1780007"/>
              </a:xfrm>
              <a:prstGeom prst="hexagon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Hexagon 17"/>
              <p:cNvSpPr/>
              <p:nvPr/>
            </p:nvSpPr>
            <p:spPr>
              <a:xfrm rot="5400000">
                <a:off x="4420171" y="2207148"/>
                <a:ext cx="1219568" cy="1224136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grpSp>
        <p:nvGrpSpPr>
          <p:cNvPr id="16" name="Group 22"/>
          <p:cNvGrpSpPr/>
          <p:nvPr/>
        </p:nvGrpSpPr>
        <p:grpSpPr>
          <a:xfrm>
            <a:off x="3597534" y="3534066"/>
            <a:ext cx="2648389" cy="1509885"/>
            <a:chOff x="1617206" y="3708140"/>
            <a:chExt cx="2648389" cy="1509885"/>
          </a:xfrm>
        </p:grpSpPr>
        <p:grpSp>
          <p:nvGrpSpPr>
            <p:cNvPr id="20" name="Group 23"/>
            <p:cNvGrpSpPr/>
            <p:nvPr/>
          </p:nvGrpSpPr>
          <p:grpSpPr>
            <a:xfrm>
              <a:off x="2817394" y="4283165"/>
              <a:ext cx="1448201" cy="360040"/>
              <a:chOff x="4870463" y="4199207"/>
              <a:chExt cx="1448201" cy="360040"/>
            </a:xfrm>
          </p:grpSpPr>
          <p:sp>
            <p:nvSpPr>
              <p:cNvPr id="28" name="Minus 27"/>
              <p:cNvSpPr/>
              <p:nvPr/>
            </p:nvSpPr>
            <p:spPr>
              <a:xfrm>
                <a:off x="4870463" y="4289788"/>
                <a:ext cx="1283393" cy="178878"/>
              </a:xfrm>
              <a:prstGeom prst="mathMinus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23" name="Group 28"/>
              <p:cNvGrpSpPr/>
              <p:nvPr/>
            </p:nvGrpSpPr>
            <p:grpSpPr>
              <a:xfrm>
                <a:off x="5958624" y="4199207"/>
                <a:ext cx="360040" cy="360040"/>
                <a:chOff x="6051476" y="3266565"/>
                <a:chExt cx="360040" cy="360040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="" xmlns:a16="http://schemas.microsoft.com/office/drawing/2014/main" id="{3F105D29-5277-40B7-97B2-4D6F9C44D18B}"/>
                    </a:ext>
                  </a:extLst>
                </p:cNvPr>
                <p:cNvSpPr/>
                <p:nvPr/>
              </p:nvSpPr>
              <p:spPr>
                <a:xfrm>
                  <a:off x="6051476" y="3266565"/>
                  <a:ext cx="360040" cy="3600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  <a:sp3d prstMaterial="metal">
                  <a:bevelT w="38100" h="571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6147575" y="3365097"/>
                  <a:ext cx="181088" cy="178878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grpSp>
          <p:nvGrpSpPr>
            <p:cNvPr id="24" name="Group 24"/>
            <p:cNvGrpSpPr/>
            <p:nvPr/>
          </p:nvGrpSpPr>
          <p:grpSpPr>
            <a:xfrm>
              <a:off x="1617206" y="3708140"/>
              <a:ext cx="1368153" cy="1509885"/>
              <a:chOff x="4139951" y="1919117"/>
              <a:chExt cx="1780007" cy="1800200"/>
            </a:xfrm>
          </p:grpSpPr>
          <p:sp>
            <p:nvSpPr>
              <p:cNvPr id="26" name="Hexagon 25"/>
              <p:cNvSpPr/>
              <p:nvPr/>
            </p:nvSpPr>
            <p:spPr>
              <a:xfrm rot="5400000">
                <a:off x="4129855" y="1929213"/>
                <a:ext cx="1800200" cy="1780007"/>
              </a:xfrm>
              <a:prstGeom prst="hexagon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5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5">
                      <a:lumMod val="75000"/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7" name="Hexagon 26"/>
              <p:cNvSpPr/>
              <p:nvPr/>
            </p:nvSpPr>
            <p:spPr>
              <a:xfrm rot="5400000">
                <a:off x="4420171" y="2207148"/>
                <a:ext cx="1219568" cy="1224136"/>
              </a:xfrm>
              <a:prstGeom prst="hexagon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32" name="Rectangle 31"/>
          <p:cNvSpPr/>
          <p:nvPr/>
        </p:nvSpPr>
        <p:spPr>
          <a:xfrm>
            <a:off x="6420992" y="1509789"/>
            <a:ext cx="4865860" cy="461665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lvl="0"/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ગુર્જર - પ્રતિહારોનું રાજ્ય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373785" y="2609508"/>
            <a:ext cx="4906379" cy="461665"/>
          </a:xfrm>
          <a:prstGeom prst="rect">
            <a:avLst/>
          </a:prstGeom>
          <a:ln w="19050">
            <a:solidFill>
              <a:srgbClr val="C00000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ગુર્જર - પ્રતિહાર નિયંત્રણ રાજ્ય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73785" y="3861048"/>
            <a:ext cx="4865860" cy="830997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સરસ્વતી નદીના કિનારે અણહિલવાડ પાટણ શહેરની સ્થાપના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80473" y="5096921"/>
            <a:ext cx="4906379" cy="1200329"/>
          </a:xfrm>
          <a:prstGeom prst="rect">
            <a:avLst/>
          </a:prstGeom>
          <a:ln w="19050">
            <a:solidFill>
              <a:srgbClr val="E68AD2"/>
            </a:solidFill>
            <a:prstDash val="dashDot"/>
          </a:ln>
        </p:spPr>
        <p:txBody>
          <a:bodyPr wrap="square">
            <a:spAutoFit/>
          </a:bodyPr>
          <a:lstStyle/>
          <a:p>
            <a:pPr lvl="0"/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મહત્વના શાસકો: સૌરાષ્ટ્ર અને કચ્છ (ભદ્રાવતી), વઢવાણ, દીવ, ઓખામંડળ અને પાતગઢ (લખપત)</a:t>
            </a:r>
          </a:p>
        </p:txBody>
      </p:sp>
      <p:grpSp>
        <p:nvGrpSpPr>
          <p:cNvPr id="25" name="Group 35"/>
          <p:cNvGrpSpPr/>
          <p:nvPr/>
        </p:nvGrpSpPr>
        <p:grpSpPr>
          <a:xfrm>
            <a:off x="3600530" y="4800452"/>
            <a:ext cx="2674219" cy="1509884"/>
            <a:chOff x="1620202" y="4974526"/>
            <a:chExt cx="2674219" cy="1509884"/>
          </a:xfrm>
        </p:grpSpPr>
        <p:grpSp>
          <p:nvGrpSpPr>
            <p:cNvPr id="29" name="Group 36"/>
            <p:cNvGrpSpPr/>
            <p:nvPr/>
          </p:nvGrpSpPr>
          <p:grpSpPr>
            <a:xfrm>
              <a:off x="1620202" y="4974526"/>
              <a:ext cx="2674219" cy="1509884"/>
              <a:chOff x="1620202" y="4974526"/>
              <a:chExt cx="2674219" cy="1509884"/>
            </a:xfrm>
          </p:grpSpPr>
          <p:grpSp>
            <p:nvGrpSpPr>
              <p:cNvPr id="36" name="Group 38"/>
              <p:cNvGrpSpPr/>
              <p:nvPr/>
            </p:nvGrpSpPr>
            <p:grpSpPr>
              <a:xfrm>
                <a:off x="2798720" y="5549552"/>
                <a:ext cx="1495701" cy="360040"/>
                <a:chOff x="4815012" y="4199207"/>
                <a:chExt cx="1495701" cy="360040"/>
              </a:xfrm>
            </p:grpSpPr>
            <p:sp>
              <p:nvSpPr>
                <p:cNvPr id="41" name="Minus 40"/>
                <p:cNvSpPr/>
                <p:nvPr/>
              </p:nvSpPr>
              <p:spPr>
                <a:xfrm>
                  <a:off x="4815012" y="4289788"/>
                  <a:ext cx="1283393" cy="178878"/>
                </a:xfrm>
                <a:prstGeom prst="mathMinus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chemeClr val="bg1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37" name="Group 41"/>
                <p:cNvGrpSpPr/>
                <p:nvPr/>
              </p:nvGrpSpPr>
              <p:grpSpPr>
                <a:xfrm>
                  <a:off x="5950673" y="4199207"/>
                  <a:ext cx="360040" cy="360040"/>
                  <a:chOff x="6043525" y="3266565"/>
                  <a:chExt cx="360040" cy="360040"/>
                </a:xfrm>
              </p:grpSpPr>
              <p:sp>
                <p:nvSpPr>
                  <p:cNvPr id="43" name="Oval 42">
                    <a:extLst>
                      <a:ext uri="{FF2B5EF4-FFF2-40B4-BE49-F238E27FC236}">
                        <a16:creationId xmlns="" xmlns:a16="http://schemas.microsoft.com/office/drawing/2014/main" id="{3F105D29-5277-40B7-97B2-4D6F9C44D18B}"/>
                      </a:ext>
                    </a:extLst>
                  </p:cNvPr>
                  <p:cNvSpPr/>
                  <p:nvPr/>
                </p:nvSpPr>
                <p:spPr>
                  <a:xfrm>
                    <a:off x="6043525" y="3266565"/>
                    <a:ext cx="360040" cy="36004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rightRoom" dir="t">
                      <a:rot lat="0" lon="0" rev="600000"/>
                    </a:lightRig>
                  </a:scene3d>
                  <a:sp3d prstMaterial="metal">
                    <a:bevelT w="38100" h="571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" name="Oval 43"/>
                  <p:cNvSpPr/>
                  <p:nvPr/>
                </p:nvSpPr>
                <p:spPr>
                  <a:xfrm>
                    <a:off x="6131673" y="3357146"/>
                    <a:ext cx="181088" cy="178878"/>
                  </a:xfrm>
                  <a:prstGeom prst="ellipse">
                    <a:avLst/>
                  </a:prstGeom>
                  <a:solidFill>
                    <a:srgbClr val="E68AD2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dirty="0"/>
                  </a:p>
                </p:txBody>
              </p:sp>
            </p:grpSp>
          </p:grpSp>
          <p:sp>
            <p:nvSpPr>
              <p:cNvPr id="40" name="Hexagon 39"/>
              <p:cNvSpPr/>
              <p:nvPr/>
            </p:nvSpPr>
            <p:spPr>
              <a:xfrm rot="5400000">
                <a:off x="1549337" y="5045391"/>
                <a:ext cx="1509884" cy="1368153"/>
              </a:xfrm>
              <a:prstGeom prst="hexagon">
                <a:avLst/>
              </a:prstGeom>
              <a:solidFill>
                <a:srgbClr val="E68A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38" name="Hexagon 37"/>
            <p:cNvSpPr/>
            <p:nvPr/>
          </p:nvSpPr>
          <p:spPr>
            <a:xfrm rot="5400000">
              <a:off x="1792834" y="5259018"/>
              <a:ext cx="1022890" cy="940898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6897" y="47447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ગુજરાતમાં રાજપૂત રાજ્યો</a:t>
            </a:r>
            <a:endParaRPr lang="en-IN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 2"/>
          <p:cNvGrpSpPr/>
          <p:nvPr/>
        </p:nvGrpSpPr>
        <p:grpSpPr>
          <a:xfrm>
            <a:off x="556812" y="1473368"/>
            <a:ext cx="2844532" cy="4070999"/>
            <a:chOff x="556812" y="1204951"/>
            <a:chExt cx="2844532" cy="407099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6493" t="27628" r="14867" b="19056"/>
            <a:stretch/>
          </p:blipFill>
          <p:spPr bwMode="auto">
            <a:xfrm>
              <a:off x="556812" y="1605061"/>
              <a:ext cx="2844532" cy="3670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098227" y="1204951"/>
              <a:ext cx="18117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gu-IN" b="1" dirty="0">
                  <a:latin typeface="Calibri" panose="020F0502020204030204" pitchFamily="34" charset="0"/>
                  <a:cs typeface="Calibri" panose="020F0502020204030204" pitchFamily="34" charset="0"/>
                </a:rPr>
                <a:t>વનરાજ ચાવડા </a:t>
              </a:r>
              <a:endParaRPr lang="en-IN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22377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02" t="13945" r="15088" b="21075"/>
          <a:stretch/>
        </p:blipFill>
        <p:spPr bwMode="auto">
          <a:xfrm>
            <a:off x="293490" y="4032613"/>
            <a:ext cx="3734275" cy="254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0"/>
          <p:cNvGrpSpPr/>
          <p:nvPr/>
        </p:nvGrpSpPr>
        <p:grpSpPr>
          <a:xfrm>
            <a:off x="4815870" y="692697"/>
            <a:ext cx="1602377" cy="5997928"/>
            <a:chOff x="3962400" y="1600200"/>
            <a:chExt cx="1602377" cy="5404042"/>
          </a:xfrm>
        </p:grpSpPr>
        <p:grpSp>
          <p:nvGrpSpPr>
            <p:cNvPr id="3" name="Group 41"/>
            <p:cNvGrpSpPr/>
            <p:nvPr/>
          </p:nvGrpSpPr>
          <p:grpSpPr>
            <a:xfrm>
              <a:off x="3962400" y="1600200"/>
              <a:ext cx="1602377" cy="5404042"/>
              <a:chOff x="3962400" y="1600200"/>
              <a:chExt cx="1602377" cy="540404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3962400" y="1856720"/>
                <a:ext cx="1257300" cy="46528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355600" dist="38100" dir="10800000" sx="102000" sy="102000" algn="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962400" y="1600200"/>
                <a:ext cx="1447800" cy="256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3964577" y="6263762"/>
                <a:ext cx="1600200" cy="7404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/>
            <p:cNvSpPr/>
            <p:nvPr/>
          </p:nvSpPr>
          <p:spPr>
            <a:xfrm>
              <a:off x="4610100" y="1728460"/>
              <a:ext cx="954677" cy="5219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46"/>
          <p:cNvGrpSpPr/>
          <p:nvPr/>
        </p:nvGrpSpPr>
        <p:grpSpPr>
          <a:xfrm>
            <a:off x="4696458" y="823302"/>
            <a:ext cx="6511253" cy="1200329"/>
            <a:chOff x="3919188" y="1886492"/>
            <a:chExt cx="6511253" cy="1200329"/>
          </a:xfrm>
        </p:grpSpPr>
        <p:sp>
          <p:nvSpPr>
            <p:cNvPr id="48" name="Rectangle 47"/>
            <p:cNvSpPr/>
            <p:nvPr/>
          </p:nvSpPr>
          <p:spPr>
            <a:xfrm>
              <a:off x="5318730" y="1886492"/>
              <a:ext cx="51117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સુવર્ણ યુગ; સ્થાપક - મુલરાજા. મહત્વના શાસકો: ભીમદેવ </a:t>
              </a:r>
              <a:r>
                <a:rPr lang="en-IE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I, </a:t>
              </a: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સિદ્ધરાજ જયસિંહ, કુમારપાલ, ભીમદેવ </a:t>
              </a:r>
              <a:r>
                <a:rPr lang="en-IE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II</a:t>
              </a:r>
            </a:p>
          </p:txBody>
        </p:sp>
        <p:grpSp>
          <p:nvGrpSpPr>
            <p:cNvPr id="5" name="Group 48"/>
            <p:cNvGrpSpPr/>
            <p:nvPr/>
          </p:nvGrpSpPr>
          <p:grpSpPr>
            <a:xfrm>
              <a:off x="3919188" y="2015699"/>
              <a:ext cx="1442081" cy="587470"/>
              <a:chOff x="3919188" y="2015699"/>
              <a:chExt cx="1442081" cy="587470"/>
            </a:xfrm>
          </p:grpSpPr>
          <p:sp>
            <p:nvSpPr>
              <p:cNvPr id="50" name="Right Triangle 49"/>
              <p:cNvSpPr/>
              <p:nvPr/>
            </p:nvSpPr>
            <p:spPr>
              <a:xfrm flipH="1" flipV="1">
                <a:off x="3919188" y="2474909"/>
                <a:ext cx="119411" cy="128260"/>
              </a:xfrm>
              <a:prstGeom prst="rtTriangl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Chevron 50"/>
              <p:cNvSpPr/>
              <p:nvPr/>
            </p:nvSpPr>
            <p:spPr>
              <a:xfrm>
                <a:off x="4910938" y="2015699"/>
                <a:ext cx="450331" cy="467366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chemeClr val="accent4">
                      <a:lumMod val="75000"/>
                    </a:schemeClr>
                  </a:gs>
                  <a:gs pos="59000">
                    <a:schemeClr val="accent4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Chevron 51"/>
              <p:cNvSpPr/>
              <p:nvPr/>
            </p:nvSpPr>
            <p:spPr>
              <a:xfrm>
                <a:off x="4681308" y="2017691"/>
                <a:ext cx="450331" cy="467366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chemeClr val="accent4"/>
                  </a:gs>
                  <a:gs pos="8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Chevron 52"/>
              <p:cNvSpPr/>
              <p:nvPr/>
            </p:nvSpPr>
            <p:spPr>
              <a:xfrm>
                <a:off x="4456022" y="2017691"/>
                <a:ext cx="450331" cy="467366"/>
              </a:xfrm>
              <a:prstGeom prst="chevron">
                <a:avLst>
                  <a:gd name="adj" fmla="val 49292"/>
                </a:avLst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Pentagon 53"/>
              <p:cNvSpPr/>
              <p:nvPr/>
            </p:nvSpPr>
            <p:spPr>
              <a:xfrm>
                <a:off x="3924300" y="2015699"/>
                <a:ext cx="762000" cy="457200"/>
              </a:xfrm>
              <a:prstGeom prst="homePlat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" name="Group 61"/>
          <p:cNvGrpSpPr/>
          <p:nvPr/>
        </p:nvGrpSpPr>
        <p:grpSpPr>
          <a:xfrm>
            <a:off x="4575128" y="2300679"/>
            <a:ext cx="6677665" cy="1200329"/>
            <a:chOff x="3921744" y="3943909"/>
            <a:chExt cx="6677665" cy="1200329"/>
          </a:xfrm>
        </p:grpSpPr>
        <p:sp>
          <p:nvSpPr>
            <p:cNvPr id="63" name="Right Triangle 62"/>
            <p:cNvSpPr/>
            <p:nvPr/>
          </p:nvSpPr>
          <p:spPr>
            <a:xfrm flipH="1" flipV="1">
              <a:off x="3921744" y="4437274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Chevron 63"/>
            <p:cNvSpPr/>
            <p:nvPr/>
          </p:nvSpPr>
          <p:spPr>
            <a:xfrm>
              <a:off x="4911058" y="3980074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>
                    <a:lumMod val="75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Chevron 64"/>
            <p:cNvSpPr/>
            <p:nvPr/>
          </p:nvSpPr>
          <p:spPr>
            <a:xfrm>
              <a:off x="4681428" y="3982066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/>
                </a:gs>
                <a:gs pos="35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Chevron 65"/>
            <p:cNvSpPr/>
            <p:nvPr/>
          </p:nvSpPr>
          <p:spPr>
            <a:xfrm>
              <a:off x="4456142" y="3982066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Pentagon 66"/>
            <p:cNvSpPr/>
            <p:nvPr/>
          </p:nvSpPr>
          <p:spPr>
            <a:xfrm>
              <a:off x="3926856" y="3980074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425760" y="3943909"/>
              <a:ext cx="517364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ભીમદેવ પ્રથમની પત્ની, રાણી ઉદયમતીએ 'રાણી કી વાવ' વાવ (યુનેસ્કો વર્લ્ડ હેરિટેજ સાઇટ) બનાવી હતી.</a:t>
              </a:r>
            </a:p>
          </p:txBody>
        </p:sp>
      </p:grpSp>
      <p:grpSp>
        <p:nvGrpSpPr>
          <p:cNvPr id="7" name="Group 75"/>
          <p:cNvGrpSpPr/>
          <p:nvPr/>
        </p:nvGrpSpPr>
        <p:grpSpPr>
          <a:xfrm>
            <a:off x="4648418" y="3884855"/>
            <a:ext cx="7352238" cy="1200329"/>
            <a:chOff x="3919188" y="5809061"/>
            <a:chExt cx="7352238" cy="1200329"/>
          </a:xfrm>
        </p:grpSpPr>
        <p:sp>
          <p:nvSpPr>
            <p:cNvPr id="77" name="Right Triangle 76"/>
            <p:cNvSpPr/>
            <p:nvPr/>
          </p:nvSpPr>
          <p:spPr>
            <a:xfrm flipH="1" flipV="1">
              <a:off x="3919188" y="6367663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Chevron 77"/>
            <p:cNvSpPr/>
            <p:nvPr/>
          </p:nvSpPr>
          <p:spPr>
            <a:xfrm>
              <a:off x="4910938" y="5904019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/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Chevron 78"/>
            <p:cNvSpPr/>
            <p:nvPr/>
          </p:nvSpPr>
          <p:spPr>
            <a:xfrm>
              <a:off x="4681308" y="5906011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2"/>
                </a:gs>
                <a:gs pos="51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Chevron 79"/>
            <p:cNvSpPr/>
            <p:nvPr/>
          </p:nvSpPr>
          <p:spPr>
            <a:xfrm>
              <a:off x="4456022" y="5906011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Pentagon 80"/>
            <p:cNvSpPr/>
            <p:nvPr/>
          </p:nvSpPr>
          <p:spPr>
            <a:xfrm>
              <a:off x="3924300" y="5910463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366102" y="5809061"/>
              <a:ext cx="590532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કલિકલસર્વાગ્ન હેમચંદ્રાચાર્યજીએ સિદ્ધરાજ જયસિંહના શાસનકાળ દરમિયાન વ્યાકરણ પુસ્તક ‘સિદ્ધહેમશબ્દનુશાસન’ લખ્યું હતું.</a:t>
              </a:r>
            </a:p>
          </p:txBody>
        </p:sp>
      </p:grpSp>
      <p:grpSp>
        <p:nvGrpSpPr>
          <p:cNvPr id="8" name="Group 86"/>
          <p:cNvGrpSpPr/>
          <p:nvPr/>
        </p:nvGrpSpPr>
        <p:grpSpPr>
          <a:xfrm>
            <a:off x="4626593" y="5373216"/>
            <a:ext cx="6658017" cy="830997"/>
            <a:chOff x="3921744" y="3797108"/>
            <a:chExt cx="6372896" cy="830997"/>
          </a:xfrm>
        </p:grpSpPr>
        <p:sp>
          <p:nvSpPr>
            <p:cNvPr id="88" name="Right Triangle 87"/>
            <p:cNvSpPr/>
            <p:nvPr/>
          </p:nvSpPr>
          <p:spPr>
            <a:xfrm flipH="1" flipV="1">
              <a:off x="3921744" y="4437274"/>
              <a:ext cx="119411" cy="128260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Chevron 88"/>
            <p:cNvSpPr/>
            <p:nvPr/>
          </p:nvSpPr>
          <p:spPr>
            <a:xfrm>
              <a:off x="4911058" y="3980074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>
                    <a:lumMod val="75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0" name="Chevron 89"/>
            <p:cNvSpPr/>
            <p:nvPr/>
          </p:nvSpPr>
          <p:spPr>
            <a:xfrm>
              <a:off x="4681428" y="3982066"/>
              <a:ext cx="450331" cy="467366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/>
                </a:gs>
                <a:gs pos="35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Chevron 90"/>
            <p:cNvSpPr/>
            <p:nvPr/>
          </p:nvSpPr>
          <p:spPr>
            <a:xfrm>
              <a:off x="4456142" y="3982066"/>
              <a:ext cx="450331" cy="467366"/>
            </a:xfrm>
            <a:prstGeom prst="chevron">
              <a:avLst>
                <a:gd name="adj" fmla="val 49292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>
              <a:off x="3926856" y="3980074"/>
              <a:ext cx="762000" cy="45720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328226" y="3797108"/>
              <a:ext cx="496641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આચાર્ય હેમચંદ્રાચાર્યથી પ્રભાવિત કુમારપાલ; અહિંસાને પ્રોત્સાહન આપ્યું</a:t>
              </a:r>
            </a:p>
          </p:txBody>
        </p:sp>
      </p:grpSp>
      <p:pic>
        <p:nvPicPr>
          <p:cNvPr id="8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61" t="38412" r="61255" b="19293"/>
          <a:stretch/>
        </p:blipFill>
        <p:spPr bwMode="auto">
          <a:xfrm>
            <a:off x="314600" y="1013608"/>
            <a:ext cx="3713165" cy="2622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103407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ગુજરાતના સોલંકીઓ (ચાલુક્યો)</a:t>
            </a:r>
          </a:p>
        </p:txBody>
      </p:sp>
    </p:spTree>
    <p:extLst>
      <p:ext uri="{BB962C8B-B14F-4D97-AF65-F5344CB8AC3E}">
        <p14:creationId xmlns="" xmlns:p14="http://schemas.microsoft.com/office/powerpoint/2010/main" val="250795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8"/>
          <p:cNvGrpSpPr/>
          <p:nvPr/>
        </p:nvGrpSpPr>
        <p:grpSpPr>
          <a:xfrm rot="1918244">
            <a:off x="-97266" y="1655184"/>
            <a:ext cx="360041" cy="4585408"/>
            <a:chOff x="1703512" y="764703"/>
            <a:chExt cx="360041" cy="489654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0" name="Isosceles Triangle 49"/>
            <p:cNvSpPr/>
            <p:nvPr/>
          </p:nvSpPr>
          <p:spPr>
            <a:xfrm>
              <a:off x="1703513" y="764703"/>
              <a:ext cx="360040" cy="2448272"/>
            </a:xfrm>
            <a:prstGeom prst="triangl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" name="Isosceles Triangle 50"/>
            <p:cNvSpPr/>
            <p:nvPr/>
          </p:nvSpPr>
          <p:spPr>
            <a:xfrm flipV="1">
              <a:off x="1703512" y="3212976"/>
              <a:ext cx="360040" cy="2448272"/>
            </a:xfrm>
            <a:prstGeom prst="triangle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52" name="Oval 51"/>
          <p:cNvSpPr/>
          <p:nvPr/>
        </p:nvSpPr>
        <p:spPr>
          <a:xfrm>
            <a:off x="-44201" y="3522308"/>
            <a:ext cx="504056" cy="50405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3" name="Arc 52"/>
          <p:cNvSpPr/>
          <p:nvPr/>
        </p:nvSpPr>
        <p:spPr>
          <a:xfrm>
            <a:off x="-2791669" y="1088607"/>
            <a:ext cx="5257288" cy="5040560"/>
          </a:xfrm>
          <a:prstGeom prst="arc">
            <a:avLst>
              <a:gd name="adj1" fmla="val 16199999"/>
              <a:gd name="adj2" fmla="val 5457340"/>
            </a:avLst>
          </a:prstGeom>
          <a:ln w="76200">
            <a:solidFill>
              <a:schemeClr val="bg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brightRoom" dir="t"/>
          </a:scene3d>
          <a:sp3d prstMaterial="softEdg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 flipH="1">
            <a:off x="2021982" y="2515188"/>
            <a:ext cx="360040" cy="36004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 flipH="1">
            <a:off x="2232754" y="3522308"/>
            <a:ext cx="360040" cy="36004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200" dirty="0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 flipH="1">
            <a:off x="2021982" y="4516556"/>
            <a:ext cx="360040" cy="36004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200" dirty="0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 flipH="1">
            <a:off x="1469565" y="5270470"/>
            <a:ext cx="360040" cy="36004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200" dirty="0"/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2703366" y="2348880"/>
            <a:ext cx="6344961" cy="830997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મહત્વપૂર્ણ શાસકો: વીરધવલ, વિસાલદેવ, અર્જુનદેવ, સારંગદેવ</a:t>
            </a: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2592794" y="4520250"/>
            <a:ext cx="51593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કાર્યક્ષમ મંત્રીઓ: વસ્તુપાલ અને તેજપાલ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1854239" y="5373216"/>
            <a:ext cx="93520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મુસ્લિમ સલ્તનત - છેલ્લા વાઘેલા શાસક, કરણદેવના શાસનકાળ દરમિયાન, 1304 ની આસપાસ સ્થાપિત.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03367" y="3515258"/>
            <a:ext cx="6056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રાજવંશનું નામ વ્યાઘરપલ્લી ગામ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509F917-4528-4B98-BC32-4EFD259034B5}"/>
              </a:ext>
            </a:extLst>
          </p:cNvPr>
          <p:cNvSpPr txBox="1"/>
          <p:nvPr/>
        </p:nvSpPr>
        <p:spPr>
          <a:xfrm>
            <a:off x="1919536" y="188643"/>
            <a:ext cx="8568952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ગુજરાતના વાઘેલાઓ</a:t>
            </a: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80A0F458-6421-4B95-B413-C63A77071699}"/>
              </a:ext>
            </a:extLst>
          </p:cNvPr>
          <p:cNvSpPr>
            <a:spLocks noChangeAspect="1"/>
          </p:cNvSpPr>
          <p:nvPr/>
        </p:nvSpPr>
        <p:spPr>
          <a:xfrm flipH="1">
            <a:off x="1352460" y="1547587"/>
            <a:ext cx="360040" cy="36004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748306A-6B8D-B992-7B23-DBE83AF72373}"/>
              </a:ext>
            </a:extLst>
          </p:cNvPr>
          <p:cNvSpPr txBox="1"/>
          <p:nvPr/>
        </p:nvSpPr>
        <p:spPr>
          <a:xfrm>
            <a:off x="2001889" y="1339523"/>
            <a:ext cx="6398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વાઘેલાઓ પણ ચાલુક્ય કુળના હતા</a:t>
            </a:r>
          </a:p>
        </p:txBody>
      </p:sp>
      <p:grpSp>
        <p:nvGrpSpPr>
          <p:cNvPr id="6" name="Group 4"/>
          <p:cNvGrpSpPr/>
          <p:nvPr/>
        </p:nvGrpSpPr>
        <p:grpSpPr>
          <a:xfrm>
            <a:off x="9238694" y="1507486"/>
            <a:ext cx="2321434" cy="3758889"/>
            <a:chOff x="9238694" y="1507486"/>
            <a:chExt cx="2321434" cy="3758889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harpenSoften amount="50000"/>
                      </a14:imgEffect>
                      <a14:imgEffect>
                        <a14:colorTemperature colorTemp="8800"/>
                      </a14:imgEffect>
                      <a14:imgEffect>
                        <a14:saturation sat="300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998" t="32827" r="73377" b="20506"/>
            <a:stretch/>
          </p:blipFill>
          <p:spPr bwMode="auto">
            <a:xfrm>
              <a:off x="9238694" y="1856893"/>
              <a:ext cx="2321434" cy="3409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9273878" y="1507486"/>
              <a:ext cx="225106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IE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Vastupal and Tejpal</a:t>
              </a:r>
              <a:r>
                <a:rPr 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IN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8319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1" grpId="0"/>
      <p:bldP spid="63" grpId="0"/>
      <p:bldP spid="33" grpId="0"/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8"/>
          <p:cNvGrpSpPr/>
          <p:nvPr/>
        </p:nvGrpSpPr>
        <p:grpSpPr>
          <a:xfrm>
            <a:off x="5120921" y="1292224"/>
            <a:ext cx="1280630" cy="931442"/>
            <a:chOff x="5336571" y="1292224"/>
            <a:chExt cx="1280630" cy="931442"/>
          </a:xfrm>
        </p:grpSpPr>
        <p:grpSp>
          <p:nvGrpSpPr>
            <p:cNvPr id="3" name="Google Shape;167;p4">
              <a:extLst>
                <a:ext uri="{FF2B5EF4-FFF2-40B4-BE49-F238E27FC236}">
                  <a16:creationId xmlns="" xmlns:a16="http://schemas.microsoft.com/office/drawing/2014/main" id="{16E66B0F-9431-4788-B36E-7607052D4B61}"/>
                </a:ext>
              </a:extLst>
            </p:cNvPr>
            <p:cNvGrpSpPr/>
            <p:nvPr/>
          </p:nvGrpSpPr>
          <p:grpSpPr>
            <a:xfrm flipH="1">
              <a:off x="5336571" y="1292224"/>
              <a:ext cx="271264" cy="271264"/>
              <a:chOff x="5608712" y="1789584"/>
              <a:chExt cx="271264" cy="271264"/>
            </a:xfrm>
          </p:grpSpPr>
          <p:sp>
            <p:nvSpPr>
              <p:cNvPr id="5" name="Google Shape;168;p4">
                <a:extLst>
                  <a:ext uri="{FF2B5EF4-FFF2-40B4-BE49-F238E27FC236}">
                    <a16:creationId xmlns="" xmlns:a16="http://schemas.microsoft.com/office/drawing/2014/main" id="{3503406F-C372-4DBB-B651-53950C40FCC8}"/>
                  </a:ext>
                </a:extLst>
              </p:cNvPr>
              <p:cNvSpPr/>
              <p:nvPr/>
            </p:nvSpPr>
            <p:spPr>
              <a:xfrm>
                <a:off x="5608712" y="1789584"/>
                <a:ext cx="271264" cy="271264"/>
              </a:xfrm>
              <a:prstGeom prst="ellipse">
                <a:avLst/>
              </a:prstGeom>
              <a:solidFill>
                <a:schemeClr val="lt1"/>
              </a:solidFill>
              <a:ln w="254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" name="Google Shape;169;p4">
                <a:extLst>
                  <a:ext uri="{FF2B5EF4-FFF2-40B4-BE49-F238E27FC236}">
                    <a16:creationId xmlns="" xmlns:a16="http://schemas.microsoft.com/office/drawing/2014/main" id="{DC0F8F7D-0D19-4BA6-97CD-5ABA227C4910}"/>
                  </a:ext>
                </a:extLst>
              </p:cNvPr>
              <p:cNvSpPr/>
              <p:nvPr/>
            </p:nvSpPr>
            <p:spPr>
              <a:xfrm>
                <a:off x="5676624" y="1853470"/>
                <a:ext cx="144016" cy="144016"/>
              </a:xfrm>
              <a:prstGeom prst="ellipse">
                <a:avLst/>
              </a:prstGeom>
              <a:solidFill>
                <a:srgbClr val="D9AB4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9" name="Google Shape;182;p4">
              <a:extLst>
                <a:ext uri="{FF2B5EF4-FFF2-40B4-BE49-F238E27FC236}">
                  <a16:creationId xmlns="" xmlns:a16="http://schemas.microsoft.com/office/drawing/2014/main" id="{72D62A68-8C05-4F99-AC81-16B102CBED6E}"/>
                </a:ext>
              </a:extLst>
            </p:cNvPr>
            <p:cNvCxnSpPr>
              <a:stCxn id="5" idx="3"/>
              <a:endCxn id="14" idx="7"/>
            </p:cNvCxnSpPr>
            <p:nvPr/>
          </p:nvCxnSpPr>
          <p:spPr>
            <a:xfrm>
              <a:off x="5568109" y="1523762"/>
              <a:ext cx="1049092" cy="699904"/>
            </a:xfrm>
            <a:prstGeom prst="straightConnector1">
              <a:avLst/>
            </a:prstGeom>
            <a:noFill/>
            <a:ln w="190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4" name="Group 109"/>
          <p:cNvGrpSpPr/>
          <p:nvPr/>
        </p:nvGrpSpPr>
        <p:grpSpPr>
          <a:xfrm>
            <a:off x="5352459" y="2183940"/>
            <a:ext cx="1280630" cy="931442"/>
            <a:chOff x="5568109" y="2183940"/>
            <a:chExt cx="1280630" cy="931442"/>
          </a:xfrm>
        </p:grpSpPr>
        <p:grpSp>
          <p:nvGrpSpPr>
            <p:cNvPr id="7" name="Google Shape;176;p4">
              <a:extLst>
                <a:ext uri="{FF2B5EF4-FFF2-40B4-BE49-F238E27FC236}">
                  <a16:creationId xmlns="" xmlns:a16="http://schemas.microsoft.com/office/drawing/2014/main" id="{25D59CAB-F372-431A-A0CA-F5F0668FBFF4}"/>
                </a:ext>
              </a:extLst>
            </p:cNvPr>
            <p:cNvGrpSpPr/>
            <p:nvPr/>
          </p:nvGrpSpPr>
          <p:grpSpPr>
            <a:xfrm flipH="1">
              <a:off x="6577475" y="2183940"/>
              <a:ext cx="271264" cy="271264"/>
              <a:chOff x="5608712" y="1789584"/>
              <a:chExt cx="271264" cy="271264"/>
            </a:xfrm>
          </p:grpSpPr>
          <p:sp>
            <p:nvSpPr>
              <p:cNvPr id="14" name="Google Shape;177;p4">
                <a:extLst>
                  <a:ext uri="{FF2B5EF4-FFF2-40B4-BE49-F238E27FC236}">
                    <a16:creationId xmlns="" xmlns:a16="http://schemas.microsoft.com/office/drawing/2014/main" id="{261E44E6-9040-4FA4-8BDB-F016A3186C1F}"/>
                  </a:ext>
                </a:extLst>
              </p:cNvPr>
              <p:cNvSpPr/>
              <p:nvPr/>
            </p:nvSpPr>
            <p:spPr>
              <a:xfrm>
                <a:off x="5608712" y="1789584"/>
                <a:ext cx="271264" cy="271264"/>
              </a:xfrm>
              <a:prstGeom prst="ellipse">
                <a:avLst/>
              </a:prstGeom>
              <a:solidFill>
                <a:schemeClr val="lt1"/>
              </a:solidFill>
              <a:ln w="254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78;p4">
                <a:extLst>
                  <a:ext uri="{FF2B5EF4-FFF2-40B4-BE49-F238E27FC236}">
                    <a16:creationId xmlns="" xmlns:a16="http://schemas.microsoft.com/office/drawing/2014/main" id="{63EB91F0-1F0A-4F29-B26A-F9FBB327F433}"/>
                  </a:ext>
                </a:extLst>
              </p:cNvPr>
              <p:cNvSpPr/>
              <p:nvPr/>
            </p:nvSpPr>
            <p:spPr>
              <a:xfrm>
                <a:off x="5672336" y="1853208"/>
                <a:ext cx="144016" cy="144016"/>
              </a:xfrm>
              <a:prstGeom prst="ellipse">
                <a:avLst/>
              </a:prstGeom>
              <a:solidFill>
                <a:srgbClr val="C8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0" name="Google Shape;183;p4">
              <a:extLst>
                <a:ext uri="{FF2B5EF4-FFF2-40B4-BE49-F238E27FC236}">
                  <a16:creationId xmlns="" xmlns:a16="http://schemas.microsoft.com/office/drawing/2014/main" id="{2759593B-8756-48ED-9EB8-6790870154EF}"/>
                </a:ext>
              </a:extLst>
            </p:cNvPr>
            <p:cNvCxnSpPr>
              <a:stCxn id="8" idx="1"/>
              <a:endCxn id="14" idx="5"/>
            </p:cNvCxnSpPr>
            <p:nvPr/>
          </p:nvCxnSpPr>
          <p:spPr>
            <a:xfrm flipV="1">
              <a:off x="5568109" y="2415478"/>
              <a:ext cx="1049092" cy="699904"/>
            </a:xfrm>
            <a:prstGeom prst="straightConnector1">
              <a:avLst/>
            </a:prstGeom>
            <a:noFill/>
            <a:ln w="190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0" name="Group 110"/>
          <p:cNvGrpSpPr/>
          <p:nvPr/>
        </p:nvGrpSpPr>
        <p:grpSpPr>
          <a:xfrm>
            <a:off x="5120921" y="3075656"/>
            <a:ext cx="1280630" cy="927566"/>
            <a:chOff x="5336571" y="3075656"/>
            <a:chExt cx="1280630" cy="927566"/>
          </a:xfrm>
        </p:grpSpPr>
        <p:grpSp>
          <p:nvGrpSpPr>
            <p:cNvPr id="13" name="Google Shape;170;p4">
              <a:extLst>
                <a:ext uri="{FF2B5EF4-FFF2-40B4-BE49-F238E27FC236}">
                  <a16:creationId xmlns="" xmlns:a16="http://schemas.microsoft.com/office/drawing/2014/main" id="{A6E96282-A96B-4ABF-A978-3F2EEDE59697}"/>
                </a:ext>
              </a:extLst>
            </p:cNvPr>
            <p:cNvGrpSpPr/>
            <p:nvPr/>
          </p:nvGrpSpPr>
          <p:grpSpPr>
            <a:xfrm flipH="1">
              <a:off x="5336571" y="3075656"/>
              <a:ext cx="271264" cy="271264"/>
              <a:chOff x="5608712" y="1789584"/>
              <a:chExt cx="271264" cy="271264"/>
            </a:xfrm>
          </p:grpSpPr>
          <p:sp>
            <p:nvSpPr>
              <p:cNvPr id="8" name="Google Shape;171;p4">
                <a:extLst>
                  <a:ext uri="{FF2B5EF4-FFF2-40B4-BE49-F238E27FC236}">
                    <a16:creationId xmlns="" xmlns:a16="http://schemas.microsoft.com/office/drawing/2014/main" id="{48586E69-8A41-4C61-9A91-07AEF5FE697D}"/>
                  </a:ext>
                </a:extLst>
              </p:cNvPr>
              <p:cNvSpPr/>
              <p:nvPr/>
            </p:nvSpPr>
            <p:spPr>
              <a:xfrm>
                <a:off x="5608712" y="1789584"/>
                <a:ext cx="271264" cy="271264"/>
              </a:xfrm>
              <a:prstGeom prst="ellipse">
                <a:avLst/>
              </a:prstGeom>
              <a:solidFill>
                <a:schemeClr val="lt1"/>
              </a:solidFill>
              <a:ln w="254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172;p4">
                <a:extLst>
                  <a:ext uri="{FF2B5EF4-FFF2-40B4-BE49-F238E27FC236}">
                    <a16:creationId xmlns="" xmlns:a16="http://schemas.microsoft.com/office/drawing/2014/main" id="{E2EB67B2-3B5C-4F01-A6E7-BCF0A53EF5FE}"/>
                  </a:ext>
                </a:extLst>
              </p:cNvPr>
              <p:cNvSpPr/>
              <p:nvPr/>
            </p:nvSpPr>
            <p:spPr>
              <a:xfrm>
                <a:off x="5673905" y="1856786"/>
                <a:ext cx="144016" cy="144016"/>
              </a:xfrm>
              <a:prstGeom prst="ellipse">
                <a:avLst/>
              </a:prstGeom>
              <a:solidFill>
                <a:srgbClr val="D83EB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1" name="Google Shape;184;p4">
              <a:extLst>
                <a:ext uri="{FF2B5EF4-FFF2-40B4-BE49-F238E27FC236}">
                  <a16:creationId xmlns="" xmlns:a16="http://schemas.microsoft.com/office/drawing/2014/main" id="{05FD98B1-5C10-4CE5-86D6-BFCA16720D2E}"/>
                </a:ext>
              </a:extLst>
            </p:cNvPr>
            <p:cNvCxnSpPr>
              <a:stCxn id="8" idx="3"/>
              <a:endCxn id="17" idx="7"/>
            </p:cNvCxnSpPr>
            <p:nvPr/>
          </p:nvCxnSpPr>
          <p:spPr>
            <a:xfrm>
              <a:off x="5568109" y="3307194"/>
              <a:ext cx="1049092" cy="696028"/>
            </a:xfrm>
            <a:prstGeom prst="straightConnector1">
              <a:avLst/>
            </a:prstGeom>
            <a:noFill/>
            <a:ln w="190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6" name="Group 111"/>
          <p:cNvGrpSpPr/>
          <p:nvPr/>
        </p:nvGrpSpPr>
        <p:grpSpPr>
          <a:xfrm>
            <a:off x="5352459" y="3963496"/>
            <a:ext cx="1280630" cy="935318"/>
            <a:chOff x="5568109" y="3963496"/>
            <a:chExt cx="1280630" cy="935318"/>
          </a:xfrm>
        </p:grpSpPr>
        <p:grpSp>
          <p:nvGrpSpPr>
            <p:cNvPr id="23" name="Google Shape;179;p4">
              <a:extLst>
                <a:ext uri="{FF2B5EF4-FFF2-40B4-BE49-F238E27FC236}">
                  <a16:creationId xmlns="" xmlns:a16="http://schemas.microsoft.com/office/drawing/2014/main" id="{B033F1AE-8A91-401E-B815-D7050030CA0C}"/>
                </a:ext>
              </a:extLst>
            </p:cNvPr>
            <p:cNvGrpSpPr/>
            <p:nvPr/>
          </p:nvGrpSpPr>
          <p:grpSpPr>
            <a:xfrm flipH="1">
              <a:off x="6577475" y="3963496"/>
              <a:ext cx="271264" cy="271264"/>
              <a:chOff x="5608712" y="1789584"/>
              <a:chExt cx="271264" cy="271264"/>
            </a:xfrm>
          </p:grpSpPr>
          <p:sp>
            <p:nvSpPr>
              <p:cNvPr id="17" name="Google Shape;180;p4">
                <a:extLst>
                  <a:ext uri="{FF2B5EF4-FFF2-40B4-BE49-F238E27FC236}">
                    <a16:creationId xmlns="" xmlns:a16="http://schemas.microsoft.com/office/drawing/2014/main" id="{D2833718-77C9-408F-ACE0-FC96280EFEC0}"/>
                  </a:ext>
                </a:extLst>
              </p:cNvPr>
              <p:cNvSpPr/>
              <p:nvPr/>
            </p:nvSpPr>
            <p:spPr>
              <a:xfrm>
                <a:off x="5608712" y="1789584"/>
                <a:ext cx="271264" cy="271264"/>
              </a:xfrm>
              <a:prstGeom prst="ellipse">
                <a:avLst/>
              </a:prstGeom>
              <a:solidFill>
                <a:schemeClr val="lt1"/>
              </a:solidFill>
              <a:ln w="254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1;p4">
                <a:extLst>
                  <a:ext uri="{FF2B5EF4-FFF2-40B4-BE49-F238E27FC236}">
                    <a16:creationId xmlns="" xmlns:a16="http://schemas.microsoft.com/office/drawing/2014/main" id="{138C67CF-0690-4032-A9C4-D7B27AAEAA3A}"/>
                  </a:ext>
                </a:extLst>
              </p:cNvPr>
              <p:cNvSpPr/>
              <p:nvPr/>
            </p:nvSpPr>
            <p:spPr>
              <a:xfrm>
                <a:off x="5672336" y="1857238"/>
                <a:ext cx="144016" cy="144016"/>
              </a:xfrm>
              <a:prstGeom prst="ellipse">
                <a:avLst/>
              </a:prstGeom>
              <a:solidFill>
                <a:srgbClr val="409BE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2" name="Google Shape;185;p4">
              <a:extLst>
                <a:ext uri="{FF2B5EF4-FFF2-40B4-BE49-F238E27FC236}">
                  <a16:creationId xmlns="" xmlns:a16="http://schemas.microsoft.com/office/drawing/2014/main" id="{486707E1-88E2-4E82-8486-EC423636EC1D}"/>
                </a:ext>
              </a:extLst>
            </p:cNvPr>
            <p:cNvCxnSpPr>
              <a:stCxn id="11" idx="1"/>
              <a:endCxn id="17" idx="5"/>
            </p:cNvCxnSpPr>
            <p:nvPr/>
          </p:nvCxnSpPr>
          <p:spPr>
            <a:xfrm flipV="1">
              <a:off x="5568109" y="4195034"/>
              <a:ext cx="1049092" cy="703780"/>
            </a:xfrm>
            <a:prstGeom prst="straightConnector1">
              <a:avLst/>
            </a:prstGeom>
            <a:noFill/>
            <a:ln w="190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7" name="Google Shape;186;p4">
            <a:extLst>
              <a:ext uri="{FF2B5EF4-FFF2-40B4-BE49-F238E27FC236}">
                <a16:creationId xmlns="" xmlns:a16="http://schemas.microsoft.com/office/drawing/2014/main" id="{34732B57-676C-413B-B197-69EC6D71ED18}"/>
              </a:ext>
            </a:extLst>
          </p:cNvPr>
          <p:cNvGrpSpPr/>
          <p:nvPr/>
        </p:nvGrpSpPr>
        <p:grpSpPr>
          <a:xfrm flipH="1">
            <a:off x="6361825" y="5780168"/>
            <a:ext cx="271264" cy="271264"/>
            <a:chOff x="5608712" y="1789584"/>
            <a:chExt cx="271264" cy="271264"/>
          </a:xfrm>
        </p:grpSpPr>
        <p:sp>
          <p:nvSpPr>
            <p:cNvPr id="24" name="Google Shape;187;p4">
              <a:extLst>
                <a:ext uri="{FF2B5EF4-FFF2-40B4-BE49-F238E27FC236}">
                  <a16:creationId xmlns="" xmlns:a16="http://schemas.microsoft.com/office/drawing/2014/main" id="{FFE2B273-0303-4C6B-9A77-05A0C7F70ABD}"/>
                </a:ext>
              </a:extLst>
            </p:cNvPr>
            <p:cNvSpPr/>
            <p:nvPr/>
          </p:nvSpPr>
          <p:spPr>
            <a:xfrm>
              <a:off x="5608712" y="1789584"/>
              <a:ext cx="271264" cy="271264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88;p4">
              <a:extLst>
                <a:ext uri="{FF2B5EF4-FFF2-40B4-BE49-F238E27FC236}">
                  <a16:creationId xmlns="" xmlns:a16="http://schemas.microsoft.com/office/drawing/2014/main" id="{39987EF7-8501-43F7-AFA2-69682366DDD1}"/>
                </a:ext>
              </a:extLst>
            </p:cNvPr>
            <p:cNvSpPr/>
            <p:nvPr/>
          </p:nvSpPr>
          <p:spPr>
            <a:xfrm>
              <a:off x="5672336" y="1853208"/>
              <a:ext cx="144016" cy="144016"/>
            </a:xfrm>
            <a:prstGeom prst="ellipse">
              <a:avLst/>
            </a:prstGeom>
            <a:solidFill>
              <a:srgbClr val="71AF9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roup 112"/>
          <p:cNvGrpSpPr/>
          <p:nvPr/>
        </p:nvGrpSpPr>
        <p:grpSpPr>
          <a:xfrm>
            <a:off x="5120921" y="4859088"/>
            <a:ext cx="1272004" cy="960806"/>
            <a:chOff x="5336571" y="4859088"/>
            <a:chExt cx="1272004" cy="960806"/>
          </a:xfrm>
        </p:grpSpPr>
        <p:grpSp>
          <p:nvGrpSpPr>
            <p:cNvPr id="30" name="Google Shape;173;p4">
              <a:extLst>
                <a:ext uri="{FF2B5EF4-FFF2-40B4-BE49-F238E27FC236}">
                  <a16:creationId xmlns="" xmlns:a16="http://schemas.microsoft.com/office/drawing/2014/main" id="{4417765A-C622-4E75-9894-2A93017863B8}"/>
                </a:ext>
              </a:extLst>
            </p:cNvPr>
            <p:cNvGrpSpPr/>
            <p:nvPr/>
          </p:nvGrpSpPr>
          <p:grpSpPr>
            <a:xfrm flipH="1">
              <a:off x="5336571" y="4859088"/>
              <a:ext cx="271264" cy="271264"/>
              <a:chOff x="5608712" y="1789584"/>
              <a:chExt cx="271264" cy="271264"/>
            </a:xfrm>
          </p:grpSpPr>
          <p:sp>
            <p:nvSpPr>
              <p:cNvPr id="11" name="Google Shape;174;p4">
                <a:extLst>
                  <a:ext uri="{FF2B5EF4-FFF2-40B4-BE49-F238E27FC236}">
                    <a16:creationId xmlns="" xmlns:a16="http://schemas.microsoft.com/office/drawing/2014/main" id="{00DA21E9-DBC3-4B10-B9D6-DB35CAE4A471}"/>
                  </a:ext>
                </a:extLst>
              </p:cNvPr>
              <p:cNvSpPr/>
              <p:nvPr/>
            </p:nvSpPr>
            <p:spPr>
              <a:xfrm>
                <a:off x="5608712" y="1789584"/>
                <a:ext cx="271264" cy="271264"/>
              </a:xfrm>
              <a:prstGeom prst="ellipse">
                <a:avLst/>
              </a:prstGeom>
              <a:solidFill>
                <a:schemeClr val="lt1"/>
              </a:solidFill>
              <a:ln w="254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175;p4">
                <a:extLst>
                  <a:ext uri="{FF2B5EF4-FFF2-40B4-BE49-F238E27FC236}">
                    <a16:creationId xmlns="" xmlns:a16="http://schemas.microsoft.com/office/drawing/2014/main" id="{291C2146-ADCA-4754-83E3-77E9CD13B5D0}"/>
                  </a:ext>
                </a:extLst>
              </p:cNvPr>
              <p:cNvSpPr/>
              <p:nvPr/>
            </p:nvSpPr>
            <p:spPr>
              <a:xfrm>
                <a:off x="5672336" y="1853208"/>
                <a:ext cx="144016" cy="144016"/>
              </a:xfrm>
              <a:prstGeom prst="ellipse">
                <a:avLst/>
              </a:prstGeom>
              <a:solidFill>
                <a:srgbClr val="E56D3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6" name="Google Shape;189;p4">
              <a:extLst>
                <a:ext uri="{FF2B5EF4-FFF2-40B4-BE49-F238E27FC236}">
                  <a16:creationId xmlns="" xmlns:a16="http://schemas.microsoft.com/office/drawing/2014/main" id="{78C98EFC-2A16-4041-82A1-D8D52F9A8DDC}"/>
                </a:ext>
              </a:extLst>
            </p:cNvPr>
            <p:cNvCxnSpPr>
              <a:stCxn id="11" idx="3"/>
              <a:endCxn id="24" idx="7"/>
            </p:cNvCxnSpPr>
            <p:nvPr/>
          </p:nvCxnSpPr>
          <p:spPr>
            <a:xfrm>
              <a:off x="5568109" y="5090626"/>
              <a:ext cx="1040466" cy="729268"/>
            </a:xfrm>
            <a:prstGeom prst="straightConnector1">
              <a:avLst/>
            </a:prstGeom>
            <a:noFill/>
            <a:ln w="190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9" name="Google Shape;191;p4">
            <a:extLst>
              <a:ext uri="{FF2B5EF4-FFF2-40B4-BE49-F238E27FC236}">
                <a16:creationId xmlns="" xmlns:a16="http://schemas.microsoft.com/office/drawing/2014/main" id="{B939470F-713A-461C-9667-58386982DEDC}"/>
              </a:ext>
            </a:extLst>
          </p:cNvPr>
          <p:cNvGrpSpPr/>
          <p:nvPr/>
        </p:nvGrpSpPr>
        <p:grpSpPr>
          <a:xfrm>
            <a:off x="5641620" y="891826"/>
            <a:ext cx="5495314" cy="1263872"/>
            <a:chOff x="5878597" y="836712"/>
            <a:chExt cx="5495314" cy="1263872"/>
          </a:xfrm>
        </p:grpSpPr>
        <p:grpSp>
          <p:nvGrpSpPr>
            <p:cNvPr id="40" name="Google Shape;192;p4">
              <a:extLst>
                <a:ext uri="{FF2B5EF4-FFF2-40B4-BE49-F238E27FC236}">
                  <a16:creationId xmlns="" xmlns:a16="http://schemas.microsoft.com/office/drawing/2014/main" id="{5DAB2F54-297C-4A47-BC2F-111D8010B4C7}"/>
                </a:ext>
              </a:extLst>
            </p:cNvPr>
            <p:cNvGrpSpPr/>
            <p:nvPr/>
          </p:nvGrpSpPr>
          <p:grpSpPr>
            <a:xfrm>
              <a:off x="5878597" y="836712"/>
              <a:ext cx="5495314" cy="1263872"/>
              <a:chOff x="5878597" y="836712"/>
              <a:chExt cx="5495314" cy="1263872"/>
            </a:xfrm>
          </p:grpSpPr>
          <p:grpSp>
            <p:nvGrpSpPr>
              <p:cNvPr id="42" name="Google Shape;193;p4">
                <a:extLst>
                  <a:ext uri="{FF2B5EF4-FFF2-40B4-BE49-F238E27FC236}">
                    <a16:creationId xmlns="" xmlns:a16="http://schemas.microsoft.com/office/drawing/2014/main" id="{EFAEFE23-E910-4AEB-BAC0-A9308E6BC2C0}"/>
                  </a:ext>
                </a:extLst>
              </p:cNvPr>
              <p:cNvGrpSpPr/>
              <p:nvPr/>
            </p:nvGrpSpPr>
            <p:grpSpPr>
              <a:xfrm>
                <a:off x="5878597" y="836712"/>
                <a:ext cx="5495314" cy="1263872"/>
                <a:chOff x="5523660" y="2244276"/>
                <a:chExt cx="5495314" cy="1263872"/>
              </a:xfrm>
            </p:grpSpPr>
            <p:sp>
              <p:nvSpPr>
                <p:cNvPr id="32" name="Google Shape;194;p4">
                  <a:extLst>
                    <a:ext uri="{FF2B5EF4-FFF2-40B4-BE49-F238E27FC236}">
                      <a16:creationId xmlns="" xmlns:a16="http://schemas.microsoft.com/office/drawing/2014/main" id="{4BA1ABE9-BC8A-4CFB-A8A6-491D69AD425A}"/>
                    </a:ext>
                  </a:extLst>
                </p:cNvPr>
                <p:cNvSpPr/>
                <p:nvPr/>
              </p:nvSpPr>
              <p:spPr>
                <a:xfrm flipH="1">
                  <a:off x="5523660" y="2521800"/>
                  <a:ext cx="927572" cy="708414"/>
                </a:xfrm>
                <a:prstGeom prst="homePlat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D9D9D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195;p4">
                  <a:extLst>
                    <a:ext uri="{FF2B5EF4-FFF2-40B4-BE49-F238E27FC236}">
                      <a16:creationId xmlns="" xmlns:a16="http://schemas.microsoft.com/office/drawing/2014/main" id="{67796E51-34EA-4FFE-AFBE-5BA9310916CE}"/>
                    </a:ext>
                  </a:extLst>
                </p:cNvPr>
                <p:cNvSpPr/>
                <p:nvPr/>
              </p:nvSpPr>
              <p:spPr>
                <a:xfrm>
                  <a:off x="6302176" y="2307900"/>
                  <a:ext cx="4716798" cy="1128544"/>
                </a:xfrm>
                <a:prstGeom prst="roundRect">
                  <a:avLst>
                    <a:gd name="adj" fmla="val 25314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196;p4">
                  <a:extLst>
                    <a:ext uri="{FF2B5EF4-FFF2-40B4-BE49-F238E27FC236}">
                      <a16:creationId xmlns="" xmlns:a16="http://schemas.microsoft.com/office/drawing/2014/main" id="{97F489DC-D1A5-4EBC-A6DB-0F4BEEB3FD9D}"/>
                    </a:ext>
                  </a:extLst>
                </p:cNvPr>
                <p:cNvSpPr/>
                <p:nvPr/>
              </p:nvSpPr>
              <p:spPr>
                <a:xfrm flipH="1">
                  <a:off x="5615372" y="2581717"/>
                  <a:ext cx="904292" cy="576064"/>
                </a:xfrm>
                <a:prstGeom prst="homePlate">
                  <a:avLst>
                    <a:gd name="adj" fmla="val 50000"/>
                  </a:avLst>
                </a:prstGeom>
                <a:gradFill>
                  <a:gsLst>
                    <a:gs pos="0">
                      <a:srgbClr val="A37822"/>
                    </a:gs>
                    <a:gs pos="80000">
                      <a:srgbClr val="EDCE8F"/>
                    </a:gs>
                    <a:gs pos="100000">
                      <a:srgbClr val="F0D08E"/>
                    </a:gs>
                  </a:gsLst>
                  <a:lin ang="16200000" scaled="0"/>
                </a:gradFill>
                <a:ln w="9525" cap="flat" cmpd="sng">
                  <a:solidFill>
                    <a:srgbClr val="E6CD9A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197;p4">
                  <a:extLst>
                    <a:ext uri="{FF2B5EF4-FFF2-40B4-BE49-F238E27FC236}">
                      <a16:creationId xmlns="" xmlns:a16="http://schemas.microsoft.com/office/drawing/2014/main" id="{162F1D08-DE24-4347-82CD-FD2C8ED15B1E}"/>
                    </a:ext>
                  </a:extLst>
                </p:cNvPr>
                <p:cNvSpPr/>
                <p:nvPr/>
              </p:nvSpPr>
              <p:spPr>
                <a:xfrm rot="10800000" flipH="1">
                  <a:off x="6051004" y="2244276"/>
                  <a:ext cx="1263872" cy="1263872"/>
                </a:xfrm>
                <a:prstGeom prst="ellipse">
                  <a:avLst/>
                </a:prstGeom>
                <a:gradFill>
                  <a:gsLst>
                    <a:gs pos="0">
                      <a:srgbClr val="A37822"/>
                    </a:gs>
                    <a:gs pos="80000">
                      <a:srgbClr val="EDCE8F"/>
                    </a:gs>
                    <a:gs pos="100000">
                      <a:srgbClr val="F0D08E"/>
                    </a:gs>
                  </a:gsLst>
                  <a:lin ang="16200000" scaled="0"/>
                </a:gradFill>
                <a:ln w="9525" cap="flat" cmpd="sng">
                  <a:solidFill>
                    <a:srgbClr val="E6CD9A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198;p4">
                  <a:extLst>
                    <a:ext uri="{FF2B5EF4-FFF2-40B4-BE49-F238E27FC236}">
                      <a16:creationId xmlns="" xmlns:a16="http://schemas.microsoft.com/office/drawing/2014/main" id="{592E5CB6-4967-4170-8B88-EFFBB0438F66}"/>
                    </a:ext>
                  </a:extLst>
                </p:cNvPr>
                <p:cNvSpPr/>
                <p:nvPr/>
              </p:nvSpPr>
              <p:spPr>
                <a:xfrm>
                  <a:off x="6185672" y="2383601"/>
                  <a:ext cx="985222" cy="98522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199;p4">
                  <a:extLst>
                    <a:ext uri="{FF2B5EF4-FFF2-40B4-BE49-F238E27FC236}">
                      <a16:creationId xmlns="" xmlns:a16="http://schemas.microsoft.com/office/drawing/2014/main" id="{CADCD97C-E427-4597-8641-21F227B83C9D}"/>
                    </a:ext>
                  </a:extLst>
                </p:cNvPr>
                <p:cNvSpPr/>
                <p:nvPr/>
              </p:nvSpPr>
              <p:spPr>
                <a:xfrm>
                  <a:off x="6349638" y="2480058"/>
                  <a:ext cx="4453312" cy="795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8970" h="795467" extrusionOk="0">
                      <a:moveTo>
                        <a:pt x="403272" y="0"/>
                      </a:moveTo>
                      <a:lnTo>
                        <a:pt x="437744" y="3413"/>
                      </a:lnTo>
                      <a:lnTo>
                        <a:pt x="437744" y="3379"/>
                      </a:lnTo>
                      <a:lnTo>
                        <a:pt x="5056553" y="3379"/>
                      </a:lnTo>
                      <a:cubicBezTo>
                        <a:pt x="5146253" y="3379"/>
                        <a:pt x="5218970" y="87466"/>
                        <a:pt x="5218970" y="191192"/>
                      </a:cubicBezTo>
                      <a:lnTo>
                        <a:pt x="5218970" y="607655"/>
                      </a:lnTo>
                      <a:cubicBezTo>
                        <a:pt x="5218970" y="711380"/>
                        <a:pt x="5146253" y="795467"/>
                        <a:pt x="5056553" y="795467"/>
                      </a:cubicBezTo>
                      <a:lnTo>
                        <a:pt x="437744" y="795467"/>
                      </a:lnTo>
                      <a:lnTo>
                        <a:pt x="437744" y="788675"/>
                      </a:lnTo>
                      <a:lnTo>
                        <a:pt x="403272" y="792088"/>
                      </a:lnTo>
                      <a:cubicBezTo>
                        <a:pt x="180551" y="792088"/>
                        <a:pt x="0" y="614773"/>
                        <a:pt x="0" y="396044"/>
                      </a:cubicBezTo>
                      <a:cubicBezTo>
                        <a:pt x="0" y="177315"/>
                        <a:pt x="180551" y="0"/>
                        <a:pt x="40327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200;p4">
                  <a:extLst>
                    <a:ext uri="{FF2B5EF4-FFF2-40B4-BE49-F238E27FC236}">
                      <a16:creationId xmlns="" xmlns:a16="http://schemas.microsoft.com/office/drawing/2014/main" id="{C1D10B7F-CBCD-4202-8C5A-B4BE4812F4FC}"/>
                    </a:ext>
                  </a:extLst>
                </p:cNvPr>
                <p:cNvSpPr/>
                <p:nvPr/>
              </p:nvSpPr>
              <p:spPr>
                <a:xfrm rot="10800000" flipH="1">
                  <a:off x="6426849" y="2550025"/>
                  <a:ext cx="619274" cy="619274"/>
                </a:xfrm>
                <a:prstGeom prst="ellipse">
                  <a:avLst/>
                </a:prstGeom>
                <a:gradFill>
                  <a:gsLst>
                    <a:gs pos="0">
                      <a:srgbClr val="A37822"/>
                    </a:gs>
                    <a:gs pos="80000">
                      <a:srgbClr val="EDCE8F"/>
                    </a:gs>
                    <a:gs pos="100000">
                      <a:srgbClr val="F0D08E"/>
                    </a:gs>
                  </a:gsLst>
                  <a:lin ang="16200000" scaled="0"/>
                </a:gradFill>
                <a:ln w="9525" cap="flat" cmpd="sng">
                  <a:solidFill>
                    <a:srgbClr val="E6CD9A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0800" dist="38100" dir="8100000" algn="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1" name="Google Shape;201;p4">
                <a:extLst>
                  <a:ext uri="{FF2B5EF4-FFF2-40B4-BE49-F238E27FC236}">
                    <a16:creationId xmlns="" xmlns:a16="http://schemas.microsoft.com/office/drawing/2014/main" id="{A5C13D9A-B190-4E6B-A831-332FCF03E735}"/>
                  </a:ext>
                </a:extLst>
              </p:cNvPr>
              <p:cNvSpPr txBox="1"/>
              <p:nvPr/>
            </p:nvSpPr>
            <p:spPr>
              <a:xfrm>
                <a:off x="7536295" y="1114236"/>
                <a:ext cx="3657586" cy="769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gu-IN" sz="2200" dirty="0">
                    <a:solidFill>
                      <a:schemeClr val="dk1"/>
                    </a:solidFill>
                    <a:latin typeface="Calibri" panose="020F0502020204030204" pitchFamily="34" charset="0"/>
                    <a:ea typeface="Calibri"/>
                    <a:cs typeface="Calibri" panose="020F0502020204030204" pitchFamily="34" charset="0"/>
                    <a:sym typeface="Calibri"/>
                  </a:rPr>
                  <a:t>સ્થાપક - </a:t>
                </a:r>
                <a:r>
                  <a:rPr lang="gu-IN" sz="2200" b="1" dirty="0">
                    <a:solidFill>
                      <a:schemeClr val="dk1"/>
                    </a:solidFill>
                    <a:latin typeface="Calibri" panose="020F0502020204030204" pitchFamily="34" charset="0"/>
                    <a:ea typeface="Calibri"/>
                    <a:cs typeface="Calibri" panose="020F0502020204030204" pitchFamily="34" charset="0"/>
                    <a:sym typeface="Calibri"/>
                  </a:rPr>
                  <a:t>મુઝફ્ફર શાહ (ઝફર ખાન)</a:t>
                </a:r>
              </a:p>
            </p:txBody>
          </p:sp>
        </p:grpSp>
        <p:sp>
          <p:nvSpPr>
            <p:cNvPr id="29" name="Google Shape;202;p4">
              <a:extLst>
                <a:ext uri="{FF2B5EF4-FFF2-40B4-BE49-F238E27FC236}">
                  <a16:creationId xmlns="" xmlns:a16="http://schemas.microsoft.com/office/drawing/2014/main" id="{696426FA-8576-4AC8-B681-89C9B48D5235}"/>
                </a:ext>
              </a:extLst>
            </p:cNvPr>
            <p:cNvSpPr/>
            <p:nvPr/>
          </p:nvSpPr>
          <p:spPr>
            <a:xfrm>
              <a:off x="6927291" y="1261178"/>
              <a:ext cx="3145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215;p4">
            <a:extLst>
              <a:ext uri="{FF2B5EF4-FFF2-40B4-BE49-F238E27FC236}">
                <a16:creationId xmlns="" xmlns:a16="http://schemas.microsoft.com/office/drawing/2014/main" id="{7E6286DA-191F-435B-A42C-C214F87E1696}"/>
              </a:ext>
            </a:extLst>
          </p:cNvPr>
          <p:cNvGrpSpPr/>
          <p:nvPr/>
        </p:nvGrpSpPr>
        <p:grpSpPr>
          <a:xfrm>
            <a:off x="5620951" y="2578180"/>
            <a:ext cx="6037649" cy="1263872"/>
            <a:chOff x="5875826" y="2612585"/>
            <a:chExt cx="5659999" cy="1263872"/>
          </a:xfrm>
        </p:grpSpPr>
        <p:grpSp>
          <p:nvGrpSpPr>
            <p:cNvPr id="51" name="Google Shape;216;p4">
              <a:extLst>
                <a:ext uri="{FF2B5EF4-FFF2-40B4-BE49-F238E27FC236}">
                  <a16:creationId xmlns="" xmlns:a16="http://schemas.microsoft.com/office/drawing/2014/main" id="{B26F6D97-3039-4ED9-853F-08C42B85F722}"/>
                </a:ext>
              </a:extLst>
            </p:cNvPr>
            <p:cNvGrpSpPr/>
            <p:nvPr/>
          </p:nvGrpSpPr>
          <p:grpSpPr>
            <a:xfrm>
              <a:off x="5875826" y="2612585"/>
              <a:ext cx="5659999" cy="1263872"/>
              <a:chOff x="5875826" y="2612585"/>
              <a:chExt cx="5659999" cy="1263872"/>
            </a:xfrm>
          </p:grpSpPr>
          <p:grpSp>
            <p:nvGrpSpPr>
              <p:cNvPr id="52" name="Google Shape;217;p4">
                <a:extLst>
                  <a:ext uri="{FF2B5EF4-FFF2-40B4-BE49-F238E27FC236}">
                    <a16:creationId xmlns="" xmlns:a16="http://schemas.microsoft.com/office/drawing/2014/main" id="{EBF275E2-C77D-4E50-B1E0-EEE0A4197E9D}"/>
                  </a:ext>
                </a:extLst>
              </p:cNvPr>
              <p:cNvGrpSpPr/>
              <p:nvPr/>
            </p:nvGrpSpPr>
            <p:grpSpPr>
              <a:xfrm>
                <a:off x="5875826" y="2612585"/>
                <a:ext cx="5659999" cy="1263872"/>
                <a:chOff x="5533202" y="2244276"/>
                <a:chExt cx="5659999" cy="1263872"/>
              </a:xfrm>
            </p:grpSpPr>
            <p:sp>
              <p:nvSpPr>
                <p:cNvPr id="56" name="Google Shape;218;p4">
                  <a:extLst>
                    <a:ext uri="{FF2B5EF4-FFF2-40B4-BE49-F238E27FC236}">
                      <a16:creationId xmlns="" xmlns:a16="http://schemas.microsoft.com/office/drawing/2014/main" id="{B20EEA50-3E7D-4194-A7B5-575547422526}"/>
                    </a:ext>
                  </a:extLst>
                </p:cNvPr>
                <p:cNvSpPr/>
                <p:nvPr/>
              </p:nvSpPr>
              <p:spPr>
                <a:xfrm flipH="1">
                  <a:off x="5533202" y="2532199"/>
                  <a:ext cx="916031" cy="698144"/>
                </a:xfrm>
                <a:prstGeom prst="homePlat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D9D9D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" name="Google Shape;219;p4">
                  <a:extLst>
                    <a:ext uri="{FF2B5EF4-FFF2-40B4-BE49-F238E27FC236}">
                      <a16:creationId xmlns="" xmlns:a16="http://schemas.microsoft.com/office/drawing/2014/main" id="{DEC2FB42-439D-411A-B305-86C861401A17}"/>
                    </a:ext>
                  </a:extLst>
                </p:cNvPr>
                <p:cNvSpPr/>
                <p:nvPr/>
              </p:nvSpPr>
              <p:spPr>
                <a:xfrm>
                  <a:off x="6302176" y="2307900"/>
                  <a:ext cx="4891025" cy="1128544"/>
                </a:xfrm>
                <a:prstGeom prst="roundRect">
                  <a:avLst>
                    <a:gd name="adj" fmla="val 25314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" name="Google Shape;220;p4">
                  <a:extLst>
                    <a:ext uri="{FF2B5EF4-FFF2-40B4-BE49-F238E27FC236}">
                      <a16:creationId xmlns="" xmlns:a16="http://schemas.microsoft.com/office/drawing/2014/main" id="{96AEF069-1B5B-4225-B8DB-5F399DB16B12}"/>
                    </a:ext>
                  </a:extLst>
                </p:cNvPr>
                <p:cNvSpPr/>
                <p:nvPr/>
              </p:nvSpPr>
              <p:spPr>
                <a:xfrm flipH="1">
                  <a:off x="5615372" y="2581717"/>
                  <a:ext cx="904292" cy="576064"/>
                </a:xfrm>
                <a:prstGeom prst="homePlate">
                  <a:avLst>
                    <a:gd name="adj" fmla="val 50000"/>
                  </a:avLst>
                </a:prstGeom>
                <a:gradFill>
                  <a:gsLst>
                    <a:gs pos="0">
                      <a:srgbClr val="9A1F82"/>
                    </a:gs>
                    <a:gs pos="80000">
                      <a:srgbClr val="ED79D7"/>
                    </a:gs>
                    <a:gs pos="100000">
                      <a:srgbClr val="F078D9"/>
                    </a:gs>
                  </a:gsLst>
                  <a:lin ang="16200000" scaled="0"/>
                </a:gradFill>
                <a:ln w="9525" cap="flat" cmpd="sng">
                  <a:solidFill>
                    <a:srgbClr val="E485D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" name="Google Shape;221;p4">
                  <a:extLst>
                    <a:ext uri="{FF2B5EF4-FFF2-40B4-BE49-F238E27FC236}">
                      <a16:creationId xmlns="" xmlns:a16="http://schemas.microsoft.com/office/drawing/2014/main" id="{63326985-90C2-4BE1-BEF8-2D588B75A2A2}"/>
                    </a:ext>
                  </a:extLst>
                </p:cNvPr>
                <p:cNvSpPr/>
                <p:nvPr/>
              </p:nvSpPr>
              <p:spPr>
                <a:xfrm rot="10800000" flipH="1">
                  <a:off x="6051004" y="2244276"/>
                  <a:ext cx="1263872" cy="1263872"/>
                </a:xfrm>
                <a:prstGeom prst="ellipse">
                  <a:avLst/>
                </a:prstGeom>
                <a:gradFill>
                  <a:gsLst>
                    <a:gs pos="0">
                      <a:srgbClr val="9A1F82"/>
                    </a:gs>
                    <a:gs pos="80000">
                      <a:srgbClr val="ED79D7"/>
                    </a:gs>
                    <a:gs pos="100000">
                      <a:srgbClr val="F078D9"/>
                    </a:gs>
                  </a:gsLst>
                  <a:lin ang="16200000" scaled="0"/>
                </a:gradFill>
                <a:ln w="9525" cap="flat" cmpd="sng">
                  <a:solidFill>
                    <a:srgbClr val="E485D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" name="Google Shape;222;p4">
                  <a:extLst>
                    <a:ext uri="{FF2B5EF4-FFF2-40B4-BE49-F238E27FC236}">
                      <a16:creationId xmlns="" xmlns:a16="http://schemas.microsoft.com/office/drawing/2014/main" id="{6CEB0FD1-D89B-41E1-9905-3226B2C83F27}"/>
                    </a:ext>
                  </a:extLst>
                </p:cNvPr>
                <p:cNvSpPr/>
                <p:nvPr/>
              </p:nvSpPr>
              <p:spPr>
                <a:xfrm>
                  <a:off x="6185672" y="2383601"/>
                  <a:ext cx="985222" cy="98522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" name="Google Shape;223;p4">
                  <a:extLst>
                    <a:ext uri="{FF2B5EF4-FFF2-40B4-BE49-F238E27FC236}">
                      <a16:creationId xmlns="" xmlns:a16="http://schemas.microsoft.com/office/drawing/2014/main" id="{F31B5F60-1C3E-42AA-BF24-87A86D25332E}"/>
                    </a:ext>
                  </a:extLst>
                </p:cNvPr>
                <p:cNvSpPr/>
                <p:nvPr/>
              </p:nvSpPr>
              <p:spPr>
                <a:xfrm>
                  <a:off x="6349637" y="2480058"/>
                  <a:ext cx="4627637" cy="795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8970" h="795467" extrusionOk="0">
                      <a:moveTo>
                        <a:pt x="403272" y="0"/>
                      </a:moveTo>
                      <a:lnTo>
                        <a:pt x="437744" y="3413"/>
                      </a:lnTo>
                      <a:lnTo>
                        <a:pt x="437744" y="3379"/>
                      </a:lnTo>
                      <a:lnTo>
                        <a:pt x="5056553" y="3379"/>
                      </a:lnTo>
                      <a:cubicBezTo>
                        <a:pt x="5146253" y="3379"/>
                        <a:pt x="5218970" y="87466"/>
                        <a:pt x="5218970" y="191192"/>
                      </a:cubicBezTo>
                      <a:lnTo>
                        <a:pt x="5218970" y="607655"/>
                      </a:lnTo>
                      <a:cubicBezTo>
                        <a:pt x="5218970" y="711380"/>
                        <a:pt x="5146253" y="795467"/>
                        <a:pt x="5056553" y="795467"/>
                      </a:cubicBezTo>
                      <a:lnTo>
                        <a:pt x="437744" y="795467"/>
                      </a:lnTo>
                      <a:lnTo>
                        <a:pt x="437744" y="788675"/>
                      </a:lnTo>
                      <a:lnTo>
                        <a:pt x="403272" y="792088"/>
                      </a:lnTo>
                      <a:cubicBezTo>
                        <a:pt x="180551" y="792088"/>
                        <a:pt x="0" y="614773"/>
                        <a:pt x="0" y="396044"/>
                      </a:cubicBezTo>
                      <a:cubicBezTo>
                        <a:pt x="0" y="177315"/>
                        <a:pt x="180551" y="0"/>
                        <a:pt x="40327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" name="Google Shape;224;p4">
                  <a:extLst>
                    <a:ext uri="{FF2B5EF4-FFF2-40B4-BE49-F238E27FC236}">
                      <a16:creationId xmlns="" xmlns:a16="http://schemas.microsoft.com/office/drawing/2014/main" id="{48AECD68-B2B2-480F-997B-BF91B3D5F75D}"/>
                    </a:ext>
                  </a:extLst>
                </p:cNvPr>
                <p:cNvSpPr/>
                <p:nvPr/>
              </p:nvSpPr>
              <p:spPr>
                <a:xfrm rot="10800000" flipH="1">
                  <a:off x="6426849" y="2550025"/>
                  <a:ext cx="619274" cy="619274"/>
                </a:xfrm>
                <a:prstGeom prst="ellipse">
                  <a:avLst/>
                </a:prstGeom>
                <a:gradFill>
                  <a:gsLst>
                    <a:gs pos="0">
                      <a:srgbClr val="9A1F82"/>
                    </a:gs>
                    <a:gs pos="80000">
                      <a:srgbClr val="ED79D7"/>
                    </a:gs>
                    <a:gs pos="100000">
                      <a:srgbClr val="F078D9"/>
                    </a:gs>
                  </a:gsLst>
                  <a:lin ang="16200000" scaled="0"/>
                </a:gradFill>
                <a:ln w="9525" cap="flat" cmpd="sng">
                  <a:solidFill>
                    <a:srgbClr val="E485D2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0800" dist="38100" dir="8100000" algn="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5" name="Google Shape;225;p4">
                <a:extLst>
                  <a:ext uri="{FF2B5EF4-FFF2-40B4-BE49-F238E27FC236}">
                    <a16:creationId xmlns="" xmlns:a16="http://schemas.microsoft.com/office/drawing/2014/main" id="{C1F52F1C-C445-4253-A92D-071A6AF90D70}"/>
                  </a:ext>
                </a:extLst>
              </p:cNvPr>
              <p:cNvSpPr txBox="1"/>
              <p:nvPr/>
            </p:nvSpPr>
            <p:spPr>
              <a:xfrm>
                <a:off x="7464101" y="2930005"/>
                <a:ext cx="4071724" cy="769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lvl="0"/>
                <a:r>
                  <a:rPr lang="gu-IN" sz="22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દિલ્હીના </a:t>
                </a:r>
                <a:r>
                  <a:rPr lang="gu-IN" sz="2200" b="1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સુલતાન</a:t>
                </a:r>
                <a:r>
                  <a:rPr lang="gu-IN" sz="22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નાઝીમ (સુભાષ) નામના રાજ્યપાલોની નિમણૂક કરે છે.</a:t>
                </a:r>
                <a:endParaRPr sz="2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" name="Google Shape;226;p4">
              <a:extLst>
                <a:ext uri="{FF2B5EF4-FFF2-40B4-BE49-F238E27FC236}">
                  <a16:creationId xmlns="" xmlns:a16="http://schemas.microsoft.com/office/drawing/2014/main" id="{37706E08-044A-4810-8821-14EDF5B10FF7}"/>
                </a:ext>
              </a:extLst>
            </p:cNvPr>
            <p:cNvSpPr/>
            <p:nvPr/>
          </p:nvSpPr>
          <p:spPr>
            <a:xfrm>
              <a:off x="6924952" y="3027916"/>
              <a:ext cx="3145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2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" name="Group 113"/>
          <p:cNvGrpSpPr/>
          <p:nvPr/>
        </p:nvGrpSpPr>
        <p:grpSpPr>
          <a:xfrm>
            <a:off x="623766" y="1691676"/>
            <a:ext cx="5556783" cy="1263872"/>
            <a:chOff x="839416" y="1691676"/>
            <a:chExt cx="5556783" cy="1263872"/>
          </a:xfrm>
        </p:grpSpPr>
        <p:grpSp>
          <p:nvGrpSpPr>
            <p:cNvPr id="63" name="Google Shape;203;p4">
              <a:extLst>
                <a:ext uri="{FF2B5EF4-FFF2-40B4-BE49-F238E27FC236}">
                  <a16:creationId xmlns="" xmlns:a16="http://schemas.microsoft.com/office/drawing/2014/main" id="{4BED68B8-8E53-475A-8E98-57445CEBCA6B}"/>
                </a:ext>
              </a:extLst>
            </p:cNvPr>
            <p:cNvGrpSpPr/>
            <p:nvPr/>
          </p:nvGrpSpPr>
          <p:grpSpPr>
            <a:xfrm>
              <a:off x="839416" y="1691676"/>
              <a:ext cx="5556783" cy="1263872"/>
              <a:chOff x="878641" y="1726081"/>
              <a:chExt cx="5556783" cy="1263872"/>
            </a:xfrm>
          </p:grpSpPr>
          <p:grpSp>
            <p:nvGrpSpPr>
              <p:cNvPr id="64" name="Google Shape;205;p4">
                <a:extLst>
                  <a:ext uri="{FF2B5EF4-FFF2-40B4-BE49-F238E27FC236}">
                    <a16:creationId xmlns="" xmlns:a16="http://schemas.microsoft.com/office/drawing/2014/main" id="{D10A2CB1-98EE-402C-AF60-ED7F2B404440}"/>
                  </a:ext>
                </a:extLst>
              </p:cNvPr>
              <p:cNvGrpSpPr/>
              <p:nvPr/>
            </p:nvGrpSpPr>
            <p:grpSpPr>
              <a:xfrm flipH="1">
                <a:off x="878641" y="1726081"/>
                <a:ext cx="5556783" cy="1263872"/>
                <a:chOff x="5523660" y="2244276"/>
                <a:chExt cx="5556783" cy="1263872"/>
              </a:xfrm>
            </p:grpSpPr>
            <p:sp>
              <p:nvSpPr>
                <p:cNvPr id="44" name="Google Shape;206;p4">
                  <a:extLst>
                    <a:ext uri="{FF2B5EF4-FFF2-40B4-BE49-F238E27FC236}">
                      <a16:creationId xmlns="" xmlns:a16="http://schemas.microsoft.com/office/drawing/2014/main" id="{5A722D9A-D06D-44C5-B661-053BA98410BE}"/>
                    </a:ext>
                  </a:extLst>
                </p:cNvPr>
                <p:cNvSpPr/>
                <p:nvPr/>
              </p:nvSpPr>
              <p:spPr>
                <a:xfrm flipH="1">
                  <a:off x="5523660" y="2528716"/>
                  <a:ext cx="946252" cy="697557"/>
                </a:xfrm>
                <a:prstGeom prst="homePlat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D9D9D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207;p4">
                  <a:extLst>
                    <a:ext uri="{FF2B5EF4-FFF2-40B4-BE49-F238E27FC236}">
                      <a16:creationId xmlns="" xmlns:a16="http://schemas.microsoft.com/office/drawing/2014/main" id="{3DDB17F6-14F5-463A-B226-7A4571B4D7E1}"/>
                    </a:ext>
                  </a:extLst>
                </p:cNvPr>
                <p:cNvSpPr/>
                <p:nvPr/>
              </p:nvSpPr>
              <p:spPr>
                <a:xfrm>
                  <a:off x="6302177" y="2307900"/>
                  <a:ext cx="4778266" cy="1128544"/>
                </a:xfrm>
                <a:prstGeom prst="roundRect">
                  <a:avLst>
                    <a:gd name="adj" fmla="val 25314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208;p4">
                  <a:extLst>
                    <a:ext uri="{FF2B5EF4-FFF2-40B4-BE49-F238E27FC236}">
                      <a16:creationId xmlns="" xmlns:a16="http://schemas.microsoft.com/office/drawing/2014/main" id="{F9DEBE91-DA59-471B-8E2F-C608C17051BD}"/>
                    </a:ext>
                  </a:extLst>
                </p:cNvPr>
                <p:cNvSpPr/>
                <p:nvPr/>
              </p:nvSpPr>
              <p:spPr>
                <a:xfrm flipH="1">
                  <a:off x="5615372" y="2581717"/>
                  <a:ext cx="904292" cy="576064"/>
                </a:xfrm>
                <a:prstGeom prst="homePlate">
                  <a:avLst>
                    <a:gd name="adj" fmla="val 50000"/>
                  </a:avLst>
                </a:prstGeom>
                <a:gradFill>
                  <a:gsLst>
                    <a:gs pos="0">
                      <a:srgbClr val="BE4C41"/>
                    </a:gs>
                    <a:gs pos="80000">
                      <a:srgbClr val="FA6457"/>
                    </a:gs>
                    <a:gs pos="100000">
                      <a:srgbClr val="FF6153"/>
                    </a:gs>
                  </a:gsLst>
                  <a:lin ang="16200000" scaled="0"/>
                </a:gradFill>
                <a:ln w="9525" cap="flat" cmpd="sng">
                  <a:solidFill>
                    <a:srgbClr val="ED726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209;p4">
                  <a:extLst>
                    <a:ext uri="{FF2B5EF4-FFF2-40B4-BE49-F238E27FC236}">
                      <a16:creationId xmlns="" xmlns:a16="http://schemas.microsoft.com/office/drawing/2014/main" id="{4AFBB455-FA54-4EFF-AF01-27EC6FE1845E}"/>
                    </a:ext>
                  </a:extLst>
                </p:cNvPr>
                <p:cNvSpPr/>
                <p:nvPr/>
              </p:nvSpPr>
              <p:spPr>
                <a:xfrm rot="10800000" flipH="1">
                  <a:off x="6051004" y="2244276"/>
                  <a:ext cx="1263872" cy="1263872"/>
                </a:xfrm>
                <a:prstGeom prst="ellipse">
                  <a:avLst/>
                </a:prstGeom>
                <a:gradFill>
                  <a:gsLst>
                    <a:gs pos="0">
                      <a:srgbClr val="9E1B10"/>
                    </a:gs>
                    <a:gs pos="80000">
                      <a:srgbClr val="FA6457"/>
                    </a:gs>
                    <a:gs pos="100000">
                      <a:srgbClr val="FF6153"/>
                    </a:gs>
                  </a:gsLst>
                  <a:lin ang="16200000" scaled="0"/>
                </a:gradFill>
                <a:ln w="9525" cap="flat" cmpd="sng">
                  <a:solidFill>
                    <a:srgbClr val="ED726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210;p4">
                  <a:extLst>
                    <a:ext uri="{FF2B5EF4-FFF2-40B4-BE49-F238E27FC236}">
                      <a16:creationId xmlns="" xmlns:a16="http://schemas.microsoft.com/office/drawing/2014/main" id="{3D7874F0-D20B-4E3B-A217-46D658B135C1}"/>
                    </a:ext>
                  </a:extLst>
                </p:cNvPr>
                <p:cNvSpPr/>
                <p:nvPr/>
              </p:nvSpPr>
              <p:spPr>
                <a:xfrm>
                  <a:off x="6185672" y="2383601"/>
                  <a:ext cx="985222" cy="98522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211;p4">
                  <a:extLst>
                    <a:ext uri="{FF2B5EF4-FFF2-40B4-BE49-F238E27FC236}">
                      <a16:creationId xmlns="" xmlns:a16="http://schemas.microsoft.com/office/drawing/2014/main" id="{568E5041-7CC8-41CD-9B01-F7D012DFA20B}"/>
                    </a:ext>
                  </a:extLst>
                </p:cNvPr>
                <p:cNvSpPr/>
                <p:nvPr/>
              </p:nvSpPr>
              <p:spPr>
                <a:xfrm>
                  <a:off x="6349642" y="2447617"/>
                  <a:ext cx="4514779" cy="873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8970" h="795467" extrusionOk="0">
                      <a:moveTo>
                        <a:pt x="403272" y="0"/>
                      </a:moveTo>
                      <a:lnTo>
                        <a:pt x="437744" y="3413"/>
                      </a:lnTo>
                      <a:lnTo>
                        <a:pt x="437744" y="3379"/>
                      </a:lnTo>
                      <a:lnTo>
                        <a:pt x="5056553" y="3379"/>
                      </a:lnTo>
                      <a:cubicBezTo>
                        <a:pt x="5146253" y="3379"/>
                        <a:pt x="5218970" y="87466"/>
                        <a:pt x="5218970" y="191192"/>
                      </a:cubicBezTo>
                      <a:lnTo>
                        <a:pt x="5218970" y="607655"/>
                      </a:lnTo>
                      <a:cubicBezTo>
                        <a:pt x="5218970" y="711380"/>
                        <a:pt x="5146253" y="795467"/>
                        <a:pt x="5056553" y="795467"/>
                      </a:cubicBezTo>
                      <a:lnTo>
                        <a:pt x="437744" y="795467"/>
                      </a:lnTo>
                      <a:lnTo>
                        <a:pt x="437744" y="788675"/>
                      </a:lnTo>
                      <a:lnTo>
                        <a:pt x="403272" y="792088"/>
                      </a:lnTo>
                      <a:cubicBezTo>
                        <a:pt x="180551" y="792088"/>
                        <a:pt x="0" y="614773"/>
                        <a:pt x="0" y="396044"/>
                      </a:cubicBezTo>
                      <a:cubicBezTo>
                        <a:pt x="0" y="177315"/>
                        <a:pt x="180551" y="0"/>
                        <a:pt x="40327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212;p4">
                  <a:extLst>
                    <a:ext uri="{FF2B5EF4-FFF2-40B4-BE49-F238E27FC236}">
                      <a16:creationId xmlns="" xmlns:a16="http://schemas.microsoft.com/office/drawing/2014/main" id="{A4B8133E-146E-4DDB-8122-BF9D72AEE390}"/>
                    </a:ext>
                  </a:extLst>
                </p:cNvPr>
                <p:cNvSpPr/>
                <p:nvPr/>
              </p:nvSpPr>
              <p:spPr>
                <a:xfrm rot="10800000" flipH="1">
                  <a:off x="6426849" y="2550025"/>
                  <a:ext cx="619274" cy="619274"/>
                </a:xfrm>
                <a:prstGeom prst="ellipse">
                  <a:avLst/>
                </a:prstGeom>
                <a:gradFill>
                  <a:gsLst>
                    <a:gs pos="0">
                      <a:srgbClr val="9E1B10"/>
                    </a:gs>
                    <a:gs pos="80000">
                      <a:srgbClr val="FA6457"/>
                    </a:gs>
                    <a:gs pos="100000">
                      <a:srgbClr val="FF6153"/>
                    </a:gs>
                  </a:gsLst>
                  <a:lin ang="16200000" scaled="0"/>
                </a:gradFill>
                <a:ln w="9525" cap="flat" cmpd="sng">
                  <a:solidFill>
                    <a:srgbClr val="ED7267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1" name="Google Shape;214;p4">
                <a:extLst>
                  <a:ext uri="{FF2B5EF4-FFF2-40B4-BE49-F238E27FC236}">
                    <a16:creationId xmlns="" xmlns:a16="http://schemas.microsoft.com/office/drawing/2014/main" id="{C512A997-48DD-458F-B8F8-8FC9903E849D}"/>
                  </a:ext>
                </a:extLst>
              </p:cNvPr>
              <p:cNvSpPr/>
              <p:nvPr/>
            </p:nvSpPr>
            <p:spPr>
              <a:xfrm>
                <a:off x="5072789" y="2151499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  <a:endParaRPr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Rectangle 99"/>
            <p:cNvSpPr/>
            <p:nvPr/>
          </p:nvSpPr>
          <p:spPr>
            <a:xfrm>
              <a:off x="1108954" y="1764947"/>
              <a:ext cx="4987046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અન્ય મહત્વપૂર્ણ શાસકો -</a:t>
              </a:r>
            </a:p>
            <a:p>
              <a:r>
                <a:rPr lang="gu-IN" sz="22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અહમદ શાહ, મહમૂદ બેગડા,</a:t>
              </a:r>
            </a:p>
            <a:p>
              <a:r>
                <a:rPr lang="gu-IN" sz="22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બહાદુર શાહ</a:t>
              </a:r>
            </a:p>
          </p:txBody>
        </p:sp>
      </p:grpSp>
      <p:grpSp>
        <p:nvGrpSpPr>
          <p:cNvPr id="66" name="Group 107"/>
          <p:cNvGrpSpPr/>
          <p:nvPr/>
        </p:nvGrpSpPr>
        <p:grpSpPr>
          <a:xfrm>
            <a:off x="623766" y="3471222"/>
            <a:ext cx="5540941" cy="1263872"/>
            <a:chOff x="839416" y="3471222"/>
            <a:chExt cx="5540941" cy="1263872"/>
          </a:xfrm>
        </p:grpSpPr>
        <p:grpSp>
          <p:nvGrpSpPr>
            <p:cNvPr id="67" name="Google Shape;227;p4">
              <a:extLst>
                <a:ext uri="{FF2B5EF4-FFF2-40B4-BE49-F238E27FC236}">
                  <a16:creationId xmlns="" xmlns:a16="http://schemas.microsoft.com/office/drawing/2014/main" id="{CED746BE-4C37-4D2C-A1DE-76AC79B6F752}"/>
                </a:ext>
              </a:extLst>
            </p:cNvPr>
            <p:cNvGrpSpPr/>
            <p:nvPr/>
          </p:nvGrpSpPr>
          <p:grpSpPr>
            <a:xfrm>
              <a:off x="839416" y="3471222"/>
              <a:ext cx="5540941" cy="1263872"/>
              <a:chOff x="878641" y="3505627"/>
              <a:chExt cx="5540941" cy="1263872"/>
            </a:xfrm>
          </p:grpSpPr>
          <p:grpSp>
            <p:nvGrpSpPr>
              <p:cNvPr id="75" name="Google Shape;229;p4">
                <a:extLst>
                  <a:ext uri="{FF2B5EF4-FFF2-40B4-BE49-F238E27FC236}">
                    <a16:creationId xmlns="" xmlns:a16="http://schemas.microsoft.com/office/drawing/2014/main" id="{542DA905-88E8-456A-9610-820424FBD129}"/>
                  </a:ext>
                </a:extLst>
              </p:cNvPr>
              <p:cNvGrpSpPr/>
              <p:nvPr/>
            </p:nvGrpSpPr>
            <p:grpSpPr>
              <a:xfrm flipH="1">
                <a:off x="878641" y="3505627"/>
                <a:ext cx="5540941" cy="1263872"/>
                <a:chOff x="5527917" y="2244276"/>
                <a:chExt cx="5540941" cy="1263872"/>
              </a:xfrm>
            </p:grpSpPr>
            <p:sp>
              <p:nvSpPr>
                <p:cNvPr id="68" name="Google Shape;230;p4">
                  <a:extLst>
                    <a:ext uri="{FF2B5EF4-FFF2-40B4-BE49-F238E27FC236}">
                      <a16:creationId xmlns="" xmlns:a16="http://schemas.microsoft.com/office/drawing/2014/main" id="{790B77EC-DFA6-4350-8C70-2FC4D1972945}"/>
                    </a:ext>
                  </a:extLst>
                </p:cNvPr>
                <p:cNvSpPr/>
                <p:nvPr/>
              </p:nvSpPr>
              <p:spPr>
                <a:xfrm flipH="1">
                  <a:off x="5527917" y="2518545"/>
                  <a:ext cx="995275" cy="704039"/>
                </a:xfrm>
                <a:prstGeom prst="homePlat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D9D9D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" name="Google Shape;231;p4">
                  <a:extLst>
                    <a:ext uri="{FF2B5EF4-FFF2-40B4-BE49-F238E27FC236}">
                      <a16:creationId xmlns="" xmlns:a16="http://schemas.microsoft.com/office/drawing/2014/main" id="{0589BFAA-5034-49AC-95E4-5E821A5B7194}"/>
                    </a:ext>
                  </a:extLst>
                </p:cNvPr>
                <p:cNvSpPr/>
                <p:nvPr/>
              </p:nvSpPr>
              <p:spPr>
                <a:xfrm>
                  <a:off x="6302176" y="2307900"/>
                  <a:ext cx="4766682" cy="1128544"/>
                </a:xfrm>
                <a:prstGeom prst="roundRect">
                  <a:avLst>
                    <a:gd name="adj" fmla="val 25314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" name="Google Shape;232;p4">
                  <a:extLst>
                    <a:ext uri="{FF2B5EF4-FFF2-40B4-BE49-F238E27FC236}">
                      <a16:creationId xmlns="" xmlns:a16="http://schemas.microsoft.com/office/drawing/2014/main" id="{C72EEE7D-AA1E-402F-97F6-4B13BCAF605E}"/>
                    </a:ext>
                  </a:extLst>
                </p:cNvPr>
                <p:cNvSpPr/>
                <p:nvPr/>
              </p:nvSpPr>
              <p:spPr>
                <a:xfrm flipH="1">
                  <a:off x="5615372" y="2570994"/>
                  <a:ext cx="904292" cy="576064"/>
                </a:xfrm>
                <a:prstGeom prst="homePlate">
                  <a:avLst>
                    <a:gd name="adj" fmla="val 50000"/>
                  </a:avLst>
                </a:prstGeom>
                <a:gradFill>
                  <a:gsLst>
                    <a:gs pos="0">
                      <a:srgbClr val="1869AA"/>
                    </a:gs>
                    <a:gs pos="80000">
                      <a:srgbClr val="83C2F5"/>
                    </a:gs>
                    <a:gs pos="100000">
                      <a:srgbClr val="81C3F8"/>
                    </a:gs>
                  </a:gsLst>
                  <a:lin ang="16200000" scaled="0"/>
                </a:gradFill>
                <a:ln w="9525" cap="flat" cmpd="sng">
                  <a:solidFill>
                    <a:srgbClr val="8FC3EC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" name="Google Shape;233;p4">
                  <a:extLst>
                    <a:ext uri="{FF2B5EF4-FFF2-40B4-BE49-F238E27FC236}">
                      <a16:creationId xmlns="" xmlns:a16="http://schemas.microsoft.com/office/drawing/2014/main" id="{FF6269BC-816F-4842-8724-F3AED9746817}"/>
                    </a:ext>
                  </a:extLst>
                </p:cNvPr>
                <p:cNvSpPr/>
                <p:nvPr/>
              </p:nvSpPr>
              <p:spPr>
                <a:xfrm rot="10800000" flipH="1">
                  <a:off x="6051004" y="2244276"/>
                  <a:ext cx="1263872" cy="1263872"/>
                </a:xfrm>
                <a:prstGeom prst="ellipse">
                  <a:avLst/>
                </a:prstGeom>
                <a:gradFill>
                  <a:gsLst>
                    <a:gs pos="0">
                      <a:srgbClr val="1869AA"/>
                    </a:gs>
                    <a:gs pos="80000">
                      <a:srgbClr val="83C2F5"/>
                    </a:gs>
                    <a:gs pos="100000">
                      <a:srgbClr val="81C3F8"/>
                    </a:gs>
                  </a:gsLst>
                  <a:lin ang="16200000" scaled="0"/>
                </a:gradFill>
                <a:ln w="9525" cap="flat" cmpd="sng">
                  <a:solidFill>
                    <a:srgbClr val="8FC3EC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" name="Google Shape;234;p4">
                  <a:extLst>
                    <a:ext uri="{FF2B5EF4-FFF2-40B4-BE49-F238E27FC236}">
                      <a16:creationId xmlns="" xmlns:a16="http://schemas.microsoft.com/office/drawing/2014/main" id="{DA5608F7-4CAF-48BF-886F-DB7EBD7C4672}"/>
                    </a:ext>
                  </a:extLst>
                </p:cNvPr>
                <p:cNvSpPr/>
                <p:nvPr/>
              </p:nvSpPr>
              <p:spPr>
                <a:xfrm>
                  <a:off x="6185672" y="2383601"/>
                  <a:ext cx="985222" cy="98522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" name="Google Shape;235;p4">
                  <a:extLst>
                    <a:ext uri="{FF2B5EF4-FFF2-40B4-BE49-F238E27FC236}">
                      <a16:creationId xmlns="" xmlns:a16="http://schemas.microsoft.com/office/drawing/2014/main" id="{5AB5C045-4CFE-483D-BB9D-C973605A7ED1}"/>
                    </a:ext>
                  </a:extLst>
                </p:cNvPr>
                <p:cNvSpPr/>
                <p:nvPr/>
              </p:nvSpPr>
              <p:spPr>
                <a:xfrm>
                  <a:off x="6349638" y="2480058"/>
                  <a:ext cx="4503196" cy="795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8970" h="795467" extrusionOk="0">
                      <a:moveTo>
                        <a:pt x="403272" y="0"/>
                      </a:moveTo>
                      <a:lnTo>
                        <a:pt x="437744" y="3413"/>
                      </a:lnTo>
                      <a:lnTo>
                        <a:pt x="437744" y="3379"/>
                      </a:lnTo>
                      <a:lnTo>
                        <a:pt x="5056553" y="3379"/>
                      </a:lnTo>
                      <a:cubicBezTo>
                        <a:pt x="5146253" y="3379"/>
                        <a:pt x="5218970" y="87466"/>
                        <a:pt x="5218970" y="191192"/>
                      </a:cubicBezTo>
                      <a:lnTo>
                        <a:pt x="5218970" y="607655"/>
                      </a:lnTo>
                      <a:cubicBezTo>
                        <a:pt x="5218970" y="711380"/>
                        <a:pt x="5146253" y="795467"/>
                        <a:pt x="5056553" y="795467"/>
                      </a:cubicBezTo>
                      <a:lnTo>
                        <a:pt x="437744" y="795467"/>
                      </a:lnTo>
                      <a:lnTo>
                        <a:pt x="437744" y="788675"/>
                      </a:lnTo>
                      <a:lnTo>
                        <a:pt x="403272" y="792088"/>
                      </a:lnTo>
                      <a:cubicBezTo>
                        <a:pt x="180551" y="792088"/>
                        <a:pt x="0" y="614773"/>
                        <a:pt x="0" y="396044"/>
                      </a:cubicBezTo>
                      <a:cubicBezTo>
                        <a:pt x="0" y="177315"/>
                        <a:pt x="180551" y="0"/>
                        <a:pt x="40327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" name="Google Shape;236;p4">
                  <a:extLst>
                    <a:ext uri="{FF2B5EF4-FFF2-40B4-BE49-F238E27FC236}">
                      <a16:creationId xmlns="" xmlns:a16="http://schemas.microsoft.com/office/drawing/2014/main" id="{22F3E912-8176-4216-89A9-2179CCBD52BC}"/>
                    </a:ext>
                  </a:extLst>
                </p:cNvPr>
                <p:cNvSpPr/>
                <p:nvPr/>
              </p:nvSpPr>
              <p:spPr>
                <a:xfrm rot="10800000" flipH="1">
                  <a:off x="6426849" y="2550025"/>
                  <a:ext cx="619274" cy="619274"/>
                </a:xfrm>
                <a:prstGeom prst="ellipse">
                  <a:avLst/>
                </a:prstGeom>
                <a:gradFill>
                  <a:gsLst>
                    <a:gs pos="0">
                      <a:srgbClr val="1869AA"/>
                    </a:gs>
                    <a:gs pos="80000">
                      <a:srgbClr val="83C2F5"/>
                    </a:gs>
                    <a:gs pos="100000">
                      <a:srgbClr val="81C3F8"/>
                    </a:gs>
                  </a:gsLst>
                  <a:lin ang="16200000" scaled="0"/>
                </a:gradFill>
                <a:ln w="9525" cap="flat" cmpd="sng">
                  <a:solidFill>
                    <a:srgbClr val="8FC3EC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5" name="Google Shape;238;p4">
                <a:extLst>
                  <a:ext uri="{FF2B5EF4-FFF2-40B4-BE49-F238E27FC236}">
                    <a16:creationId xmlns="" xmlns:a16="http://schemas.microsoft.com/office/drawing/2014/main" id="{DB498A47-8F55-401E-B752-40915FBB6125}"/>
                  </a:ext>
                </a:extLst>
              </p:cNvPr>
              <p:cNvSpPr/>
              <p:nvPr/>
            </p:nvSpPr>
            <p:spPr>
              <a:xfrm>
                <a:off x="5072789" y="3939087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</a:t>
                </a:r>
                <a:endParaRPr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3" name="Rectangle 102"/>
            <p:cNvSpPr/>
            <p:nvPr/>
          </p:nvSpPr>
          <p:spPr>
            <a:xfrm>
              <a:off x="1062634" y="3680089"/>
              <a:ext cx="433177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રાજવંશમાં </a:t>
              </a:r>
              <a:r>
                <a:rPr lang="gu-IN" sz="2200" b="1" dirty="0">
                  <a:latin typeface="Calibri" panose="020F0502020204030204" pitchFamily="34" charset="0"/>
                  <a:cs typeface="Calibri" panose="020F0502020204030204" pitchFamily="34" charset="0"/>
                </a:rPr>
                <a:t>૧૪</a:t>
              </a:r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 સુલતાનો. </a:t>
              </a:r>
              <a:r>
                <a:rPr lang="gu-IN" sz="22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મુઝફ્ફર શાહ</a:t>
              </a:r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 - ૧૪૦૭ માં પ્રથમ સુલતાન</a:t>
              </a:r>
            </a:p>
          </p:txBody>
        </p:sp>
      </p:grpSp>
      <p:grpSp>
        <p:nvGrpSpPr>
          <p:cNvPr id="76" name="Group 105"/>
          <p:cNvGrpSpPr/>
          <p:nvPr/>
        </p:nvGrpSpPr>
        <p:grpSpPr>
          <a:xfrm>
            <a:off x="5618878" y="4356807"/>
            <a:ext cx="5878096" cy="1263872"/>
            <a:chOff x="5834528" y="4356807"/>
            <a:chExt cx="5878096" cy="1263872"/>
          </a:xfrm>
        </p:grpSpPr>
        <p:grpSp>
          <p:nvGrpSpPr>
            <p:cNvPr id="78" name="Google Shape;239;p4">
              <a:extLst>
                <a:ext uri="{FF2B5EF4-FFF2-40B4-BE49-F238E27FC236}">
                  <a16:creationId xmlns="" xmlns:a16="http://schemas.microsoft.com/office/drawing/2014/main" id="{5FF3CA02-0CA7-4148-B1FC-4777DA47826E}"/>
                </a:ext>
              </a:extLst>
            </p:cNvPr>
            <p:cNvGrpSpPr/>
            <p:nvPr/>
          </p:nvGrpSpPr>
          <p:grpSpPr>
            <a:xfrm>
              <a:off x="5834528" y="4356807"/>
              <a:ext cx="5878096" cy="1263872"/>
              <a:chOff x="5873753" y="4391212"/>
              <a:chExt cx="5878096" cy="1263872"/>
            </a:xfrm>
          </p:grpSpPr>
          <p:grpSp>
            <p:nvGrpSpPr>
              <p:cNvPr id="79" name="Google Shape;241;p4">
                <a:extLst>
                  <a:ext uri="{FF2B5EF4-FFF2-40B4-BE49-F238E27FC236}">
                    <a16:creationId xmlns="" xmlns:a16="http://schemas.microsoft.com/office/drawing/2014/main" id="{51232FFE-6D92-48D3-9AE3-DA2CF7F982F3}"/>
                  </a:ext>
                </a:extLst>
              </p:cNvPr>
              <p:cNvGrpSpPr/>
              <p:nvPr/>
            </p:nvGrpSpPr>
            <p:grpSpPr>
              <a:xfrm>
                <a:off x="5873753" y="4391212"/>
                <a:ext cx="5878096" cy="1263872"/>
                <a:chOff x="5531419" y="2244276"/>
                <a:chExt cx="5878096" cy="1263872"/>
              </a:xfrm>
            </p:grpSpPr>
            <p:sp>
              <p:nvSpPr>
                <p:cNvPr id="80" name="Google Shape;242;p4">
                  <a:extLst>
                    <a:ext uri="{FF2B5EF4-FFF2-40B4-BE49-F238E27FC236}">
                      <a16:creationId xmlns="" xmlns:a16="http://schemas.microsoft.com/office/drawing/2014/main" id="{2F2935C1-5F62-4978-A375-16842D3DE737}"/>
                    </a:ext>
                  </a:extLst>
                </p:cNvPr>
                <p:cNvSpPr/>
                <p:nvPr/>
              </p:nvSpPr>
              <p:spPr>
                <a:xfrm flipH="1">
                  <a:off x="5531419" y="2529667"/>
                  <a:ext cx="956667" cy="690817"/>
                </a:xfrm>
                <a:prstGeom prst="homePlat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D9D9D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" name="Google Shape;243;p4">
                  <a:extLst>
                    <a:ext uri="{FF2B5EF4-FFF2-40B4-BE49-F238E27FC236}">
                      <a16:creationId xmlns="" xmlns:a16="http://schemas.microsoft.com/office/drawing/2014/main" id="{5E4EFF3A-0378-45DC-BE3B-F80F0F8A4F7F}"/>
                    </a:ext>
                  </a:extLst>
                </p:cNvPr>
                <p:cNvSpPr/>
                <p:nvPr/>
              </p:nvSpPr>
              <p:spPr>
                <a:xfrm>
                  <a:off x="6446192" y="2307900"/>
                  <a:ext cx="4963323" cy="1128544"/>
                </a:xfrm>
                <a:prstGeom prst="roundRect">
                  <a:avLst>
                    <a:gd name="adj" fmla="val 25314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" name="Google Shape;244;p4">
                  <a:extLst>
                    <a:ext uri="{FF2B5EF4-FFF2-40B4-BE49-F238E27FC236}">
                      <a16:creationId xmlns="" xmlns:a16="http://schemas.microsoft.com/office/drawing/2014/main" id="{5748BDB0-EAA3-4559-BC21-5DD958BCC83D}"/>
                    </a:ext>
                  </a:extLst>
                </p:cNvPr>
                <p:cNvSpPr/>
                <p:nvPr/>
              </p:nvSpPr>
              <p:spPr>
                <a:xfrm flipH="1">
                  <a:off x="5615372" y="2581717"/>
                  <a:ext cx="904292" cy="576064"/>
                </a:xfrm>
                <a:prstGeom prst="homePlate">
                  <a:avLst>
                    <a:gd name="adj" fmla="val 50000"/>
                  </a:avLst>
                </a:prstGeom>
                <a:gradFill>
                  <a:gsLst>
                    <a:gs pos="0">
                      <a:srgbClr val="A54414"/>
                    </a:gs>
                    <a:gs pos="80000">
                      <a:srgbClr val="F79C6F"/>
                    </a:gs>
                    <a:gs pos="100000">
                      <a:srgbClr val="FB9C6D"/>
                    </a:gs>
                  </a:gsLst>
                  <a:lin ang="16200000" scaled="0"/>
                </a:gradFill>
                <a:ln w="9525" cap="flat" cmpd="sng">
                  <a:solidFill>
                    <a:srgbClr val="ECA37D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" name="Google Shape;245;p4">
                  <a:extLst>
                    <a:ext uri="{FF2B5EF4-FFF2-40B4-BE49-F238E27FC236}">
                      <a16:creationId xmlns="" xmlns:a16="http://schemas.microsoft.com/office/drawing/2014/main" id="{DB88FB1C-1A6A-4B13-BBCB-70EAECF68CDD}"/>
                    </a:ext>
                  </a:extLst>
                </p:cNvPr>
                <p:cNvSpPr/>
                <p:nvPr/>
              </p:nvSpPr>
              <p:spPr>
                <a:xfrm rot="10800000" flipH="1">
                  <a:off x="6051004" y="2244276"/>
                  <a:ext cx="1263872" cy="1263872"/>
                </a:xfrm>
                <a:prstGeom prst="ellipse">
                  <a:avLst/>
                </a:prstGeom>
                <a:gradFill>
                  <a:gsLst>
                    <a:gs pos="0">
                      <a:srgbClr val="A54414"/>
                    </a:gs>
                    <a:gs pos="80000">
                      <a:srgbClr val="F79C6F"/>
                    </a:gs>
                    <a:gs pos="100000">
                      <a:srgbClr val="FB9C6D"/>
                    </a:gs>
                  </a:gsLst>
                  <a:lin ang="16200000" scaled="0"/>
                </a:gradFill>
                <a:ln w="9525" cap="flat" cmpd="sng">
                  <a:solidFill>
                    <a:srgbClr val="ECA37D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" name="Google Shape;246;p4">
                  <a:extLst>
                    <a:ext uri="{FF2B5EF4-FFF2-40B4-BE49-F238E27FC236}">
                      <a16:creationId xmlns="" xmlns:a16="http://schemas.microsoft.com/office/drawing/2014/main" id="{778EF410-5323-4ED9-88C3-B2ED9D169735}"/>
                    </a:ext>
                  </a:extLst>
                </p:cNvPr>
                <p:cNvSpPr/>
                <p:nvPr/>
              </p:nvSpPr>
              <p:spPr>
                <a:xfrm>
                  <a:off x="6185672" y="2383601"/>
                  <a:ext cx="985222" cy="98522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" name="Google Shape;247;p4">
                  <a:extLst>
                    <a:ext uri="{FF2B5EF4-FFF2-40B4-BE49-F238E27FC236}">
                      <a16:creationId xmlns="" xmlns:a16="http://schemas.microsoft.com/office/drawing/2014/main" id="{3638B776-1A67-4757-9237-956DB02A3647}"/>
                    </a:ext>
                  </a:extLst>
                </p:cNvPr>
                <p:cNvSpPr/>
                <p:nvPr/>
              </p:nvSpPr>
              <p:spPr>
                <a:xfrm>
                  <a:off x="6326051" y="2529667"/>
                  <a:ext cx="4843854" cy="795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8970" h="795467" extrusionOk="0">
                      <a:moveTo>
                        <a:pt x="403272" y="0"/>
                      </a:moveTo>
                      <a:lnTo>
                        <a:pt x="437744" y="3413"/>
                      </a:lnTo>
                      <a:lnTo>
                        <a:pt x="437744" y="3379"/>
                      </a:lnTo>
                      <a:lnTo>
                        <a:pt x="5056553" y="3379"/>
                      </a:lnTo>
                      <a:cubicBezTo>
                        <a:pt x="5146253" y="3379"/>
                        <a:pt x="5218970" y="87466"/>
                        <a:pt x="5218970" y="191192"/>
                      </a:cubicBezTo>
                      <a:lnTo>
                        <a:pt x="5218970" y="607655"/>
                      </a:lnTo>
                      <a:cubicBezTo>
                        <a:pt x="5218970" y="711380"/>
                        <a:pt x="5146253" y="795467"/>
                        <a:pt x="5056553" y="795467"/>
                      </a:cubicBezTo>
                      <a:lnTo>
                        <a:pt x="437744" y="795467"/>
                      </a:lnTo>
                      <a:lnTo>
                        <a:pt x="437744" y="788675"/>
                      </a:lnTo>
                      <a:lnTo>
                        <a:pt x="403272" y="792088"/>
                      </a:lnTo>
                      <a:cubicBezTo>
                        <a:pt x="180551" y="792088"/>
                        <a:pt x="0" y="614773"/>
                        <a:pt x="0" y="396044"/>
                      </a:cubicBezTo>
                      <a:cubicBezTo>
                        <a:pt x="0" y="177315"/>
                        <a:pt x="180551" y="0"/>
                        <a:pt x="40327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" name="Google Shape;248;p4">
                  <a:extLst>
                    <a:ext uri="{FF2B5EF4-FFF2-40B4-BE49-F238E27FC236}">
                      <a16:creationId xmlns="" xmlns:a16="http://schemas.microsoft.com/office/drawing/2014/main" id="{15D8990C-4D5C-440E-BE97-568D5792ECE4}"/>
                    </a:ext>
                  </a:extLst>
                </p:cNvPr>
                <p:cNvSpPr/>
                <p:nvPr/>
              </p:nvSpPr>
              <p:spPr>
                <a:xfrm rot="10800000" flipH="1">
                  <a:off x="6426849" y="2550025"/>
                  <a:ext cx="619274" cy="619274"/>
                </a:xfrm>
                <a:prstGeom prst="ellipse">
                  <a:avLst/>
                </a:prstGeom>
                <a:gradFill>
                  <a:gsLst>
                    <a:gs pos="0">
                      <a:srgbClr val="A54414"/>
                    </a:gs>
                    <a:gs pos="80000">
                      <a:srgbClr val="F79C6F"/>
                    </a:gs>
                    <a:gs pos="100000">
                      <a:srgbClr val="FB9C6D"/>
                    </a:gs>
                  </a:gsLst>
                  <a:lin ang="16200000" scaled="0"/>
                </a:gradFill>
                <a:ln w="9525" cap="flat" cmpd="sng">
                  <a:solidFill>
                    <a:srgbClr val="ECA37D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0800" dist="38100" dir="8100000" algn="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7" name="Google Shape;250;p4">
                <a:extLst>
                  <a:ext uri="{FF2B5EF4-FFF2-40B4-BE49-F238E27FC236}">
                    <a16:creationId xmlns="" xmlns:a16="http://schemas.microsoft.com/office/drawing/2014/main" id="{97D27D5A-1A12-4F5B-BF6B-BB070052E8E8}"/>
                  </a:ext>
                </a:extLst>
              </p:cNvPr>
              <p:cNvSpPr/>
              <p:nvPr/>
            </p:nvSpPr>
            <p:spPr>
              <a:xfrm>
                <a:off x="6922704" y="4806543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  <a:endParaRPr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7414572" y="4642198"/>
              <a:ext cx="400335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gu-IN" dirty="0">
                  <a:latin typeface="Calibri" panose="020F0502020204030204" pitchFamily="34" charset="0"/>
                  <a:cs typeface="Calibri" panose="020F0502020204030204" pitchFamily="34" charset="0"/>
                </a:rPr>
                <a:t>અહમદ શાહે </a:t>
              </a:r>
              <a:r>
                <a:rPr lang="gu-IN" b="1" dirty="0">
                  <a:latin typeface="Calibri" panose="020F0502020204030204" pitchFamily="34" charset="0"/>
                  <a:cs typeface="Calibri" panose="020F0502020204030204" pitchFamily="34" charset="0"/>
                </a:rPr>
                <a:t>અણહિલવાડ પાટણ</a:t>
              </a:r>
              <a:r>
                <a:rPr lang="gu-IN" dirty="0">
                  <a:latin typeface="Calibri" panose="020F0502020204030204" pitchFamily="34" charset="0"/>
                  <a:cs typeface="Calibri" panose="020F0502020204030204" pitchFamily="34" charset="0"/>
                </a:rPr>
                <a:t>થી રાજધાની </a:t>
              </a:r>
              <a:r>
                <a:rPr lang="gu-IN" b="1" dirty="0">
                  <a:latin typeface="Calibri" panose="020F0502020204030204" pitchFamily="34" charset="0"/>
                  <a:cs typeface="Calibri" panose="020F0502020204030204" pitchFamily="34" charset="0"/>
                </a:rPr>
                <a:t>અમદાવાદ</a:t>
              </a:r>
              <a:r>
                <a:rPr lang="gu-IN" dirty="0">
                  <a:latin typeface="Calibri" panose="020F0502020204030204" pitchFamily="34" charset="0"/>
                  <a:cs typeface="Calibri" panose="020F0502020204030204" pitchFamily="34" charset="0"/>
                </a:rPr>
                <a:t> ખસેડી.</a:t>
              </a:r>
            </a:p>
          </p:txBody>
        </p:sp>
      </p:grpSp>
      <p:grpSp>
        <p:nvGrpSpPr>
          <p:cNvPr id="87" name="Group 106"/>
          <p:cNvGrpSpPr/>
          <p:nvPr/>
        </p:nvGrpSpPr>
        <p:grpSpPr>
          <a:xfrm>
            <a:off x="695774" y="5333514"/>
            <a:ext cx="5486065" cy="1263872"/>
            <a:chOff x="911424" y="5333514"/>
            <a:chExt cx="5486065" cy="1263872"/>
          </a:xfrm>
        </p:grpSpPr>
        <p:grpSp>
          <p:nvGrpSpPr>
            <p:cNvPr id="88" name="Google Shape;251;p4">
              <a:extLst>
                <a:ext uri="{FF2B5EF4-FFF2-40B4-BE49-F238E27FC236}">
                  <a16:creationId xmlns="" xmlns:a16="http://schemas.microsoft.com/office/drawing/2014/main" id="{20529AF6-7F7A-4797-8572-56D0E22C169F}"/>
                </a:ext>
              </a:extLst>
            </p:cNvPr>
            <p:cNvGrpSpPr/>
            <p:nvPr/>
          </p:nvGrpSpPr>
          <p:grpSpPr>
            <a:xfrm>
              <a:off x="911424" y="5333514"/>
              <a:ext cx="5486065" cy="1263872"/>
              <a:chOff x="950649" y="5367919"/>
              <a:chExt cx="5486065" cy="1263872"/>
            </a:xfrm>
          </p:grpSpPr>
          <p:grpSp>
            <p:nvGrpSpPr>
              <p:cNvPr id="90" name="Google Shape;252;p4">
                <a:extLst>
                  <a:ext uri="{FF2B5EF4-FFF2-40B4-BE49-F238E27FC236}">
                    <a16:creationId xmlns="" xmlns:a16="http://schemas.microsoft.com/office/drawing/2014/main" id="{FF7A0963-CFCC-4DEF-B403-44C8F0427182}"/>
                  </a:ext>
                </a:extLst>
              </p:cNvPr>
              <p:cNvGrpSpPr/>
              <p:nvPr/>
            </p:nvGrpSpPr>
            <p:grpSpPr>
              <a:xfrm>
                <a:off x="950649" y="5367919"/>
                <a:ext cx="5486065" cy="1263872"/>
                <a:chOff x="950649" y="5367919"/>
                <a:chExt cx="5486065" cy="1263872"/>
              </a:xfrm>
            </p:grpSpPr>
            <p:grpSp>
              <p:nvGrpSpPr>
                <p:cNvPr id="99" name="Google Shape;253;p4">
                  <a:extLst>
                    <a:ext uri="{FF2B5EF4-FFF2-40B4-BE49-F238E27FC236}">
                      <a16:creationId xmlns="" xmlns:a16="http://schemas.microsoft.com/office/drawing/2014/main" id="{9D8596EF-9244-4776-86FB-675CC90CB779}"/>
                    </a:ext>
                  </a:extLst>
                </p:cNvPr>
                <p:cNvGrpSpPr/>
                <p:nvPr/>
              </p:nvGrpSpPr>
              <p:grpSpPr>
                <a:xfrm flipH="1">
                  <a:off x="950649" y="5367919"/>
                  <a:ext cx="5486065" cy="1263872"/>
                  <a:chOff x="5516579" y="2244276"/>
                  <a:chExt cx="5486065" cy="1263872"/>
                </a:xfrm>
              </p:grpSpPr>
              <p:sp>
                <p:nvSpPr>
                  <p:cNvPr id="92" name="Google Shape;254;p4">
                    <a:extLst>
                      <a:ext uri="{FF2B5EF4-FFF2-40B4-BE49-F238E27FC236}">
                        <a16:creationId xmlns="" xmlns:a16="http://schemas.microsoft.com/office/drawing/2014/main" id="{2373E17B-23AB-404F-90CB-F2FD9B850A80}"/>
                      </a:ext>
                    </a:extLst>
                  </p:cNvPr>
                  <p:cNvSpPr/>
                  <p:nvPr/>
                </p:nvSpPr>
                <p:spPr>
                  <a:xfrm flipH="1">
                    <a:off x="5516579" y="2519070"/>
                    <a:ext cx="995275" cy="704039"/>
                  </a:xfrm>
                  <a:prstGeom prst="homePlate">
                    <a:avLst>
                      <a:gd name="adj" fmla="val 50000"/>
                    </a:avLst>
                  </a:prstGeom>
                  <a:noFill/>
                  <a:ln w="25400" cap="flat" cmpd="sng">
                    <a:solidFill>
                      <a:srgbClr val="D9D9D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3" name="Google Shape;255;p4">
                    <a:extLst>
                      <a:ext uri="{FF2B5EF4-FFF2-40B4-BE49-F238E27FC236}">
                        <a16:creationId xmlns="" xmlns:a16="http://schemas.microsoft.com/office/drawing/2014/main" id="{7EBCB6CC-33FF-4347-9AD5-10489ADB110B}"/>
                      </a:ext>
                    </a:extLst>
                  </p:cNvPr>
                  <p:cNvSpPr/>
                  <p:nvPr/>
                </p:nvSpPr>
                <p:spPr>
                  <a:xfrm>
                    <a:off x="6302176" y="2307900"/>
                    <a:ext cx="4700468" cy="1128544"/>
                  </a:xfrm>
                  <a:prstGeom prst="roundRect">
                    <a:avLst>
                      <a:gd name="adj" fmla="val 25314"/>
                    </a:avLst>
                  </a:prstGeom>
                  <a:solidFill>
                    <a:srgbClr val="D8D8D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4" name="Google Shape;256;p4">
                    <a:extLst>
                      <a:ext uri="{FF2B5EF4-FFF2-40B4-BE49-F238E27FC236}">
                        <a16:creationId xmlns="" xmlns:a16="http://schemas.microsoft.com/office/drawing/2014/main" id="{B971815C-70C2-4ACB-991F-392FA43BC913}"/>
                      </a:ext>
                    </a:extLst>
                  </p:cNvPr>
                  <p:cNvSpPr/>
                  <p:nvPr/>
                </p:nvSpPr>
                <p:spPr>
                  <a:xfrm flipH="1">
                    <a:off x="5615372" y="2570994"/>
                    <a:ext cx="904292" cy="576064"/>
                  </a:xfrm>
                  <a:prstGeom prst="homePlate">
                    <a:avLst>
                      <a:gd name="adj" fmla="val 50000"/>
                    </a:avLst>
                  </a:prstGeom>
                  <a:gradFill>
                    <a:gsLst>
                      <a:gs pos="0">
                        <a:srgbClr val="457B6B"/>
                      </a:gs>
                      <a:gs pos="80000">
                        <a:srgbClr val="A3D0C3"/>
                      </a:gs>
                      <a:gs pos="100000">
                        <a:srgbClr val="A4D1C4"/>
                      </a:gs>
                    </a:gsLst>
                    <a:lin ang="16200000" scaled="0"/>
                  </a:gradFill>
                  <a:ln w="9525" cap="flat" cmpd="sng">
                    <a:solidFill>
                      <a:srgbClr val="A9CDC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40000" dist="23000" dir="5400000" rotWithShape="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5" name="Google Shape;257;p4">
                    <a:extLst>
                      <a:ext uri="{FF2B5EF4-FFF2-40B4-BE49-F238E27FC236}">
                        <a16:creationId xmlns="" xmlns:a16="http://schemas.microsoft.com/office/drawing/2014/main" id="{012D27D2-E086-4CD8-9EC9-3BCD608426A0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051004" y="2244276"/>
                    <a:ext cx="1263872" cy="1263872"/>
                  </a:xfrm>
                  <a:prstGeom prst="ellipse">
                    <a:avLst/>
                  </a:prstGeom>
                  <a:gradFill>
                    <a:gsLst>
                      <a:gs pos="0">
                        <a:srgbClr val="457B6B"/>
                      </a:gs>
                      <a:gs pos="80000">
                        <a:srgbClr val="A3D0C3"/>
                      </a:gs>
                      <a:gs pos="100000">
                        <a:srgbClr val="A4D1C4"/>
                      </a:gs>
                    </a:gsLst>
                    <a:lin ang="16200000" scaled="0"/>
                  </a:gradFill>
                  <a:ln w="9525" cap="flat" cmpd="sng">
                    <a:solidFill>
                      <a:srgbClr val="A9CDC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40000" dist="23000" dir="5400000" rotWithShape="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" name="Google Shape;258;p4">
                    <a:extLst>
                      <a:ext uri="{FF2B5EF4-FFF2-40B4-BE49-F238E27FC236}">
                        <a16:creationId xmlns="" xmlns:a16="http://schemas.microsoft.com/office/drawing/2014/main" id="{8FA60A58-84E8-46A4-88E5-2772EA2F9B7E}"/>
                      </a:ext>
                    </a:extLst>
                  </p:cNvPr>
                  <p:cNvSpPr/>
                  <p:nvPr/>
                </p:nvSpPr>
                <p:spPr>
                  <a:xfrm>
                    <a:off x="6185672" y="2383601"/>
                    <a:ext cx="985222" cy="985222"/>
                  </a:xfrm>
                  <a:prstGeom prst="ellipse">
                    <a:avLst/>
                  </a:prstGeom>
                  <a:solidFill>
                    <a:srgbClr val="D8D8D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" name="Google Shape;259;p4">
                    <a:extLst>
                      <a:ext uri="{FF2B5EF4-FFF2-40B4-BE49-F238E27FC236}">
                        <a16:creationId xmlns="" xmlns:a16="http://schemas.microsoft.com/office/drawing/2014/main" id="{3975A8D4-943B-41A3-B09A-8BED48035F03}"/>
                      </a:ext>
                    </a:extLst>
                  </p:cNvPr>
                  <p:cNvSpPr/>
                  <p:nvPr/>
                </p:nvSpPr>
                <p:spPr>
                  <a:xfrm>
                    <a:off x="6349638" y="2480058"/>
                    <a:ext cx="4389224" cy="7954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18970" h="795467" extrusionOk="0">
                        <a:moveTo>
                          <a:pt x="403272" y="0"/>
                        </a:moveTo>
                        <a:lnTo>
                          <a:pt x="437744" y="3413"/>
                        </a:lnTo>
                        <a:lnTo>
                          <a:pt x="437744" y="3379"/>
                        </a:lnTo>
                        <a:lnTo>
                          <a:pt x="5056553" y="3379"/>
                        </a:lnTo>
                        <a:cubicBezTo>
                          <a:pt x="5146253" y="3379"/>
                          <a:pt x="5218970" y="87466"/>
                          <a:pt x="5218970" y="191192"/>
                        </a:cubicBezTo>
                        <a:lnTo>
                          <a:pt x="5218970" y="607655"/>
                        </a:lnTo>
                        <a:cubicBezTo>
                          <a:pt x="5218970" y="711380"/>
                          <a:pt x="5146253" y="795467"/>
                          <a:pt x="5056553" y="795467"/>
                        </a:cubicBezTo>
                        <a:lnTo>
                          <a:pt x="437744" y="795467"/>
                        </a:lnTo>
                        <a:lnTo>
                          <a:pt x="437744" y="788675"/>
                        </a:lnTo>
                        <a:lnTo>
                          <a:pt x="403272" y="792088"/>
                        </a:lnTo>
                        <a:cubicBezTo>
                          <a:pt x="180551" y="792088"/>
                          <a:pt x="0" y="614773"/>
                          <a:pt x="0" y="396044"/>
                        </a:cubicBezTo>
                        <a:cubicBezTo>
                          <a:pt x="0" y="177315"/>
                          <a:pt x="180551" y="0"/>
                          <a:pt x="403272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srgbClr val="000000">
                        <a:alpha val="40000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" name="Google Shape;260;p4">
                    <a:extLst>
                      <a:ext uri="{FF2B5EF4-FFF2-40B4-BE49-F238E27FC236}">
                        <a16:creationId xmlns="" xmlns:a16="http://schemas.microsoft.com/office/drawing/2014/main" id="{71323607-74F6-4105-94A2-2EA2C3820B67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6426849" y="2550025"/>
                    <a:ext cx="619274" cy="619274"/>
                  </a:xfrm>
                  <a:prstGeom prst="ellipse">
                    <a:avLst/>
                  </a:prstGeom>
                  <a:gradFill>
                    <a:gsLst>
                      <a:gs pos="0">
                        <a:srgbClr val="457B6B"/>
                      </a:gs>
                      <a:gs pos="80000">
                        <a:srgbClr val="A3D0C3"/>
                      </a:gs>
                      <a:gs pos="100000">
                        <a:srgbClr val="A4D1C4"/>
                      </a:gs>
                    </a:gsLst>
                    <a:lin ang="16200000" scaled="0"/>
                  </a:gradFill>
                  <a:ln w="9525" cap="flat" cmpd="sng">
                    <a:solidFill>
                      <a:srgbClr val="A9CDC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>
                    <a:outerShdw blurRad="50800" dist="38100" dir="2700000" algn="tl" rotWithShape="0">
                      <a:srgbClr val="000000">
                        <a:alpha val="40000"/>
                      </a:srgbClr>
                    </a:outerShdw>
                  </a:effectLst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R="0" lvl="1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R="0" lvl="2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R="0" lvl="3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R="0" lvl="4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R="0" lvl="5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R="0" lvl="6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R="0" lvl="7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R="0" lvl="8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Font typeface="Arial"/>
                      <a:def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91" name="Google Shape;261;p4">
                  <a:extLst>
                    <a:ext uri="{FF2B5EF4-FFF2-40B4-BE49-F238E27FC236}">
                      <a16:creationId xmlns="" xmlns:a16="http://schemas.microsoft.com/office/drawing/2014/main" id="{F19FE5D7-E916-42A4-BC62-A5EE6579E739}"/>
                    </a:ext>
                  </a:extLst>
                </p:cNvPr>
                <p:cNvSpPr txBox="1"/>
                <p:nvPr/>
              </p:nvSpPr>
              <p:spPr>
                <a:xfrm>
                  <a:off x="1214431" y="5794697"/>
                  <a:ext cx="3625195" cy="64629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6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9" name="Google Shape;262;p4">
                <a:extLst>
                  <a:ext uri="{FF2B5EF4-FFF2-40B4-BE49-F238E27FC236}">
                    <a16:creationId xmlns="" xmlns:a16="http://schemas.microsoft.com/office/drawing/2014/main" id="{A24BD356-A221-4422-A620-4114FCD7185B}"/>
                  </a:ext>
                </a:extLst>
              </p:cNvPr>
              <p:cNvSpPr/>
              <p:nvPr/>
            </p:nvSpPr>
            <p:spPr>
              <a:xfrm>
                <a:off x="5072789" y="5782614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</a:t>
                </a:r>
                <a:endParaRPr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5" name="Rectangle 104"/>
            <p:cNvSpPr/>
            <p:nvPr/>
          </p:nvSpPr>
          <p:spPr>
            <a:xfrm>
              <a:off x="1477245" y="5548975"/>
              <a:ext cx="33069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200" dirty="0">
                  <a:latin typeface="Calibri" panose="020F0502020204030204" pitchFamily="34" charset="0"/>
                  <a:cs typeface="Calibri" panose="020F0502020204030204" pitchFamily="34" charset="0"/>
                </a:rPr>
                <a:t>૧૬મી સદીમાં સલ્તનત યુગનો અંત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65306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ગુજરાતમાં મુસ્લિમ શાસન</a:t>
            </a:r>
          </a:p>
        </p:txBody>
      </p:sp>
    </p:spTree>
    <p:extLst>
      <p:ext uri="{BB962C8B-B14F-4D97-AF65-F5344CB8AC3E}">
        <p14:creationId xmlns="" xmlns:p14="http://schemas.microsoft.com/office/powerpoint/2010/main" val="19752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081E6BB-0910-6A1E-4F29-B7EFAFC361B2}"/>
              </a:ext>
            </a:extLst>
          </p:cNvPr>
          <p:cNvSpPr txBox="1"/>
          <p:nvPr/>
        </p:nvSpPr>
        <p:spPr>
          <a:xfrm>
            <a:off x="1847528" y="3869622"/>
            <a:ext cx="866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Palas</a:t>
            </a:r>
          </a:p>
        </p:txBody>
      </p:sp>
      <p:grpSp>
        <p:nvGrpSpPr>
          <p:cNvPr id="3" name="Group 66"/>
          <p:cNvGrpSpPr/>
          <p:nvPr/>
        </p:nvGrpSpPr>
        <p:grpSpPr>
          <a:xfrm>
            <a:off x="4367808" y="1946991"/>
            <a:ext cx="6477848" cy="830997"/>
            <a:chOff x="4868030" y="2111472"/>
            <a:chExt cx="6477848" cy="830997"/>
          </a:xfrm>
        </p:grpSpPr>
        <p:grpSp>
          <p:nvGrpSpPr>
            <p:cNvPr id="4" name="Google Shape;907;p21">
              <a:extLst>
                <a:ext uri="{FF2B5EF4-FFF2-40B4-BE49-F238E27FC236}">
                  <a16:creationId xmlns="" xmlns:a16="http://schemas.microsoft.com/office/drawing/2014/main" id="{FB3FCF95-A143-4177-B7E0-9ED0567ECC57}"/>
                </a:ext>
              </a:extLst>
            </p:cNvPr>
            <p:cNvGrpSpPr/>
            <p:nvPr/>
          </p:nvGrpSpPr>
          <p:grpSpPr>
            <a:xfrm>
              <a:off x="4868030" y="2127681"/>
              <a:ext cx="576064" cy="504056"/>
              <a:chOff x="10865797" y="3286316"/>
              <a:chExt cx="1766536" cy="203811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Google Shape;908;p21">
                <a:extLst>
                  <a:ext uri="{FF2B5EF4-FFF2-40B4-BE49-F238E27FC236}">
                    <a16:creationId xmlns="" xmlns:a16="http://schemas.microsoft.com/office/drawing/2014/main" id="{DCD6315E-043B-44F1-82D5-02A174757D0B}"/>
                  </a:ext>
                </a:extLst>
              </p:cNvPr>
              <p:cNvSpPr/>
              <p:nvPr/>
            </p:nvSpPr>
            <p:spPr>
              <a:xfrm>
                <a:off x="10865797" y="3286316"/>
                <a:ext cx="1766533" cy="203811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637" extrusionOk="0">
                    <a:moveTo>
                      <a:pt x="708" y="0"/>
                    </a:moveTo>
                    <a:lnTo>
                      <a:pt x="2" y="410"/>
                    </a:lnTo>
                    <a:lnTo>
                      <a:pt x="0" y="1227"/>
                    </a:lnTo>
                    <a:lnTo>
                      <a:pt x="710" y="1637"/>
                    </a:lnTo>
                    <a:lnTo>
                      <a:pt x="1416" y="1227"/>
                    </a:lnTo>
                    <a:lnTo>
                      <a:pt x="1419" y="4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909;p21">
                <a:extLst>
                  <a:ext uri="{FF2B5EF4-FFF2-40B4-BE49-F238E27FC236}">
                    <a16:creationId xmlns="" xmlns:a16="http://schemas.microsoft.com/office/drawing/2014/main" id="{794B0EFC-DFE5-426F-8FCF-B4B1381AB40D}"/>
                  </a:ext>
                </a:extLst>
              </p:cNvPr>
              <p:cNvSpPr/>
              <p:nvPr/>
            </p:nvSpPr>
            <p:spPr>
              <a:xfrm>
                <a:off x="11750312" y="3797090"/>
                <a:ext cx="882021" cy="1527340"/>
              </a:xfrm>
              <a:custGeom>
                <a:avLst/>
                <a:gdLst/>
                <a:ahLst/>
                <a:cxnLst/>
                <a:rect l="l" t="t" r="r" b="b"/>
                <a:pathLst>
                  <a:path w="709" h="1227" extrusionOk="0">
                    <a:moveTo>
                      <a:pt x="709" y="0"/>
                    </a:moveTo>
                    <a:lnTo>
                      <a:pt x="706" y="817"/>
                    </a:lnTo>
                    <a:lnTo>
                      <a:pt x="0" y="1227"/>
                    </a:lnTo>
                    <a:lnTo>
                      <a:pt x="3" y="41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910;p21">
                <a:extLst>
                  <a:ext uri="{FF2B5EF4-FFF2-40B4-BE49-F238E27FC236}">
                    <a16:creationId xmlns="" xmlns:a16="http://schemas.microsoft.com/office/drawing/2014/main" id="{EAAD2C5B-CA65-4E0E-9990-92956CB5CAC9}"/>
                  </a:ext>
                </a:extLst>
              </p:cNvPr>
              <p:cNvSpPr/>
              <p:nvPr/>
            </p:nvSpPr>
            <p:spPr>
              <a:xfrm>
                <a:off x="10865797" y="3797090"/>
                <a:ext cx="887004" cy="1527340"/>
              </a:xfrm>
              <a:custGeom>
                <a:avLst/>
                <a:gdLst/>
                <a:ahLst/>
                <a:cxnLst/>
                <a:rect l="l" t="t" r="r" b="b"/>
                <a:pathLst>
                  <a:path w="713" h="1227" extrusionOk="0">
                    <a:moveTo>
                      <a:pt x="713" y="410"/>
                    </a:moveTo>
                    <a:lnTo>
                      <a:pt x="710" y="1227"/>
                    </a:lnTo>
                    <a:lnTo>
                      <a:pt x="0" y="8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21143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4" name="Rectangle 63"/>
            <p:cNvSpPr/>
            <p:nvPr/>
          </p:nvSpPr>
          <p:spPr>
            <a:xfrm>
              <a:off x="5631290" y="2111472"/>
              <a:ext cx="571458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ગોપાલ (૭૪૦-૭૭૪ એડી) દ્વારા સ્થાપિત પાલસ; જેને "પાલવંશ" કહેવામાં આવે છે.</a:t>
              </a:r>
            </a:p>
          </p:txBody>
        </p:sp>
      </p:grpSp>
      <p:grpSp>
        <p:nvGrpSpPr>
          <p:cNvPr id="5" name="Group 65"/>
          <p:cNvGrpSpPr/>
          <p:nvPr/>
        </p:nvGrpSpPr>
        <p:grpSpPr>
          <a:xfrm>
            <a:off x="4367808" y="3059964"/>
            <a:ext cx="7134504" cy="504056"/>
            <a:chOff x="4868029" y="3176383"/>
            <a:chExt cx="6032606" cy="504056"/>
          </a:xfrm>
        </p:grpSpPr>
        <p:grpSp>
          <p:nvGrpSpPr>
            <p:cNvPr id="6" name="Google Shape;933;p21">
              <a:extLst>
                <a:ext uri="{FF2B5EF4-FFF2-40B4-BE49-F238E27FC236}">
                  <a16:creationId xmlns="" xmlns:a16="http://schemas.microsoft.com/office/drawing/2014/main" id="{1EC03AD4-52E5-48E6-AD9B-F015833895C9}"/>
                </a:ext>
              </a:extLst>
            </p:cNvPr>
            <p:cNvGrpSpPr/>
            <p:nvPr/>
          </p:nvGrpSpPr>
          <p:grpSpPr>
            <a:xfrm>
              <a:off x="4868029" y="3176383"/>
              <a:ext cx="576063" cy="504056"/>
              <a:chOff x="11747817" y="4814902"/>
              <a:chExt cx="1765283" cy="203686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Google Shape;934;p21">
                <a:extLst>
                  <a:ext uri="{FF2B5EF4-FFF2-40B4-BE49-F238E27FC236}">
                    <a16:creationId xmlns="" xmlns:a16="http://schemas.microsoft.com/office/drawing/2014/main" id="{79072B98-D353-4148-8DBB-EE752BD5E05F}"/>
                  </a:ext>
                </a:extLst>
              </p:cNvPr>
              <p:cNvSpPr/>
              <p:nvPr/>
            </p:nvSpPr>
            <p:spPr>
              <a:xfrm>
                <a:off x="11747817" y="4814902"/>
                <a:ext cx="1765283" cy="2036869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636" extrusionOk="0">
                    <a:moveTo>
                      <a:pt x="708" y="0"/>
                    </a:moveTo>
                    <a:lnTo>
                      <a:pt x="2" y="410"/>
                    </a:lnTo>
                    <a:lnTo>
                      <a:pt x="0" y="1226"/>
                    </a:lnTo>
                    <a:lnTo>
                      <a:pt x="711" y="1636"/>
                    </a:lnTo>
                    <a:lnTo>
                      <a:pt x="1416" y="1226"/>
                    </a:lnTo>
                    <a:lnTo>
                      <a:pt x="1418" y="4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935;p21">
                <a:extLst>
                  <a:ext uri="{FF2B5EF4-FFF2-40B4-BE49-F238E27FC236}">
                    <a16:creationId xmlns="" xmlns:a16="http://schemas.microsoft.com/office/drawing/2014/main" id="{423CF007-A9A4-4739-881D-127A8924F8BA}"/>
                  </a:ext>
                </a:extLst>
              </p:cNvPr>
              <p:cNvSpPr/>
              <p:nvPr/>
            </p:nvSpPr>
            <p:spPr>
              <a:xfrm>
                <a:off x="12632330" y="5325673"/>
                <a:ext cx="879529" cy="1526091"/>
              </a:xfrm>
              <a:custGeom>
                <a:avLst/>
                <a:gdLst/>
                <a:ahLst/>
                <a:cxnLst/>
                <a:rect l="l" t="t" r="r" b="b"/>
                <a:pathLst>
                  <a:path w="707" h="1226" extrusionOk="0">
                    <a:moveTo>
                      <a:pt x="707" y="0"/>
                    </a:moveTo>
                    <a:lnTo>
                      <a:pt x="705" y="816"/>
                    </a:lnTo>
                    <a:lnTo>
                      <a:pt x="0" y="1226"/>
                    </a:lnTo>
                    <a:lnTo>
                      <a:pt x="1" y="410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936;p21">
                <a:extLst>
                  <a:ext uri="{FF2B5EF4-FFF2-40B4-BE49-F238E27FC236}">
                    <a16:creationId xmlns="" xmlns:a16="http://schemas.microsoft.com/office/drawing/2014/main" id="{3BF0EEC1-564C-46E8-81CC-678487DA7C40}"/>
                  </a:ext>
                </a:extLst>
              </p:cNvPr>
              <p:cNvSpPr/>
              <p:nvPr/>
            </p:nvSpPr>
            <p:spPr>
              <a:xfrm>
                <a:off x="11747817" y="5325673"/>
                <a:ext cx="885758" cy="152609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1226" extrusionOk="0">
                    <a:moveTo>
                      <a:pt x="712" y="410"/>
                    </a:moveTo>
                    <a:lnTo>
                      <a:pt x="711" y="1226"/>
                    </a:lnTo>
                    <a:lnTo>
                      <a:pt x="0" y="8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21143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5" name="Rectangle 64"/>
            <p:cNvSpPr/>
            <p:nvPr/>
          </p:nvSpPr>
          <p:spPr>
            <a:xfrm>
              <a:off x="5544640" y="3218773"/>
              <a:ext cx="53559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સેન્સ પછી, 1095 એડીમાં સ્થાપના થઈ</a:t>
              </a:r>
            </a:p>
          </p:txBody>
        </p:sp>
      </p:grpSp>
      <p:grpSp>
        <p:nvGrpSpPr>
          <p:cNvPr id="10" name="Group 2"/>
          <p:cNvGrpSpPr/>
          <p:nvPr/>
        </p:nvGrpSpPr>
        <p:grpSpPr>
          <a:xfrm>
            <a:off x="4367808" y="4117103"/>
            <a:ext cx="6190904" cy="500268"/>
            <a:chOff x="4871864" y="4253812"/>
            <a:chExt cx="6190904" cy="500268"/>
          </a:xfrm>
        </p:grpSpPr>
        <p:grpSp>
          <p:nvGrpSpPr>
            <p:cNvPr id="11" name="Google Shape;915;p21">
              <a:extLst>
                <a:ext uri="{FF2B5EF4-FFF2-40B4-BE49-F238E27FC236}">
                  <a16:creationId xmlns="" xmlns:a16="http://schemas.microsoft.com/office/drawing/2014/main" id="{4FA8EA44-5D34-41CE-A914-C95BFC8CE2F7}"/>
                </a:ext>
              </a:extLst>
            </p:cNvPr>
            <p:cNvGrpSpPr/>
            <p:nvPr/>
          </p:nvGrpSpPr>
          <p:grpSpPr>
            <a:xfrm>
              <a:off x="4871864" y="4253812"/>
              <a:ext cx="601991" cy="500268"/>
              <a:chOff x="10865797" y="9395677"/>
              <a:chExt cx="1766536" cy="2038115"/>
            </a:xfrm>
          </p:grpSpPr>
          <p:sp>
            <p:nvSpPr>
              <p:cNvPr id="19" name="Google Shape;916;p21">
                <a:extLst>
                  <a:ext uri="{FF2B5EF4-FFF2-40B4-BE49-F238E27FC236}">
                    <a16:creationId xmlns="" xmlns:a16="http://schemas.microsoft.com/office/drawing/2014/main" id="{05668B0B-2A9B-4AF7-94B4-B89B9B6E9405}"/>
                  </a:ext>
                </a:extLst>
              </p:cNvPr>
              <p:cNvSpPr/>
              <p:nvPr/>
            </p:nvSpPr>
            <p:spPr>
              <a:xfrm>
                <a:off x="10865797" y="9395677"/>
                <a:ext cx="1766533" cy="203811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637" extrusionOk="0">
                    <a:moveTo>
                      <a:pt x="708" y="0"/>
                    </a:moveTo>
                    <a:lnTo>
                      <a:pt x="2" y="410"/>
                    </a:lnTo>
                    <a:lnTo>
                      <a:pt x="0" y="1227"/>
                    </a:lnTo>
                    <a:lnTo>
                      <a:pt x="710" y="1637"/>
                    </a:lnTo>
                    <a:lnTo>
                      <a:pt x="1416" y="1227"/>
                    </a:lnTo>
                    <a:lnTo>
                      <a:pt x="1419" y="41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917;p21">
                <a:extLst>
                  <a:ext uri="{FF2B5EF4-FFF2-40B4-BE49-F238E27FC236}">
                    <a16:creationId xmlns="" xmlns:a16="http://schemas.microsoft.com/office/drawing/2014/main" id="{485EE0EC-9DC3-4FAB-B0CA-A115434F6A89}"/>
                  </a:ext>
                </a:extLst>
              </p:cNvPr>
              <p:cNvSpPr/>
              <p:nvPr/>
            </p:nvSpPr>
            <p:spPr>
              <a:xfrm>
                <a:off x="11750312" y="9906452"/>
                <a:ext cx="882021" cy="1527340"/>
              </a:xfrm>
              <a:custGeom>
                <a:avLst/>
                <a:gdLst/>
                <a:ahLst/>
                <a:cxnLst/>
                <a:rect l="l" t="t" r="r" b="b"/>
                <a:pathLst>
                  <a:path w="709" h="1227" extrusionOk="0">
                    <a:moveTo>
                      <a:pt x="709" y="0"/>
                    </a:moveTo>
                    <a:lnTo>
                      <a:pt x="706" y="817"/>
                    </a:lnTo>
                    <a:lnTo>
                      <a:pt x="0" y="1227"/>
                    </a:lnTo>
                    <a:lnTo>
                      <a:pt x="3" y="411"/>
                    </a:ln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918;p21">
                <a:extLst>
                  <a:ext uri="{FF2B5EF4-FFF2-40B4-BE49-F238E27FC236}">
                    <a16:creationId xmlns="" xmlns:a16="http://schemas.microsoft.com/office/drawing/2014/main" id="{C09E815B-BC24-49DA-9436-8ABA9829CF7F}"/>
                  </a:ext>
                </a:extLst>
              </p:cNvPr>
              <p:cNvSpPr/>
              <p:nvPr/>
            </p:nvSpPr>
            <p:spPr>
              <a:xfrm>
                <a:off x="10865797" y="9906452"/>
                <a:ext cx="887004" cy="1527340"/>
              </a:xfrm>
              <a:custGeom>
                <a:avLst/>
                <a:gdLst/>
                <a:ahLst/>
                <a:cxnLst/>
                <a:rect l="l" t="t" r="r" b="b"/>
                <a:pathLst>
                  <a:path w="713" h="1227" extrusionOk="0">
                    <a:moveTo>
                      <a:pt x="713" y="411"/>
                    </a:moveTo>
                    <a:lnTo>
                      <a:pt x="710" y="1227"/>
                    </a:lnTo>
                    <a:lnTo>
                      <a:pt x="0" y="8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21143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5672063" y="4253812"/>
              <a:ext cx="53907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સેન વંશના પ્રખ્યાત શાસક - </a:t>
              </a: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વિજયસેન</a:t>
              </a:r>
            </a:p>
          </p:txBody>
        </p:sp>
      </p:grpSp>
      <p:grpSp>
        <p:nvGrpSpPr>
          <p:cNvPr id="12" name="Group 69"/>
          <p:cNvGrpSpPr/>
          <p:nvPr/>
        </p:nvGrpSpPr>
        <p:grpSpPr>
          <a:xfrm>
            <a:off x="4367808" y="5084582"/>
            <a:ext cx="6912767" cy="830997"/>
            <a:chOff x="4868029" y="3117304"/>
            <a:chExt cx="6912767" cy="830997"/>
          </a:xfrm>
        </p:grpSpPr>
        <p:grpSp>
          <p:nvGrpSpPr>
            <p:cNvPr id="16" name="Google Shape;933;p21">
              <a:extLst>
                <a:ext uri="{FF2B5EF4-FFF2-40B4-BE49-F238E27FC236}">
                  <a16:creationId xmlns="" xmlns:a16="http://schemas.microsoft.com/office/drawing/2014/main" id="{1EC03AD4-52E5-48E6-AD9B-F015833895C9}"/>
                </a:ext>
              </a:extLst>
            </p:cNvPr>
            <p:cNvGrpSpPr/>
            <p:nvPr/>
          </p:nvGrpSpPr>
          <p:grpSpPr>
            <a:xfrm>
              <a:off x="4868029" y="3176383"/>
              <a:ext cx="576063" cy="504056"/>
              <a:chOff x="11747817" y="4814902"/>
              <a:chExt cx="1765283" cy="2036869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Google Shape;934;p21">
                <a:extLst>
                  <a:ext uri="{FF2B5EF4-FFF2-40B4-BE49-F238E27FC236}">
                    <a16:creationId xmlns="" xmlns:a16="http://schemas.microsoft.com/office/drawing/2014/main" id="{79072B98-D353-4148-8DBB-EE752BD5E05F}"/>
                  </a:ext>
                </a:extLst>
              </p:cNvPr>
              <p:cNvSpPr/>
              <p:nvPr/>
            </p:nvSpPr>
            <p:spPr>
              <a:xfrm>
                <a:off x="11747817" y="4814902"/>
                <a:ext cx="1765283" cy="2036869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636" extrusionOk="0">
                    <a:moveTo>
                      <a:pt x="708" y="0"/>
                    </a:moveTo>
                    <a:lnTo>
                      <a:pt x="2" y="410"/>
                    </a:lnTo>
                    <a:lnTo>
                      <a:pt x="0" y="1226"/>
                    </a:lnTo>
                    <a:lnTo>
                      <a:pt x="711" y="1636"/>
                    </a:lnTo>
                    <a:lnTo>
                      <a:pt x="1416" y="1226"/>
                    </a:lnTo>
                    <a:lnTo>
                      <a:pt x="1418" y="4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935;p21">
                <a:extLst>
                  <a:ext uri="{FF2B5EF4-FFF2-40B4-BE49-F238E27FC236}">
                    <a16:creationId xmlns="" xmlns:a16="http://schemas.microsoft.com/office/drawing/2014/main" id="{423CF007-A9A4-4739-881D-127A8924F8BA}"/>
                  </a:ext>
                </a:extLst>
              </p:cNvPr>
              <p:cNvSpPr/>
              <p:nvPr/>
            </p:nvSpPr>
            <p:spPr>
              <a:xfrm>
                <a:off x="12632330" y="5325673"/>
                <a:ext cx="879529" cy="1526091"/>
              </a:xfrm>
              <a:custGeom>
                <a:avLst/>
                <a:gdLst/>
                <a:ahLst/>
                <a:cxnLst/>
                <a:rect l="l" t="t" r="r" b="b"/>
                <a:pathLst>
                  <a:path w="707" h="1226" extrusionOk="0">
                    <a:moveTo>
                      <a:pt x="707" y="0"/>
                    </a:moveTo>
                    <a:lnTo>
                      <a:pt x="705" y="816"/>
                    </a:lnTo>
                    <a:lnTo>
                      <a:pt x="0" y="1226"/>
                    </a:lnTo>
                    <a:lnTo>
                      <a:pt x="1" y="41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0000"/>
                </a:scheme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936;p21">
                <a:extLst>
                  <a:ext uri="{FF2B5EF4-FFF2-40B4-BE49-F238E27FC236}">
                    <a16:creationId xmlns="" xmlns:a16="http://schemas.microsoft.com/office/drawing/2014/main" id="{3BF0EEC1-564C-46E8-81CC-678487DA7C40}"/>
                  </a:ext>
                </a:extLst>
              </p:cNvPr>
              <p:cNvSpPr/>
              <p:nvPr/>
            </p:nvSpPr>
            <p:spPr>
              <a:xfrm>
                <a:off x="11747817" y="5325673"/>
                <a:ext cx="885758" cy="152609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1226" extrusionOk="0">
                    <a:moveTo>
                      <a:pt x="712" y="410"/>
                    </a:moveTo>
                    <a:lnTo>
                      <a:pt x="711" y="1226"/>
                    </a:lnTo>
                    <a:lnTo>
                      <a:pt x="0" y="8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21143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67500" tIns="33750" rIns="67500" bIns="3375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747A9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5600697" y="3117304"/>
              <a:ext cx="618009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બલાલ સેને ‘</a:t>
              </a:r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દાનસાગર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’ અને ‘</a:t>
              </a:r>
              <a:r>
                <a:rPr lang="en-GB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અદ્દ</a:t>
              </a:r>
              <a:r>
                <a:rPr lang="gu-IN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ભૂતસાગર</a:t>
              </a:r>
              <a:r>
                <a:rPr lang="gu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’ એમ બે ગ્રંથો લખ્યા હતા.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65307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બંગાળના પલાસ અને સેન્સ</a:t>
            </a:r>
          </a:p>
        </p:txBody>
      </p:sp>
      <p:grpSp>
        <p:nvGrpSpPr>
          <p:cNvPr id="17" name="Group 3"/>
          <p:cNvGrpSpPr/>
          <p:nvPr/>
        </p:nvGrpSpPr>
        <p:grpSpPr>
          <a:xfrm>
            <a:off x="911424" y="1457580"/>
            <a:ext cx="3096344" cy="4442019"/>
            <a:chOff x="911424" y="1457580"/>
            <a:chExt cx="3096344" cy="4442019"/>
          </a:xfrm>
        </p:grpSpPr>
        <p:pic>
          <p:nvPicPr>
            <p:cNvPr id="34" name="Picture 33">
              <a:extLst>
                <a:ext uri="{FF2B5EF4-FFF2-40B4-BE49-F238E27FC236}">
                  <a16:creationId xmlns="" xmlns:a16="http://schemas.microsoft.com/office/drawing/2014/main" id="{2B307396-282D-6706-774B-3A8CC636E837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48257" t="14224" r="25889" b="25891"/>
            <a:stretch/>
          </p:blipFill>
          <p:spPr>
            <a:xfrm>
              <a:off x="911424" y="1839645"/>
              <a:ext cx="3096344" cy="405995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" name="TextBox 1"/>
            <p:cNvSpPr txBox="1"/>
            <p:nvPr/>
          </p:nvSpPr>
          <p:spPr>
            <a:xfrm>
              <a:off x="1989684" y="1457580"/>
              <a:ext cx="108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gu-IN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ગોપાલા</a:t>
              </a:r>
              <a:endParaRPr lang="en-IN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27251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7740306"/>
              </p:ext>
            </p:extLst>
          </p:nvPr>
        </p:nvGraphicFramePr>
        <p:xfrm>
          <a:off x="551385" y="1196752"/>
          <a:ext cx="10729192" cy="455034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626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653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673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704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34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રાજ્ય/વંશ</a:t>
                      </a:r>
                      <a:endParaRPr lang="en-IN" sz="24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સ્થાન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હાઇલાઈટ્સ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2229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ગઢવાલ</a:t>
                      </a:r>
                      <a:r>
                        <a:rPr lang="en-I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ચંદ્રદેવ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ગોવિંદચંદ્ર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મદ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ચંદ્ર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 ઉપરાંત,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ચંદ્રદેવે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કાશીને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મુખ્ય રાજધાની બનાવી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ગોવિંદ ચન્દ્ર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અત્યંત બહાદુર અને મહાન શાસક; મહમૂદ ગઝનીના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હુમલાને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અટકાવ્યો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બૌદ્ધ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વિહારોના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જીર્ણોદ્ધાર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કર્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યા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18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735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ચંદેલો</a:t>
                      </a:r>
                      <a:r>
                        <a:rPr lang="en-I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બુંદેલખંડ (ત્યારે જે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જા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કભુક્તિ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કહેવામાં આવતું)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શાસક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યશોવર્મન,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કીર્તિ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વર્મા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અને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પરમર્હિઁ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દેવ (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પરમાલ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રાજવંશ ગૌરવપૂર્ણ નિર્માતા –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બુદેલખંડમાં મંદિરો અને ભંડારો બાંધ્યા;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ખજુરાહો મંદિરો કળાના કૃતિ અને મહાન તીર્થસ્થાન.</a:t>
                      </a:r>
                      <a:endParaRPr lang="en-IN" sz="18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342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પરમારો</a:t>
                      </a:r>
                      <a:r>
                        <a:rPr lang="en-I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ળ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વા (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ઉજ્જૈન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અથવા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અવંતિ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I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કૃષ્ણરાજ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ઈ. સ.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૮૨૦ )</a:t>
                      </a:r>
                      <a:r>
                        <a:rPr lang="gu-IN" dirty="0"/>
                        <a:t/>
                      </a:r>
                      <a:br>
                        <a:rPr lang="gu-IN" dirty="0"/>
                      </a:b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પરમાર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વંશ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ના </a:t>
                      </a:r>
                      <a:r>
                        <a:rPr lang="gu-I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રાજા ભોજ</a:t>
                      </a:r>
                      <a:r>
                        <a:rPr lang="gu-IN" dirty="0"/>
                        <a:t/>
                      </a:r>
                      <a:br>
                        <a:rPr lang="gu-IN" dirty="0"/>
                      </a:b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અન્ય </a:t>
                      </a:r>
                      <a:r>
                        <a:rPr lang="gu-I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સિયુક, મુંજ</a:t>
                      </a:r>
                      <a:endParaRPr lang="en-IN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રાજા ભોજ - સારા, </a:t>
                      </a:r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લોકપ્રિય શાસક;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ધારાનગરી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અને 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ભોજપુરમાં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આજના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ભોપાલ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શહેરમાં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મહાશાળા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બનાવી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18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65306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રીકેપ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875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74696241"/>
              </p:ext>
            </p:extLst>
          </p:nvPr>
        </p:nvGraphicFramePr>
        <p:xfrm>
          <a:off x="407368" y="1052736"/>
          <a:ext cx="11161240" cy="5088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1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28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744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4423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34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રાજ્ય/વંશ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સ્થાન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હાઇલાઈટ્સ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03225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ચૌહાણ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ચાહમાન</a:t>
                      </a:r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શાકંભરી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જમેરના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ઉતરે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વા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સુદેવ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114300"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R="114300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શાસકો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અજયજરાજ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અર્ણોરા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જ, સોમેશ્વર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ચૌહા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ણ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અર્ણોરાજનો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પુત્ર)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114300">
                        <a:spcAft>
                          <a:spcPts val="0"/>
                        </a:spcAft>
                      </a:pPr>
                      <a:endParaRPr lang="en-US" sz="1800" b="0" i="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114300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શાસક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પૃથ્વી</a:t>
                      </a:r>
                    </a:p>
                    <a:p>
                      <a:pPr marR="114300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 ચૌહાણ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(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સોમેશ્વર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ચૌહાણનો પુત્ર)</a:t>
                      </a:r>
                      <a:r>
                        <a:rPr lang="en-I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અજયરાજે અજયમેરુ (બાદમાં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અજમેર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સ્થાપ્યું.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પ્રૃથ્વીરાજ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ચૌહાણ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–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ભારતીય ઇતિહાસમાં એક નાયક;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તરાઈના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યુદ્ધમાં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પ્રૃથ્વીરાજ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ચૌહાણે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ઈ. સ. ૧૧૯૧ માં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શિહાબુદ્દીન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ઘોરીને હરાવ્યો;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પરંતુ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૧૧૯૨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માં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ઘોરી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દ્વારા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હાર્યો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ચૌહાણના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પરાજય પછી મુસ્લિમ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સત્તા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એ દિલ્હી ઉપર કબજો મેળવ્યો.</a:t>
                      </a:r>
                      <a:endParaRPr lang="en-IN" sz="1800" u="none" strike="noStrike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97868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ચાવડા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 -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અણ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હિલવાડ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(સરસ્વતી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નદીનાં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કાંઠે)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 – વનરાજ ચાવડા ૭૫૬ 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ણ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હિલવાડ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ટ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ણ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નું નામ વ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ચાવડાના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બાલ્ય</a:t>
                      </a:r>
                      <a:r>
                        <a:rPr lang="gu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કાળના મિત્ર અ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ણ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હિલ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ભરવાડ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ના નામ પરથી રાખવામાં આવ્યું હોવાનું માનવામાં આવે છે.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ગુજરાતના સૌરાષ્ટ્ર અને કચ્છ ચાવડા શાસન હેઠળ હતા.</a:t>
                      </a:r>
                      <a:endParaRPr lang="en-IN" sz="1800" u="none" strike="noStrike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65306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રીકેપ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4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3839717"/>
              </p:ext>
            </p:extLst>
          </p:nvPr>
        </p:nvGraphicFramePr>
        <p:xfrm>
          <a:off x="304800" y="914400"/>
          <a:ext cx="11658600" cy="5328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6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09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853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105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8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રાજ્ય/વંશ</a:t>
                      </a:r>
                      <a:endParaRPr lang="en-IN" sz="24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D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સ્થાન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D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D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હાઇલાઈટ્સ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CD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7159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સોલંકી </a:t>
                      </a:r>
                      <a:endParaRPr lang="en-IN" sz="18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ચાલુક્યા)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 - અણહિલવાડ (હાલનું પાટણ)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મૂળ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મુખ્ય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ન્યાયાધિકારો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ભીમદેવ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સિદ્ધરાજ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જયસિંહ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કુમારપાળ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ભીમદેવ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બીજો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સોલંકી શાસન દરમિયાન ગુજરાત સમૃદ્ધ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બન્યું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ભીમદેવ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ની પત્ની રાણી ઉદયમતી એ ‘રાણી કી વાવ’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નામની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વાવ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બનાવી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(હવે એક પ્રખ્યાત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યુનેસ્કો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વલ્ડૅ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હેરીટેજ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સ્થળ)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સિદ્ધરાજ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જયસિહ્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ની માતા,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મીનળદેવી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યાત્રા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કર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દૂર કરવા અને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માલવ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તળાવ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બનાવવાનો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શ્રેય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આપવામાં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આવે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છે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કુમારપાળે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આચાર્ય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હેમચંદ્રાચાર્ય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થી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પ્રભાવિત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થઈને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અહિંસાને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પ્રોત્સાહન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આપ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વા માટે કડક પગલાં લીધાં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1800" u="none" strike="noStrike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6319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વાઘેલા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 –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વ્યાઘ્ર</a:t>
                      </a:r>
                      <a:r>
                        <a:rPr lang="gu-IN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પલ્લી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વાઘેલ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ગામ</a:t>
                      </a:r>
                      <a:endParaRPr lang="gu-IN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મુખ્ય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ન્યાયાધિકારો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800" b="1" u="sng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વીરધવલ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વિસ</a:t>
                      </a:r>
                      <a:r>
                        <a:rPr lang="en-GB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ળ</a:t>
                      </a:r>
                      <a:r>
                        <a:rPr lang="gu-IN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દેવ </a:t>
                      </a:r>
                      <a:endParaRPr lang="en-US" sz="180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અર્જુનદેવ</a:t>
                      </a:r>
                      <a:endParaRPr lang="en-US" sz="180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સારંગદેવ</a:t>
                      </a:r>
                      <a:r>
                        <a:rPr lang="en-IE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વ્યાઘ્રપલ્લી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ગામ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પરથી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રાજવંશનું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નામકરણ</a:t>
                      </a:r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વીરધવલના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શાસનકાળ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દરમિયાન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મુસ્લિમ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આક્રમણોનો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પ્રતિકાર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કર્યો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છેલ્લા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વાઘેલા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કરણદેવના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શાસનકાળ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દરમિયાન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૧૩૦૪ની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આસપાસ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મુસ્લિમ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સલ્તનતની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સ્થાપના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થઈ</a:t>
                      </a:r>
                      <a:r>
                        <a:rPr lang="en-GB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2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65306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રીકેપ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114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9579248"/>
              </p:ext>
            </p:extLst>
          </p:nvPr>
        </p:nvGraphicFramePr>
        <p:xfrm>
          <a:off x="623392" y="908720"/>
          <a:ext cx="10585177" cy="564484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604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42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235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13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579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રાજ્ય/વંશ</a:t>
                      </a:r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N" sz="24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8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સ્થાન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8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8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હાઇલાઈટ્સ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8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561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dirty="0">
                          <a:effectLst/>
                        </a:rPr>
                        <a:t>પાલ</a:t>
                      </a:r>
                      <a:endParaRPr lang="en-US" sz="1800" b="1" dirty="0">
                        <a:effectLst/>
                      </a:endParaRPr>
                    </a:p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(</a:t>
                      </a:r>
                      <a:r>
                        <a:rPr lang="gu-IN" sz="1800" b="1" dirty="0">
                          <a:effectLst/>
                        </a:rPr>
                        <a:t>પાલવંશ</a:t>
                      </a:r>
                      <a:r>
                        <a:rPr lang="en-IE" sz="1800" b="1" dirty="0">
                          <a:effectLst/>
                        </a:rPr>
                        <a:t>)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બંગાળ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ગોપાલ (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ઈ. સ. ૭૫૦-૭૭૦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IE" sz="1800" u="none" strike="noStrike" dirty="0">
                          <a:effectLst/>
                        </a:rPr>
                        <a:t>‘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પાલ'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વંશના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 અને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તેના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વંશજોના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નામ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પરથી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ઉતરી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આવ્યું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છે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પાલોએ 8મી સદીના મધ્યમાં શાસન કર્યું</a:t>
                      </a:r>
                      <a:endParaRPr lang="en-IN" sz="1800" u="none" strike="noStrike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561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સેન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બંગાળ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gu-IN" sz="18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બલ્લાલ સેન (વિજય સેન નો દીકરો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ઈ.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સ. ૧૦૯૫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માં સ્થાપના કરવામાં આવી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બલ્લાલ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સે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‘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દાનસાગર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 અને ‘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અદ્દભૂતસાગર’ની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રચના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કરી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1800" u="none" strike="noStrike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11379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</a:t>
                      </a:r>
                      <a:endParaRPr lang="en-US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1800" b="1" dirty="0">
                          <a:effectLst/>
                        </a:rPr>
                        <a:t>સલ્તનત</a:t>
                      </a:r>
                      <a:endParaRPr lang="en-IN" sz="18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સ્થાપક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મુઝફર શાહ (ઝફર ખાન)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IN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બીજાં મહત્વના શાસકો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અહમદ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શાહ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મહમૂદ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બેગડો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બહાદુરશાહ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દિલ્હીનાં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સુલતાને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ગુજરાતનો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વહીવટ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કરવા માટે નાઝી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(સુબા) નામના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રાજ્યપાલોની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નિમણૂંક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કરી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આ 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વંશમાં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૧૪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સુલતાનો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ઝાફર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ખાને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નામ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બદલીને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મુઝફ્ફર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શાહ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રાખ્યું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અને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ઈ.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સ. ૧૪૦૭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માં પ્રથમ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સુલતાન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બન્યા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અહમદ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શાહે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અણહિલવાડ પાટણથી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અમદાવાદ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રાજધાની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ખસેડી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●"/>
                      </a:pP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૧૬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મી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સદીમાં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ગુજરાતમાં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મુ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ઘ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લ શાસન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ની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શરુઆત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સાથે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સલ્તનતકાળ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નો</a:t>
                      </a:r>
                      <a:r>
                        <a:rPr lang="gu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અંત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આવ્યો</a:t>
                      </a:r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N" sz="1800" u="none" strike="noStrike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4C4837D-EBB3-0222-BDC3-0E2FA52024A6}"/>
              </a:ext>
            </a:extLst>
          </p:cNvPr>
          <p:cNvSpPr txBox="1"/>
          <p:nvPr/>
        </p:nvSpPr>
        <p:spPr>
          <a:xfrm>
            <a:off x="1559496" y="65306"/>
            <a:ext cx="9073008" cy="71508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રીકેપ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858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/>
        </p:nvGraphicFramePr>
        <p:xfrm>
          <a:off x="1127448" y="700345"/>
          <a:ext cx="9937100" cy="4324666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1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https://pixabay.com/vectors/silhouette-warrior-knight-3585658/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India map: SSSVV gallery (India map)</a:t>
                      </a:r>
                      <a:endParaRPr lang="en-IN" sz="9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Map - TNSSE text book Chapter Emergence of New Kingdoms in North India – page 119</a:t>
                      </a:r>
                      <a:endParaRPr lang="en-IN" sz="900" dirty="0"/>
                    </a:p>
                    <a:p>
                      <a:pPr marL="228600" marR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/>
                        <a:t>Khajuraho: https://pixabay.com/photos/mahadev-1008-shivlinga-khajuraho-3880558/-By </a:t>
                      </a:r>
                      <a:r>
                        <a:rPr lang="en-IN" sz="9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RikkyLohia</a:t>
                      </a:r>
                      <a:endParaRPr lang="en-IN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5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indent="0" rtl="0">
                        <a:buFont typeface="+mj-lt"/>
                        <a:buNone/>
                      </a:pPr>
                      <a:r>
                        <a:rPr lang="en-US" sz="9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Raj Bhoj : </a:t>
                      </a: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https://youtu.be/azvoLsiYeuw?t=103-Attribute to </a:t>
                      </a: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Malva Diary History</a:t>
                      </a:r>
                      <a:endParaRPr lang="en-IN" sz="900" b="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9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Someshwar</a:t>
                      </a:r>
                      <a:r>
                        <a:rPr lang="en-IE" sz="9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Chauhan: https://youtu.be/7Peg6EmUZu4?t=280(Attribution: Hope of success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9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Prithviraj</a:t>
                      </a:r>
                      <a:r>
                        <a:rPr lang="en-IE" sz="9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Chauhan</a:t>
                      </a:r>
                      <a:r>
                        <a:rPr lang="en-IN" sz="9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IN" sz="900" b="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N" sz="900" b="0" u="none" strike="noStrike" kern="1200" dirty="0">
                          <a:solidFill>
                            <a:schemeClr val="tx1"/>
                          </a:solidFill>
                        </a:rPr>
                        <a:t>https://youtu.be/e8zAQDGG91Y?t=75 (Attribution :The </a:t>
                      </a:r>
                      <a:r>
                        <a:rPr lang="en-IN" sz="900" b="0" u="none" strike="noStrike" kern="1200" dirty="0" err="1">
                          <a:solidFill>
                            <a:schemeClr val="tx1"/>
                          </a:solidFill>
                        </a:rPr>
                        <a:t>daksh</a:t>
                      </a:r>
                      <a:r>
                        <a:rPr lang="en-IN" sz="900" b="0" u="none" strike="noStrike" kern="1200" dirty="0">
                          <a:solidFill>
                            <a:schemeClr val="tx1"/>
                          </a:solidFill>
                        </a:rPr>
                        <a:t> talkies)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Vanraj Chavda: https://youtu.be/yxuvnIWN3tg?t=48-Attribute to Study News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IN" sz="900" dirty="0"/>
                        <a:t>Rajput: https://youtu.be/4fEaaRRA5Lk?t=43-Attribute to </a:t>
                      </a:r>
                      <a:r>
                        <a:rPr lang="it-IT" sz="900" dirty="0"/>
                        <a:t>Syed Saad Qadri - Ahl e Sunnat Channel</a:t>
                      </a:r>
                      <a:r>
                        <a:rPr lang="it-IT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Rani ki Vav:</a:t>
                      </a: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https://youtu.be/v8UDVB_fK68?t=134-Attribution: </a:t>
                      </a: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VST_SK</a:t>
                      </a:r>
                      <a:endParaRPr lang="en-IN" sz="9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dirty="0"/>
                        <a:t>Ministers: https://youtu.be/WwEkoffWpok?t=63-Attribute to </a:t>
                      </a: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Bhavesh Moliya</a:t>
                      </a:r>
                      <a:endParaRPr lang="en-IN" sz="900" b="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dk1"/>
                          </a:solidFill>
                        </a:rPr>
                        <a:t>11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900" baseline="0" dirty="0"/>
                        <a:t>Gopala: </a:t>
                      </a:r>
                      <a:r>
                        <a:rPr lang="en-IN" sz="900" u="sng" kern="1200" dirty="0">
                          <a:effectLst/>
                        </a:rPr>
                        <a:t>https://youtu.be/11-M5zt_ho0?t=60  (Chanakya </a:t>
                      </a:r>
                      <a:r>
                        <a:rPr lang="en-IN" sz="900" u="sng" kern="1200" dirty="0" err="1">
                          <a:effectLst/>
                        </a:rPr>
                        <a:t>Niti</a:t>
                      </a:r>
                      <a:r>
                        <a:rPr lang="en-IN" sz="900" u="sng" kern="1200" dirty="0">
                          <a:effectLst/>
                        </a:rPr>
                        <a:t>)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 descr="Free vector graphics of Silhouette">
            <a:extLst>
              <a:ext uri="{FF2B5EF4-FFF2-40B4-BE49-F238E27FC236}">
                <a16:creationId xmlns="" xmlns:a16="http://schemas.microsoft.com/office/drawing/2014/main" id="{5BD8E95D-046E-78AE-7C7F-4E400A161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088" y="1169054"/>
            <a:ext cx="188100" cy="21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18"/>
          <p:cNvGrpSpPr/>
          <p:nvPr/>
        </p:nvGrpSpPr>
        <p:grpSpPr>
          <a:xfrm>
            <a:off x="2550178" y="1548619"/>
            <a:ext cx="375689" cy="290262"/>
            <a:chOff x="10741" y="818492"/>
            <a:chExt cx="5705475" cy="549592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1" y="818492"/>
              <a:ext cx="5705475" cy="549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Graphic 16" descr="Marker with solid fill">
              <a:extLst>
                <a:ext uri="{FF2B5EF4-FFF2-40B4-BE49-F238E27FC236}">
                  <a16:creationId xmlns="" xmlns:a16="http://schemas.microsoft.com/office/drawing/2014/main" id="{BD36F50D-D6E3-87A2-7078-ED5E31CB5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p:blipFill>
          <p:spPr>
            <a:xfrm>
              <a:off x="2580839" y="2626256"/>
              <a:ext cx="410343" cy="394473"/>
            </a:xfrm>
            <a:prstGeom prst="rect">
              <a:avLst/>
            </a:prstGeom>
          </p:spPr>
        </p:pic>
      </p:grpSp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="" xmlns:a16="http://schemas.microsoft.com/office/drawing/2014/main" id="{E6B79C20-5C95-F7D9-299B-102CEDE64A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234" t="21935" r="24244" b="8797"/>
          <a:stretch/>
        </p:blipFill>
        <p:spPr>
          <a:xfrm>
            <a:off x="2392342" y="1975738"/>
            <a:ext cx="157048" cy="216000"/>
          </a:xfrm>
          <a:prstGeom prst="rect">
            <a:avLst/>
          </a:prstGeom>
        </p:spPr>
      </p:pic>
      <p:pic>
        <p:nvPicPr>
          <p:cNvPr id="9" name="Picture 2" descr="Free photos of Mahadev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20" y="2029733"/>
            <a:ext cx="324001" cy="21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C30583B-ED72-C8D4-C616-72F18470DCBB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48257" t="14224" r="25889" b="25891"/>
          <a:stretch/>
        </p:blipFill>
        <p:spPr>
          <a:xfrm>
            <a:off x="2648349" y="4375292"/>
            <a:ext cx="170931" cy="182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678" t="13027" r="39530" b="18965"/>
          <a:stretch/>
        </p:blipFill>
        <p:spPr bwMode="auto">
          <a:xfrm>
            <a:off x="2646085" y="2347727"/>
            <a:ext cx="128693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493" t="27628" r="14867" b="19056"/>
          <a:stretch/>
        </p:blipFill>
        <p:spPr bwMode="auto">
          <a:xfrm>
            <a:off x="2696922" y="3212147"/>
            <a:ext cx="167377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02" t="13945" r="15088" b="21075"/>
          <a:stretch/>
        </p:blipFill>
        <p:spPr bwMode="auto">
          <a:xfrm>
            <a:off x="2844627" y="3524915"/>
            <a:ext cx="40722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61" t="38412" r="61255" b="19293"/>
          <a:stretch/>
        </p:blipFill>
        <p:spPr bwMode="auto">
          <a:xfrm>
            <a:off x="2356825" y="3524915"/>
            <a:ext cx="305826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47" t="31901" r="28826" b="20207"/>
          <a:stretch/>
        </p:blipFill>
        <p:spPr bwMode="auto">
          <a:xfrm>
            <a:off x="2540695" y="3968904"/>
            <a:ext cx="456689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797" t="13871" r="45283" b="21451"/>
          <a:stretch/>
        </p:blipFill>
        <p:spPr bwMode="auto">
          <a:xfrm>
            <a:off x="2383425" y="2840326"/>
            <a:ext cx="195441" cy="216000"/>
          </a:xfrm>
          <a:prstGeom prst="rect">
            <a:avLst/>
          </a:prstGeom>
          <a:ln w="28575">
            <a:noFill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53" t="23847" r="63718" b="26871"/>
          <a:stretch/>
        </p:blipFill>
        <p:spPr bwMode="auto">
          <a:xfrm>
            <a:off x="2733814" y="2831495"/>
            <a:ext cx="21840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12">
            <a:extLst>
              <a:ext uri="{FF2B5EF4-FFF2-40B4-BE49-F238E27FC236}">
                <a16:creationId xmlns:a16="http://schemas.microsoft.com/office/drawing/2014/main" xmlns="" id="{4CCE3727-DFE8-36D6-9C4E-A1A3F703F2D7}"/>
              </a:ext>
            </a:extLst>
          </p:cNvPr>
          <p:cNvSpPr txBox="1"/>
          <p:nvPr/>
        </p:nvSpPr>
        <p:spPr>
          <a:xfrm>
            <a:off x="390889" y="6199105"/>
            <a:ext cx="10695311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1426</Words>
  <Application>Microsoft Office PowerPoint</Application>
  <PresentationFormat>Custom</PresentationFormat>
  <Paragraphs>301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11</cp:revision>
  <dcterms:created xsi:type="dcterms:W3CDTF">2020-08-28T09:38:22Z</dcterms:created>
  <dcterms:modified xsi:type="dcterms:W3CDTF">2026-06-25T14:28:16Z</dcterms:modified>
</cp:coreProperties>
</file>