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4"/>
  </p:notesMasterIdLst>
  <p:sldIdLst>
    <p:sldId id="259" r:id="rId2"/>
    <p:sldId id="260" r:id="rId3"/>
    <p:sldId id="261" r:id="rId4"/>
    <p:sldId id="262" r:id="rId5"/>
    <p:sldId id="263" r:id="rId6"/>
    <p:sldId id="264" r:id="rId7"/>
    <p:sldId id="266" r:id="rId8"/>
    <p:sldId id="267" r:id="rId9"/>
    <p:sldId id="268" r:id="rId10"/>
    <p:sldId id="269" r:id="rId11"/>
    <p:sldId id="270" r:id="rId12"/>
    <p:sldId id="271" r:id="rId1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6" roundtripDataSignature="AMtx7mhEwf4zKoSrI9VK0InNJqL5fYjn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0D4297A2-811B-47ED-8092-229EEA59F8F7}">
  <a:tblStyle styleId="{0D4297A2-811B-47ED-8092-229EEA59F8F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831" autoAdjust="0"/>
    <p:restoredTop sz="99552" autoAdjust="0"/>
  </p:normalViewPr>
  <p:slideViewPr>
    <p:cSldViewPr snapToGrid="0">
      <p:cViewPr varScale="1">
        <p:scale>
          <a:sx n="68" d="100"/>
          <a:sy n="68" d="100"/>
        </p:scale>
        <p:origin x="-48" y="-14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  <a:endParaRPr lang="en-IN" b="0" dirty="0"/>
          </a:p>
          <a:p>
            <a:pPr rtl="0"/>
            <a:r>
              <a:rPr lang="en-IN" b="0" dirty="0"/>
              <a:t/>
            </a:r>
            <a:br>
              <a:rPr lang="en-IN" b="0" dirty="0"/>
            </a:br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 Images/ Animations / Others – To make better representation of the content &gt;</a:t>
            </a:r>
            <a:b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IN" b="0" dirty="0"/>
          </a:p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 used in this slide - 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&lt;Please</a:t>
            </a:r>
            <a:r>
              <a:rPr lang="en-I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provide source URL where we find the image and the license agreement&gt; </a:t>
            </a:r>
            <a:endParaRPr lang="en-IN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b="0" dirty="0"/>
              <a:t>Madurai: https://commons.wikimedia.org/wiki/File:Madurai_meenakshi_temple.jpg</a:t>
            </a:r>
            <a:r>
              <a:rPr lang="en-I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 By </a:t>
            </a:r>
            <a:r>
              <a:rPr lang="en-I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Ssriraman</a:t>
            </a:r>
            <a:endParaRPr lang="en-I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B85EF6-E28C-49A7-8AAB-FE1184C01F95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</a:t>
            </a:r>
            <a:r>
              <a:rPr lang="en-I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N/A</a:t>
            </a:r>
          </a:p>
          <a:p>
            <a:pPr rtl="0"/>
            <a:r>
              <a:rPr lang="en-IN" b="0" dirty="0"/>
              <a:t/>
            </a:r>
            <a:br>
              <a:rPr lang="en-IN" b="0" dirty="0"/>
            </a:br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IN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I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</a:p>
          <a:p>
            <a:pPr rtl="0"/>
            <a:endParaRPr lang="en-IN" sz="1200" b="1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 used in this slide - </a:t>
            </a:r>
            <a:endParaRPr lang="en-IN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Map - TNSSE text book Chapter Emergence of New Kingdoms in North India – page 119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Map pins- ppt icons</a:t>
            </a:r>
            <a:endParaRPr lang="en-IN" dirty="0"/>
          </a:p>
          <a:p>
            <a:pPr rtl="0"/>
            <a:endParaRPr lang="en-IN" b="0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85EF6-E28C-49A7-8AAB-FE1184C01F95}" type="slidenum">
              <a:rPr lang="en-IN" smtClean="0"/>
              <a:pPr/>
              <a:t>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1793382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</a:t>
            </a:r>
            <a:r>
              <a:rPr lang="en-I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N/A</a:t>
            </a:r>
          </a:p>
          <a:p>
            <a:pPr rtl="0"/>
            <a:r>
              <a:rPr lang="en-IN" b="0" dirty="0"/>
              <a:t/>
            </a:r>
            <a:br>
              <a:rPr lang="en-IN" b="0" dirty="0"/>
            </a:br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IN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I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endParaRPr lang="en-IN" sz="1200" b="1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 used in this slide - </a:t>
            </a:r>
            <a:endParaRPr lang="en-IN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IN" dirty="0"/>
              <a:t>Badami temple -https://www.flickr.com/photos/azwegers/9842959473 –</a:t>
            </a:r>
            <a:r>
              <a:rPr lang="en-IN" baseline="0" dirty="0"/>
              <a:t> Attribute to </a:t>
            </a:r>
            <a:r>
              <a:rPr lang="en-IN" dirty="0"/>
              <a:t>Arian Zwegers</a:t>
            </a:r>
          </a:p>
          <a:p>
            <a:pPr marL="228600" indent="-228600" rtl="0">
              <a:buFont typeface="+mj-lt"/>
              <a:buAutoNum type="arabicPeriod"/>
            </a:pPr>
            <a:r>
              <a:rPr lang="en-IN" b="0" dirty="0"/>
              <a:t>Kalyani Chalukya temple - https://commons.wikimedia.org/wiki/File:11th_century_Panchalingeshwara_temples_group,_Kalyani_Chalukya,_Sedam_Karnataka_India_-_99.jpg</a:t>
            </a:r>
          </a:p>
          <a:p>
            <a:pPr marL="228600" indent="-228600" rtl="0">
              <a:buFont typeface="+mj-lt"/>
              <a:buAutoNum type="arabicPeriod"/>
            </a:pPr>
            <a:r>
              <a:rPr lang="en-I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Pulakesin</a:t>
            </a:r>
            <a:r>
              <a:rPr lang="en-I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https://www.youtube.com/watch?v=-xO-RHa4uew (</a:t>
            </a:r>
            <a:r>
              <a:rPr lang="en-I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youtube</a:t>
            </a:r>
            <a:r>
              <a:rPr lang="en-I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</a:t>
            </a:r>
            <a:r>
              <a:rPr lang="en-I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IndiaOldDays</a:t>
            </a:r>
            <a:r>
              <a:rPr lang="en-I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IN" b="0" dirty="0"/>
          </a:p>
          <a:p>
            <a:pPr marL="0" indent="0">
              <a:buFont typeface="+mj-lt"/>
              <a:buNone/>
            </a:pP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85EF6-E28C-49A7-8AAB-FE1184C01F95}" type="slidenum">
              <a:rPr lang="en-IN" smtClean="0"/>
              <a:pPr/>
              <a:t>3</a:t>
            </a:fld>
            <a:endParaRPr lang="en-IN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</a:t>
            </a:r>
            <a:r>
              <a:rPr lang="en-I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N/A</a:t>
            </a:r>
          </a:p>
          <a:p>
            <a:pPr rtl="0"/>
            <a:r>
              <a:rPr lang="en-IN" b="0" dirty="0"/>
              <a:t/>
            </a:r>
            <a:br>
              <a:rPr lang="en-IN" b="0" dirty="0"/>
            </a:br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IN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I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</a:p>
          <a:p>
            <a:pPr rtl="0"/>
            <a:endParaRPr lang="en-IN" sz="1200" b="1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 used in this slide - </a:t>
            </a:r>
            <a:endParaRPr lang="en-IN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Ellora - -https://www.flickr.com/photos/azwegers/6360177079 – Attribute to Arian Zwegers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85EF6-E28C-49A7-8AAB-FE1184C01F95}" type="slidenum">
              <a:rPr lang="en-IN" smtClean="0"/>
              <a:pPr/>
              <a:t>4</a:t>
            </a:fld>
            <a:endParaRPr lang="en-IN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</a:t>
            </a:r>
            <a:r>
              <a:rPr lang="en-I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N/A</a:t>
            </a:r>
          </a:p>
          <a:p>
            <a:pPr rtl="0"/>
            <a:r>
              <a:rPr lang="en-IN" b="0" dirty="0"/>
              <a:t/>
            </a:r>
            <a:br>
              <a:rPr lang="en-IN" b="0" dirty="0"/>
            </a:br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IN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I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endParaRPr lang="en-IN" sz="1200" b="1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 used in this slide - </a:t>
            </a:r>
            <a:endParaRPr lang="en-IN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 rtl="0">
              <a:buFont typeface="+mj-lt"/>
              <a:buAutoNum type="arabicPeriod"/>
            </a:pPr>
            <a:r>
              <a:rPr lang="en-IN" b="0" dirty="0"/>
              <a:t>Devagiri:</a:t>
            </a:r>
            <a:r>
              <a:rPr lang="en-IN" b="0" baseline="0" dirty="0"/>
              <a:t> </a:t>
            </a:r>
            <a:r>
              <a:rPr lang="en-IN" b="0" dirty="0"/>
              <a:t>https://youtu.be/3LQcGA_PvAA?t=13- Attribute to India Old Days</a:t>
            </a:r>
          </a:p>
          <a:p>
            <a:pPr marL="228600" indent="-228600">
              <a:buFont typeface="+mj-lt"/>
              <a:buAutoNum type="arabicPeriod"/>
            </a:pPr>
            <a:r>
              <a:rPr lang="en-IN" dirty="0"/>
              <a:t>Aundha naganath temple - https://www.flickr.com/photos/vijay_chennupati/15058870399 - Attribute to vijay </a:t>
            </a:r>
            <a:r>
              <a:rPr lang="en-IN" dirty="0" err="1"/>
              <a:t>chennupati</a:t>
            </a:r>
            <a:endParaRPr lang="en-IN" dirty="0"/>
          </a:p>
          <a:p>
            <a:pPr marL="228600" indent="-228600">
              <a:buFont typeface="+mj-lt"/>
              <a:buAutoNum type="arabicPeriod"/>
            </a:pP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85EF6-E28C-49A7-8AAB-FE1184C01F95}" type="slidenum">
              <a:rPr lang="en-IN" smtClean="0"/>
              <a:pPr/>
              <a:t>5</a:t>
            </a:fld>
            <a:endParaRPr lang="en-I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</a:t>
            </a:r>
            <a:r>
              <a:rPr lang="en-I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N/A</a:t>
            </a:r>
          </a:p>
          <a:p>
            <a:pPr rtl="0"/>
            <a:r>
              <a:rPr lang="en-IN" b="0" dirty="0"/>
              <a:t/>
            </a:r>
            <a:br>
              <a:rPr lang="en-IN" b="0" dirty="0"/>
            </a:br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IN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I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</a:p>
          <a:p>
            <a:pPr rtl="0"/>
            <a:endParaRPr lang="en-IN" sz="1200" b="1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 used in this slide - </a:t>
            </a:r>
            <a:endParaRPr lang="en-IN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IN" b="0" dirty="0"/>
              <a:t>Kakatiya Dynasty: https://youtu.be/5yozk8hWsDg?t=45-By</a:t>
            </a:r>
            <a:r>
              <a:rPr lang="en-IN" b="0" baseline="0" dirty="0"/>
              <a:t> </a:t>
            </a:r>
            <a:r>
              <a:rPr lang="en-IN" dirty="0"/>
              <a:t>BMR TUTELAGE</a:t>
            </a:r>
          </a:p>
          <a:p>
            <a:pPr marL="228600" indent="-228600">
              <a:buFont typeface="+mj-lt"/>
              <a:buAutoNum type="arabicPeriod"/>
            </a:pPr>
            <a:r>
              <a:rPr lang="en-IN" dirty="0"/>
              <a:t>Hanumkonda:</a:t>
            </a:r>
            <a:r>
              <a:rPr lang="en-IN" baseline="0" dirty="0"/>
              <a:t> </a:t>
            </a:r>
            <a:r>
              <a:rPr lang="en-IN" dirty="0"/>
              <a:t>https://commons.wikimedia.org/wiki/File:12th_century_Thousand_Pillar_temple,_Hanumkonda,_Telangana,_India_-_1.jpg-Attribute to </a:t>
            </a:r>
            <a:r>
              <a:rPr lang="en-IN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Ms Sarah Welch</a:t>
            </a:r>
          </a:p>
          <a:p>
            <a:r>
              <a:rPr lang="en-IN" dirty="0"/>
              <a:t/>
            </a:r>
            <a:br>
              <a:rPr lang="en-IN" dirty="0"/>
            </a:br>
            <a:endParaRPr lang="en-IN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85EF6-E28C-49A7-8AAB-FE1184C01F95}" type="slidenum">
              <a:rPr lang="en-IN" smtClean="0"/>
              <a:pPr/>
              <a:t>6</a:t>
            </a:fld>
            <a:endParaRPr lang="en-I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</a:t>
            </a:r>
            <a:r>
              <a:rPr lang="en-I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N/A</a:t>
            </a:r>
          </a:p>
          <a:p>
            <a:pPr rtl="0"/>
            <a:r>
              <a:rPr lang="en-IN" b="0" dirty="0"/>
              <a:t/>
            </a:r>
            <a:br>
              <a:rPr lang="en-IN" b="0" dirty="0"/>
            </a:br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IN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I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endParaRPr lang="en-IN" sz="1200" b="1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 used in this slide - </a:t>
            </a:r>
            <a:endParaRPr lang="en-IN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Font typeface="+mj-lt"/>
              <a:buAutoNum type="arabicPeriod"/>
            </a:pPr>
            <a:r>
              <a:rPr lang="en-IN" dirty="0"/>
              <a:t>Tanjore: https://www.needpix.com/photo/957650/brihadishvara-temple-thanjavur-tamil-nadu-india-asia-faith-religion-places-of-interest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IN" dirty="0"/>
              <a:t>Map – created</a:t>
            </a:r>
            <a:r>
              <a:rPr lang="en-IN" baseline="0" dirty="0"/>
              <a:t> using PPT shapes</a:t>
            </a:r>
            <a:endParaRPr lang="en-IN" dirty="0"/>
          </a:p>
          <a:p>
            <a:pPr marL="228600" indent="-228600">
              <a:buFont typeface="+mj-lt"/>
              <a:buAutoNum type="arabicPeriod"/>
            </a:pPr>
            <a:r>
              <a:rPr lang="en-IN" dirty="0"/>
              <a:t>Map pin – ppt icon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IN" dirty="0"/>
              <a:t>Rajendra Chola - </a:t>
            </a:r>
            <a:r>
              <a:rPr lang="en-IN" b="0" dirty="0"/>
              <a:t>https://youtu.be/3iK2jXl9_5U?t=18</a:t>
            </a:r>
            <a:r>
              <a:rPr lang="en-I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(</a:t>
            </a:r>
            <a:r>
              <a:rPr lang="en-IN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youtube</a:t>
            </a:r>
            <a:r>
              <a:rPr lang="en-I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channel – </a:t>
            </a:r>
            <a:r>
              <a:rPr lang="en-IN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Varuvisai</a:t>
            </a:r>
            <a:r>
              <a:rPr lang="en-I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IN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Veeran</a:t>
            </a:r>
            <a:r>
              <a:rPr lang="en-I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endParaRPr lang="en-IN" b="0" dirty="0"/>
          </a:p>
          <a:p>
            <a:pPr marL="228600" indent="-228600">
              <a:buFont typeface="+mj-lt"/>
              <a:buAutoNum type="arabicPeriod"/>
            </a:pPr>
            <a:endParaRPr lang="en-IN" dirty="0"/>
          </a:p>
          <a:p>
            <a:pPr marL="0" indent="0">
              <a:buFont typeface="+mj-lt"/>
              <a:buNone/>
            </a:pP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85EF6-E28C-49A7-8AAB-FE1184C01F95}" type="slidenum">
              <a:rPr lang="en-IN" smtClean="0"/>
              <a:pPr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0209273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</a:t>
            </a:r>
            <a:r>
              <a:rPr lang="en-I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N/A</a:t>
            </a:r>
          </a:p>
          <a:p>
            <a:pPr rtl="0"/>
            <a:r>
              <a:rPr lang="en-IN" b="0" dirty="0"/>
              <a:t/>
            </a:r>
            <a:br>
              <a:rPr lang="en-IN" b="0" dirty="0"/>
            </a:br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IN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I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</a:p>
          <a:p>
            <a:pPr rtl="0"/>
            <a:endParaRPr lang="en-IN" sz="1200" b="1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 used in this slide - </a:t>
            </a:r>
            <a:endParaRPr lang="en-IN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IN" dirty="0"/>
              <a:t>Madurai: https://www.flickr.com/photos/azwegers/6863145452- </a:t>
            </a:r>
            <a:r>
              <a:rPr lang="en-I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Arian Zwegers</a:t>
            </a:r>
          </a:p>
          <a:p>
            <a:r>
              <a:rPr lang="en-I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I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85EF6-E28C-49A7-8AAB-FE1184C01F95}" type="slidenum">
              <a:rPr lang="en-IN" smtClean="0"/>
              <a:pPr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2383292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</a:t>
            </a:r>
            <a:r>
              <a:rPr lang="en-I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N/A</a:t>
            </a:r>
          </a:p>
          <a:p>
            <a:pPr rtl="0"/>
            <a:r>
              <a:rPr lang="en-IN" b="0" dirty="0"/>
              <a:t/>
            </a:r>
            <a:br>
              <a:rPr lang="en-IN" b="0" dirty="0"/>
            </a:br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IN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I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endParaRPr lang="en-IN" sz="1200" b="1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 used in this slide -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IN" dirty="0"/>
              <a:t>https://youtu.be/NwuuQeuhC8c?t=187 (</a:t>
            </a:r>
            <a:r>
              <a:rPr lang="en-IN" dirty="0" err="1"/>
              <a:t>Youtube</a:t>
            </a:r>
            <a:r>
              <a:rPr lang="en-IN" dirty="0"/>
              <a:t> channel – </a:t>
            </a:r>
            <a:r>
              <a:rPr lang="en-IN" dirty="0" err="1"/>
              <a:t>Aadhan</a:t>
            </a:r>
            <a:r>
              <a:rPr lang="en-IN" dirty="0"/>
              <a:t> Tamil)</a:t>
            </a:r>
          </a:p>
          <a:p>
            <a:pPr rtl="0"/>
            <a:endParaRPr lang="en-IN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85EF6-E28C-49A7-8AAB-FE1184C01F95}" type="slidenum">
              <a:rPr lang="en-IN" smtClean="0"/>
              <a:pPr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2198402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</a:t>
            </a:r>
            <a:r>
              <a:rPr lang="en-I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N/A</a:t>
            </a:r>
          </a:p>
          <a:p>
            <a:pPr rtl="0"/>
            <a:r>
              <a:rPr lang="en-IN" b="0" dirty="0"/>
              <a:t/>
            </a:r>
            <a:br>
              <a:rPr lang="en-IN" b="0" dirty="0"/>
            </a:br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IN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I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</a:p>
          <a:p>
            <a:pPr rtl="0"/>
            <a:endParaRPr lang="en-IN" sz="1200" b="1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 used in this slide - </a:t>
            </a:r>
            <a:r>
              <a:rPr lang="en-I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</a:p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en-IN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85EF6-E28C-49A7-8AAB-FE1184C01F95}" type="slidenum">
              <a:rPr lang="en-IN" smtClean="0"/>
              <a:pPr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7552317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</a:t>
            </a:r>
            <a:r>
              <a:rPr lang="en-I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N/A</a:t>
            </a:r>
          </a:p>
          <a:p>
            <a:pPr rtl="0"/>
            <a:r>
              <a:rPr lang="en-IN" b="0" dirty="0"/>
              <a:t/>
            </a:r>
            <a:br>
              <a:rPr lang="en-IN" b="0" dirty="0"/>
            </a:br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IN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I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</a:p>
          <a:p>
            <a:pPr rtl="0"/>
            <a:endParaRPr lang="en-IN" sz="1200" b="1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 used in this slide - </a:t>
            </a:r>
            <a:r>
              <a:rPr lang="en-I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85EF6-E28C-49A7-8AAB-FE1184C01F95}" type="slidenum">
              <a:rPr lang="en-IN" smtClean="0"/>
              <a:pPr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8274357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  <a:endParaRPr lang="en-IN" b="0" dirty="0"/>
          </a:p>
          <a:p>
            <a:pPr rtl="0"/>
            <a:r>
              <a:rPr lang="en-IN" b="0" dirty="0"/>
              <a:t/>
            </a:r>
            <a:br>
              <a:rPr lang="en-IN" b="0" dirty="0"/>
            </a:br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 Images/ Animations / Others – To make better representation of the content &gt;</a:t>
            </a:r>
            <a:b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IN" b="0" dirty="0"/>
          </a:p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 used in this slide - 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&lt;Please</a:t>
            </a:r>
            <a:r>
              <a:rPr lang="en-I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provide source URL where we find the image and the license agreement&gt; </a:t>
            </a:r>
            <a:endParaRPr lang="en-IN" b="0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85EF6-E28C-49A7-8AAB-FE1184C01F95}" type="slidenum">
              <a:rPr lang="en-IN" smtClean="0"/>
              <a:pPr/>
              <a:t>12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risathyasaividyavahini.org/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risathyasaividyavahini.org/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srisathyasaividyavahini.org/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>
            <a:spLocks noGrp="1"/>
          </p:cNvSpPr>
          <p:nvPr>
            <p:ph type="ctrTitle"/>
          </p:nvPr>
        </p:nvSpPr>
        <p:spPr>
          <a:xfrm>
            <a:off x="914400" y="981069"/>
            <a:ext cx="10363200" cy="1655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5"/>
          <p:cNvSpPr txBox="1">
            <a:spLocks noGrp="1"/>
          </p:cNvSpPr>
          <p:nvPr>
            <p:ph type="subTitle" idx="1"/>
          </p:nvPr>
        </p:nvSpPr>
        <p:spPr>
          <a:xfrm>
            <a:off x="1828800" y="2996952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" name="Google Shape;14;p5">
            <a:extLst>
              <a:ext uri="{FF2B5EF4-FFF2-40B4-BE49-F238E27FC236}">
                <a16:creationId xmlns:a16="http://schemas.microsoft.com/office/drawing/2014/main" xmlns="" id="{ED7BBB5C-E165-7E9A-55F9-7A33D9B2322D}"/>
              </a:ext>
            </a:extLst>
          </p:cNvPr>
          <p:cNvSpPr/>
          <p:nvPr userDrawn="1"/>
        </p:nvSpPr>
        <p:spPr>
          <a:xfrm>
            <a:off x="7781160" y="6488537"/>
            <a:ext cx="4467257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8482B"/>
              </a:buClr>
              <a:buSzPts val="1400"/>
              <a:buFont typeface="Calibri"/>
              <a:buNone/>
            </a:pPr>
            <a:r>
              <a:rPr lang="en-IN" sz="1400" b="1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IN" sz="1400" b="0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66856" y="71414"/>
            <a:ext cx="9296427" cy="654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aseline="0"/>
            </a:lvl1pPr>
          </a:lstStyle>
          <a:p>
            <a:r>
              <a:rPr lang="en-US" dirty="0"/>
              <a:t>Click to add slide title (Size 36)</a:t>
            </a:r>
            <a:endParaRPr lang="en-IN" dirty="0"/>
          </a:p>
        </p:txBody>
      </p:sp>
      <p:sp>
        <p:nvSpPr>
          <p:cNvPr id="9" name="Google Shape;11;p4">
            <a:hlinkClick r:id="rId2"/>
          </p:cNvPr>
          <p:cNvSpPr/>
          <p:nvPr userDrawn="1"/>
        </p:nvSpPr>
        <p:spPr>
          <a:xfrm>
            <a:off x="-406400" y="6488114"/>
            <a:ext cx="368300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i="0" u="none" strike="noStrike" cap="none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baseline="0"/>
            </a:lvl1pPr>
            <a:lvl2pPr>
              <a:defRPr/>
            </a:lvl2pPr>
            <a:lvl3pPr>
              <a:defRPr/>
            </a:lvl3pPr>
            <a:lvl4pPr>
              <a:defRPr sz="1800"/>
            </a:lvl4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Text font </a:t>
            </a:r>
            <a:r>
              <a:rPr lang="en-US" dirty="0" err="1"/>
              <a:t>calibri</a:t>
            </a:r>
            <a:r>
              <a:rPr lang="en-US" dirty="0"/>
              <a:t> , Size range 32 to 20.  Table / GO size &gt;= 18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IN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66856" y="71414"/>
            <a:ext cx="9296427" cy="654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aseline="0"/>
            </a:lvl1pPr>
          </a:lstStyle>
          <a:p>
            <a:r>
              <a:rPr lang="en-US" dirty="0"/>
              <a:t>Click to add slide title (Size 36)</a:t>
            </a:r>
            <a:endParaRPr lang="en-IN" dirty="0"/>
          </a:p>
        </p:txBody>
      </p:sp>
      <p:sp>
        <p:nvSpPr>
          <p:cNvPr id="9" name="Google Shape;11;p4">
            <a:hlinkClick r:id="rId2"/>
          </p:cNvPr>
          <p:cNvSpPr/>
          <p:nvPr userDrawn="1"/>
        </p:nvSpPr>
        <p:spPr>
          <a:xfrm>
            <a:off x="-406400" y="6488114"/>
            <a:ext cx="368300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i="0" u="none" strike="noStrike" cap="none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baseline="0"/>
            </a:lvl1pPr>
            <a:lvl2pPr>
              <a:defRPr/>
            </a:lvl2pPr>
            <a:lvl3pPr>
              <a:defRPr/>
            </a:lvl3pPr>
            <a:lvl4pPr>
              <a:defRPr sz="1800"/>
            </a:lvl4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Text font </a:t>
            </a:r>
            <a:r>
              <a:rPr lang="en-US" dirty="0" err="1"/>
              <a:t>calibri</a:t>
            </a:r>
            <a:r>
              <a:rPr lang="en-US" dirty="0"/>
              <a:t> , Size range 32 to 20.  Table / GO size &gt;= 18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IN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1;p4">
            <a:hlinkClick r:id="rId2"/>
          </p:cNvPr>
          <p:cNvSpPr/>
          <p:nvPr userDrawn="1"/>
        </p:nvSpPr>
        <p:spPr>
          <a:xfrm>
            <a:off x="-406400" y="6488114"/>
            <a:ext cx="368300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i="0" u="none" strike="noStrike" cap="none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 descr="A picture containing text, light&#10;&#10;Description automatically generated">
            <a:extLst>
              <a:ext uri="{FF2B5EF4-FFF2-40B4-BE49-F238E27FC236}">
                <a16:creationId xmlns:a16="http://schemas.microsoft.com/office/drawing/2014/main" xmlns="" id="{98FC515C-74C0-6C54-7807-BC2FE2A64EA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311473" y="6064332"/>
            <a:ext cx="720000" cy="720000"/>
          </a:xfrm>
          <a:prstGeom prst="rect">
            <a:avLst/>
          </a:prstGeom>
        </p:spPr>
      </p:pic>
      <p:pic>
        <p:nvPicPr>
          <p:cNvPr id="4" name="Picture 3" descr="Calendar&#10;&#10;Description automatically generated with low confidence">
            <a:extLst>
              <a:ext uri="{FF2B5EF4-FFF2-40B4-BE49-F238E27FC236}">
                <a16:creationId xmlns:a16="http://schemas.microsoft.com/office/drawing/2014/main" xmlns="" id="{F895204D-23B7-8FBD-30C1-DC654857B88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338052" y="95208"/>
            <a:ext cx="738701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79455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9">
            <a:extLst>
              <a:ext uri="{FF2B5EF4-FFF2-40B4-BE49-F238E27FC236}">
                <a16:creationId xmlns:a16="http://schemas.microsoft.com/office/drawing/2014/main" xmlns="" id="{8BE7346C-88C1-0508-A157-EBA37E4CD613}"/>
              </a:ext>
            </a:extLst>
          </p:cNvPr>
          <p:cNvSpPr txBox="1"/>
          <p:nvPr userDrawn="1"/>
        </p:nvSpPr>
        <p:spPr>
          <a:xfrm>
            <a:off x="211282" y="6585604"/>
            <a:ext cx="6096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IN" sz="9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CC BY-NC-SA 4.0 Sri Sathya Sai Central Trust</a:t>
            </a:r>
            <a:endParaRPr lang="en-IN" sz="900" b="0" dirty="0"/>
          </a:p>
        </p:txBody>
      </p:sp>
      <p:pic>
        <p:nvPicPr>
          <p:cNvPr id="5" name="Google Shape;16;p5" descr="A picture containing text, light&#10;&#10;Description automatically generated">
            <a:extLst>
              <a:ext uri="{FF2B5EF4-FFF2-40B4-BE49-F238E27FC236}">
                <a16:creationId xmlns:a16="http://schemas.microsoft.com/office/drawing/2014/main" xmlns="" id="{F666CAEE-C04E-C696-C172-9EB5DF2A019F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</a:blip>
          <a:srcRect/>
          <a:stretch/>
        </p:blipFill>
        <p:spPr>
          <a:xfrm>
            <a:off x="11311473" y="606433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7;p5" descr="Calendar&#10;&#10;Description automatically generated with low confidence">
            <a:extLst>
              <a:ext uri="{FF2B5EF4-FFF2-40B4-BE49-F238E27FC236}">
                <a16:creationId xmlns:a16="http://schemas.microsoft.com/office/drawing/2014/main" xmlns="" id="{711939E3-5DF4-66D6-1E0F-D57B5A5EBF07}"/>
              </a:ext>
            </a:extLst>
          </p:cNvPr>
          <p:cNvPicPr preferRelativeResize="0"/>
          <p:nvPr userDrawn="1"/>
        </p:nvPicPr>
        <p:blipFill rotWithShape="1">
          <a:blip r:embed="rId7">
            <a:alphaModFix/>
          </a:blip>
          <a:srcRect/>
          <a:stretch/>
        </p:blipFill>
        <p:spPr>
          <a:xfrm>
            <a:off x="11338052" y="95208"/>
            <a:ext cx="738701" cy="7200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13" Type="http://schemas.openxmlformats.org/officeDocument/2006/relationships/image" Target="../media/image32.png"/><Relationship Id="rId18" Type="http://schemas.openxmlformats.org/officeDocument/2006/relationships/image" Target="../media/image3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jpeg"/><Relationship Id="rId17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jpeg"/><Relationship Id="rId11" Type="http://schemas.openxmlformats.org/officeDocument/2006/relationships/image" Target="../media/image30.png"/><Relationship Id="rId5" Type="http://schemas.openxmlformats.org/officeDocument/2006/relationships/image" Target="../media/image24.jpeg"/><Relationship Id="rId15" Type="http://schemas.openxmlformats.org/officeDocument/2006/relationships/image" Target="../media/image34.png"/><Relationship Id="rId10" Type="http://schemas.openxmlformats.org/officeDocument/2006/relationships/image" Target="../media/image29.jpeg"/><Relationship Id="rId4" Type="http://schemas.openxmlformats.org/officeDocument/2006/relationships/image" Target="../media/image23.jpe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C3020E25-8870-EF4E-D9BD-B68BAAF33998}"/>
              </a:ext>
            </a:extLst>
          </p:cNvPr>
          <p:cNvGrpSpPr/>
          <p:nvPr/>
        </p:nvGrpSpPr>
        <p:grpSpPr>
          <a:xfrm>
            <a:off x="335360" y="1196752"/>
            <a:ext cx="11856640" cy="3842690"/>
            <a:chOff x="335360" y="1196752"/>
            <a:chExt cx="11856640" cy="384269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xmlns="" id="{CACC501D-BF2F-36F2-4932-17A5859695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5360" y="1196752"/>
              <a:ext cx="3609727" cy="384269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F047857D-5EF1-C46C-FF85-D8D0708D48E3}"/>
                </a:ext>
              </a:extLst>
            </p:cNvPr>
            <p:cNvSpPr/>
            <p:nvPr/>
          </p:nvSpPr>
          <p:spPr>
            <a:xfrm>
              <a:off x="3945087" y="1916832"/>
              <a:ext cx="8246913" cy="2592288"/>
            </a:xfrm>
            <a:prstGeom prst="rect">
              <a:avLst/>
            </a:prstGeom>
            <a:gradFill>
              <a:gsLst>
                <a:gs pos="0">
                  <a:srgbClr val="5E9EFF"/>
                </a:gs>
                <a:gs pos="95000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gu-IN" sz="5400" b="1" dirty="0">
                  <a:solidFill>
                    <a:schemeClr val="tx1"/>
                  </a:solidFill>
                </a:rPr>
                <a:t>દક્ષિણ ભારતના રાજ્યો</a:t>
              </a:r>
              <a:endParaRPr lang="en-IN" sz="5400" b="1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>
            <a:off x="5932794" y="3459632"/>
            <a:ext cx="5342354" cy="861436"/>
          </a:xfrm>
          <a:prstGeom prst="roundRect">
            <a:avLst/>
          </a:prstGeom>
          <a:solidFill>
            <a:srgbClr val="C8BDDD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gu-IN" sz="2400" dirty="0">
                <a:solidFill>
                  <a:schemeClr val="tx1"/>
                </a:solidFill>
              </a:rPr>
              <a:t>દક્ષિણ : પલ્લવો, </a:t>
            </a:r>
            <a:r>
              <a:rPr lang="en-GB" sz="2400" dirty="0" err="1">
                <a:solidFill>
                  <a:schemeClr val="tx1"/>
                </a:solidFill>
              </a:rPr>
              <a:t>ચોલ</a:t>
            </a:r>
            <a:r>
              <a:rPr lang="gu-IN" sz="2400" dirty="0">
                <a:solidFill>
                  <a:schemeClr val="tx1"/>
                </a:solidFill>
              </a:rPr>
              <a:t>, પાંડ્યો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941343" y="5437314"/>
            <a:ext cx="5262058" cy="73926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4988" indent="-534988" fontAlgn="base">
              <a:lnSpc>
                <a:spcPts val="2400"/>
              </a:lnSpc>
              <a:buSzPts val="1000"/>
              <a:tabLst>
                <a:tab pos="534988" algn="l"/>
              </a:tabLst>
            </a:pPr>
            <a:endParaRPr lang="en-IN" sz="24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4988" indent="-534988" fontAlgn="base">
              <a:lnSpc>
                <a:spcPts val="2400"/>
              </a:lnSpc>
              <a:buSzPts val="1000"/>
              <a:tabLst>
                <a:tab pos="534988" algn="l"/>
              </a:tabLst>
            </a:pPr>
            <a:r>
              <a:rPr lang="en-IN" sz="2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gu-IN" sz="2400" dirty="0">
                <a:solidFill>
                  <a:schemeClr val="tx1"/>
                </a:solidFill>
              </a:rPr>
              <a:t>દક્ષિણ ડેકન : </a:t>
            </a:r>
            <a:r>
              <a:rPr lang="en-GB" sz="2400" dirty="0" err="1">
                <a:solidFill>
                  <a:schemeClr val="tx1"/>
                </a:solidFill>
              </a:rPr>
              <a:t>હોયસલો</a:t>
            </a:r>
            <a:endParaRPr lang="gu-IN" sz="2400" dirty="0">
              <a:solidFill>
                <a:schemeClr val="tx1"/>
              </a:solidFill>
            </a:endParaRPr>
          </a:p>
          <a:p>
            <a:pPr marL="534988" indent="-534988" fontAlgn="base">
              <a:lnSpc>
                <a:spcPts val="2400"/>
              </a:lnSpc>
              <a:buSzPts val="1000"/>
              <a:tabLst>
                <a:tab pos="534988" algn="l"/>
              </a:tabLst>
            </a:pPr>
            <a:endParaRPr lang="en-IN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920098" y="4537022"/>
            <a:ext cx="5332517" cy="73926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63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gu-IN" sz="2400" dirty="0">
                <a:solidFill>
                  <a:schemeClr val="tx1"/>
                </a:solidFill>
              </a:rPr>
              <a:t>દક્ષિણપશ્ચિમ : </a:t>
            </a:r>
            <a:r>
              <a:rPr lang="en-GB" sz="2400" dirty="0" err="1">
                <a:solidFill>
                  <a:schemeClr val="tx1"/>
                </a:solidFill>
              </a:rPr>
              <a:t>ચેર</a:t>
            </a:r>
            <a:endParaRPr lang="gu-IN" sz="2400" dirty="0">
              <a:solidFill>
                <a:schemeClr val="tx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5928848" y="2559209"/>
            <a:ext cx="5302271" cy="739265"/>
          </a:xfrm>
          <a:prstGeom prst="roundRect">
            <a:avLst/>
          </a:prstGeom>
          <a:solidFill>
            <a:srgbClr val="CBCBCB"/>
          </a:solidFill>
          <a:ln w="952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 indent="-446088">
              <a:lnSpc>
                <a:spcPts val="2400"/>
              </a:lnSpc>
            </a:pPr>
            <a:endParaRPr lang="en-IN" sz="24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6088" indent="-446088">
              <a:lnSpc>
                <a:spcPts val="2400"/>
              </a:lnSpc>
            </a:pPr>
            <a:r>
              <a:rPr lang="en-IN" sz="2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gu-IN" sz="2400" dirty="0">
                <a:solidFill>
                  <a:schemeClr val="tx1"/>
                </a:solidFill>
              </a:rPr>
              <a:t>ડેકન : ચાલુક્યો અને રાષ્ટ્રકૂટો</a:t>
            </a:r>
          </a:p>
          <a:p>
            <a:pPr marL="446088" indent="-446088">
              <a:lnSpc>
                <a:spcPts val="2400"/>
              </a:lnSpc>
            </a:pPr>
            <a:endParaRPr lang="en-IN" sz="2400" dirty="0"/>
          </a:p>
        </p:txBody>
      </p:sp>
      <p:sp>
        <p:nvSpPr>
          <p:cNvPr id="21" name="Rounded Rectangle 20"/>
          <p:cNvSpPr/>
          <p:nvPr/>
        </p:nvSpPr>
        <p:spPr>
          <a:xfrm>
            <a:off x="5921301" y="1541394"/>
            <a:ext cx="5325929" cy="739265"/>
          </a:xfrm>
          <a:prstGeom prst="roundRect">
            <a:avLst/>
          </a:prstGeom>
          <a:solidFill>
            <a:srgbClr val="C0CFE2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indent="-92075" fontAlgn="base">
              <a:lnSpc>
                <a:spcPts val="2400"/>
              </a:lnSpc>
              <a:buSzPts val="1000"/>
              <a:tabLst>
                <a:tab pos="457200" algn="l"/>
              </a:tabLst>
            </a:pPr>
            <a:r>
              <a:rPr lang="en-IN" sz="24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sz="2400" b="1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92075" indent="-92075" fontAlgn="base">
              <a:lnSpc>
                <a:spcPts val="2400"/>
              </a:lnSpc>
              <a:buSzPts val="1000"/>
              <a:tabLst>
                <a:tab pos="457200" algn="l"/>
              </a:tabLst>
            </a:pPr>
            <a:r>
              <a:rPr lang="gu-IN" sz="2400" dirty="0">
                <a:solidFill>
                  <a:schemeClr val="tx1"/>
                </a:solidFill>
              </a:rPr>
              <a:t>પૂર્વ : </a:t>
            </a:r>
            <a:r>
              <a:rPr lang="en-GB" sz="2400" dirty="0" err="1">
                <a:solidFill>
                  <a:schemeClr val="tx1"/>
                </a:solidFill>
              </a:rPr>
              <a:t>કાકતીયા</a:t>
            </a:r>
            <a:endParaRPr lang="gu-IN" sz="2400" dirty="0">
              <a:solidFill>
                <a:schemeClr val="tx1"/>
              </a:solidFill>
            </a:endParaRPr>
          </a:p>
          <a:p>
            <a:pPr marL="92075" lvl="0" indent="-92075" fontAlgn="base">
              <a:lnSpc>
                <a:spcPts val="2400"/>
              </a:lnSpc>
              <a:spcAft>
                <a:spcPts val="0"/>
              </a:spcAft>
              <a:buSzPts val="1000"/>
              <a:tabLst>
                <a:tab pos="457200" algn="l"/>
              </a:tabLst>
            </a:pPr>
            <a:endParaRPr lang="en-IN" sz="24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Graphic 3" descr="Marker with solid fill">
            <a:extLst>
              <a:ext uri="{FF2B5EF4-FFF2-40B4-BE49-F238E27FC236}">
                <a16:creationId xmlns:a16="http://schemas.microsoft.com/office/drawing/2014/main" xmlns="" id="{7DA8945E-142E-27A5-0A5C-D9FE204F44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1537369" y="5918628"/>
            <a:ext cx="410343" cy="410343"/>
          </a:xfrm>
          <a:prstGeom prst="rect">
            <a:avLst/>
          </a:prstGeom>
        </p:spPr>
      </p:pic>
      <p:grpSp>
        <p:nvGrpSpPr>
          <p:cNvPr id="3" name="Group 41">
            <a:extLst>
              <a:ext uri="{FF2B5EF4-FFF2-40B4-BE49-F238E27FC236}">
                <a16:creationId xmlns:a16="http://schemas.microsoft.com/office/drawing/2014/main" xmlns="" id="{064416D0-431D-4682-9293-116B114F5A26}"/>
              </a:ext>
            </a:extLst>
          </p:cNvPr>
          <p:cNvGrpSpPr/>
          <p:nvPr/>
        </p:nvGrpSpPr>
        <p:grpSpPr>
          <a:xfrm>
            <a:off x="2063552" y="0"/>
            <a:ext cx="8064896" cy="905042"/>
            <a:chOff x="3071664" y="116632"/>
            <a:chExt cx="6048672" cy="929010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xmlns="" id="{7B0192F8-0BC4-4F6C-AE30-5188651E99AE}"/>
                </a:ext>
              </a:extLst>
            </p:cNvPr>
            <p:cNvSpPr/>
            <p:nvPr/>
          </p:nvSpPr>
          <p:spPr>
            <a:xfrm>
              <a:off x="3497606" y="306875"/>
              <a:ext cx="5622730" cy="54207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xmlns="" id="{6E703711-D02A-49CA-934C-EE23A0F64B4D}"/>
                </a:ext>
              </a:extLst>
            </p:cNvPr>
            <p:cNvCxnSpPr>
              <a:cxnSpLocks/>
            </p:cNvCxnSpPr>
            <p:nvPr/>
          </p:nvCxnSpPr>
          <p:spPr>
            <a:xfrm>
              <a:off x="3818710" y="964669"/>
              <a:ext cx="2997370" cy="9176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xmlns="" id="{32D29D16-4828-4218-B877-5FEACEA3B3FC}"/>
                </a:ext>
              </a:extLst>
            </p:cNvPr>
            <p:cNvCxnSpPr>
              <a:cxnSpLocks/>
            </p:cNvCxnSpPr>
            <p:nvPr/>
          </p:nvCxnSpPr>
          <p:spPr>
            <a:xfrm>
              <a:off x="3818710" y="206573"/>
              <a:ext cx="2997370" cy="0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4" name="Group 75">
              <a:extLst>
                <a:ext uri="{FF2B5EF4-FFF2-40B4-BE49-F238E27FC236}">
                  <a16:creationId xmlns:a16="http://schemas.microsoft.com/office/drawing/2014/main" xmlns="" id="{356449EA-A394-4989-979A-C8F38980B0F1}"/>
                </a:ext>
              </a:extLst>
            </p:cNvPr>
            <p:cNvGrpSpPr/>
            <p:nvPr/>
          </p:nvGrpSpPr>
          <p:grpSpPr>
            <a:xfrm flipH="1">
              <a:off x="3071664" y="116632"/>
              <a:ext cx="851885" cy="929010"/>
              <a:chOff x="8836695" y="3028124"/>
              <a:chExt cx="1219745" cy="1330173"/>
            </a:xfrm>
          </p:grpSpPr>
          <p:sp>
            <p:nvSpPr>
              <p:cNvPr id="48" name="Arrow: Chevron 33">
                <a:extLst>
                  <a:ext uri="{FF2B5EF4-FFF2-40B4-BE49-F238E27FC236}">
                    <a16:creationId xmlns:a16="http://schemas.microsoft.com/office/drawing/2014/main" xmlns="" id="{F0BA5220-3568-427A-AACC-79DB46D3C69A}"/>
                  </a:ext>
                </a:extLst>
              </p:cNvPr>
              <p:cNvSpPr/>
              <p:nvPr/>
            </p:nvSpPr>
            <p:spPr>
              <a:xfrm>
                <a:off x="8836695" y="3028124"/>
                <a:ext cx="1219745" cy="1330173"/>
              </a:xfrm>
              <a:prstGeom prst="chevron">
                <a:avLst>
                  <a:gd name="adj" fmla="val 45576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Arrow: Chevron 34">
                <a:extLst>
                  <a:ext uri="{FF2B5EF4-FFF2-40B4-BE49-F238E27FC236}">
                    <a16:creationId xmlns:a16="http://schemas.microsoft.com/office/drawing/2014/main" xmlns="" id="{D2DBD41B-AB2B-41F5-A352-159AF51CB89A}"/>
                  </a:ext>
                </a:extLst>
              </p:cNvPr>
              <p:cNvSpPr/>
              <p:nvPr/>
            </p:nvSpPr>
            <p:spPr>
              <a:xfrm>
                <a:off x="8839869" y="3130922"/>
                <a:ext cx="1017932" cy="1124575"/>
              </a:xfrm>
              <a:prstGeom prst="chevron">
                <a:avLst>
                  <a:gd name="adj" fmla="val 45576"/>
                </a:avLst>
              </a:prstGeom>
              <a:gradFill flip="none"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xmlns="" id="{0E2BDDDF-82AA-4ECB-9089-7C4ABF0C937A}"/>
                </a:ext>
              </a:extLst>
            </p:cNvPr>
            <p:cNvSpPr txBox="1"/>
            <p:nvPr/>
          </p:nvSpPr>
          <p:spPr>
            <a:xfrm>
              <a:off x="3923549" y="206573"/>
              <a:ext cx="48913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IN" sz="3600" dirty="0"/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0E2BDDDF-82AA-4ECB-9089-7C4ABF0C937A}"/>
              </a:ext>
            </a:extLst>
          </p:cNvPr>
          <p:cNvSpPr txBox="1"/>
          <p:nvPr/>
        </p:nvSpPr>
        <p:spPr>
          <a:xfrm>
            <a:off x="3336095" y="115938"/>
            <a:ext cx="6521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gu-IN" sz="3600" b="1" dirty="0"/>
              <a:t>દક્ષિણ ભારતના રાજ્યો</a:t>
            </a:r>
            <a:endParaRPr lang="en-IN" sz="3600" b="1" dirty="0"/>
          </a:p>
        </p:txBody>
      </p:sp>
      <p:pic>
        <p:nvPicPr>
          <p:cNvPr id="41" name="Graphic 9" descr="Marker with solid fill">
            <a:extLst>
              <a:ext uri="{FF2B5EF4-FFF2-40B4-BE49-F238E27FC236}">
                <a16:creationId xmlns:a16="http://schemas.microsoft.com/office/drawing/2014/main" xmlns="" id="{DC2F1ED7-3666-D6BD-6C19-501FAFE7FA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3074304" y="3667233"/>
            <a:ext cx="410343" cy="410343"/>
          </a:xfrm>
          <a:prstGeom prst="rect">
            <a:avLst/>
          </a:prstGeom>
        </p:spPr>
      </p:pic>
      <p:pic>
        <p:nvPicPr>
          <p:cNvPr id="36" name="Graphic 9" descr="Marker with solid fill">
            <a:extLst>
              <a:ext uri="{FF2B5EF4-FFF2-40B4-BE49-F238E27FC236}">
                <a16:creationId xmlns:a16="http://schemas.microsoft.com/office/drawing/2014/main" xmlns="" id="{DC2F1ED7-3666-D6BD-6C19-501FAFE7FA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1768812" y="4895530"/>
            <a:ext cx="410343" cy="410343"/>
          </a:xfrm>
          <a:prstGeom prst="rect">
            <a:avLst/>
          </a:prstGeom>
        </p:spPr>
      </p:pic>
      <p:pic>
        <p:nvPicPr>
          <p:cNvPr id="37" name="Graphic 9" descr="Marker with solid fill">
            <a:extLst>
              <a:ext uri="{FF2B5EF4-FFF2-40B4-BE49-F238E27FC236}">
                <a16:creationId xmlns:a16="http://schemas.microsoft.com/office/drawing/2014/main" xmlns="" id="{DC2F1ED7-3666-D6BD-6C19-501FAFE7FA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2297694" y="5169943"/>
            <a:ext cx="410343" cy="410343"/>
          </a:xfrm>
          <a:prstGeom prst="rect">
            <a:avLst/>
          </a:prstGeom>
        </p:spPr>
      </p:pic>
      <p:pic>
        <p:nvPicPr>
          <p:cNvPr id="38" name="Graphic 15" descr="Marker with solid fill">
            <a:extLst>
              <a:ext uri="{FF2B5EF4-FFF2-40B4-BE49-F238E27FC236}">
                <a16:creationId xmlns:a16="http://schemas.microsoft.com/office/drawing/2014/main" xmlns="" id="{C3F29776-8506-95FF-BCEF-952E5FE789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 flipH="1">
            <a:off x="2549090" y="4172802"/>
            <a:ext cx="415764" cy="410344"/>
          </a:xfrm>
          <a:prstGeom prst="rect">
            <a:avLst/>
          </a:prstGeom>
        </p:spPr>
      </p:pic>
      <p:pic>
        <p:nvPicPr>
          <p:cNvPr id="39" name="Graphic 15" descr="Marker with solid fill">
            <a:extLst>
              <a:ext uri="{FF2B5EF4-FFF2-40B4-BE49-F238E27FC236}">
                <a16:creationId xmlns:a16="http://schemas.microsoft.com/office/drawing/2014/main" xmlns="" id="{C3F29776-8506-95FF-BCEF-952E5FE789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 flipH="1">
            <a:off x="2133326" y="3805260"/>
            <a:ext cx="415764" cy="410344"/>
          </a:xfrm>
          <a:prstGeom prst="rect">
            <a:avLst/>
          </a:prstGeom>
        </p:spPr>
      </p:pic>
      <p:pic>
        <p:nvPicPr>
          <p:cNvPr id="40" name="Graphic 15" descr="Marker with solid fill">
            <a:extLst>
              <a:ext uri="{FF2B5EF4-FFF2-40B4-BE49-F238E27FC236}">
                <a16:creationId xmlns:a16="http://schemas.microsoft.com/office/drawing/2014/main" xmlns="" id="{C3F29776-8506-95FF-BCEF-952E5FE789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 flipH="1">
            <a:off x="1655105" y="3997455"/>
            <a:ext cx="415764" cy="410344"/>
          </a:xfrm>
          <a:prstGeom prst="rect">
            <a:avLst/>
          </a:prstGeom>
        </p:spPr>
      </p:pic>
      <p:pic>
        <p:nvPicPr>
          <p:cNvPr id="50" name="Graphic 9" descr="Marker with solid fill">
            <a:extLst>
              <a:ext uri="{FF2B5EF4-FFF2-40B4-BE49-F238E27FC236}">
                <a16:creationId xmlns:a16="http://schemas.microsoft.com/office/drawing/2014/main" xmlns="" id="{DC2F1ED7-3666-D6BD-6C19-501FAFE7FA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1492427" y="4440745"/>
            <a:ext cx="410343" cy="410343"/>
          </a:xfrm>
          <a:prstGeom prst="rect">
            <a:avLst/>
          </a:prstGeom>
        </p:spPr>
      </p:pic>
      <p:pic>
        <p:nvPicPr>
          <p:cNvPr id="35" name="Graphic 9" descr="Marker with solid fill">
            <a:extLst>
              <a:ext uri="{FF2B5EF4-FFF2-40B4-BE49-F238E27FC236}">
                <a16:creationId xmlns:a16="http://schemas.microsoft.com/office/drawing/2014/main" xmlns="" id="{DC2F1ED7-3666-D6BD-6C19-501FAFE7FA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2266990" y="4709113"/>
            <a:ext cx="410343" cy="41034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B297FBC7-F153-FAC7-50B8-ED450D539D45}"/>
              </a:ext>
            </a:extLst>
          </p:cNvPr>
          <p:cNvSpPr txBox="1"/>
          <p:nvPr/>
        </p:nvSpPr>
        <p:spPr>
          <a:xfrm>
            <a:off x="2405811" y="4455611"/>
            <a:ext cx="7200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solidFill>
                  <a:srgbClr val="D600D6"/>
                </a:solidFill>
              </a:rPr>
              <a:t>avas</a:t>
            </a:r>
            <a:endParaRPr lang="en-US" sz="1100" dirty="0">
              <a:solidFill>
                <a:srgbClr val="D600D6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2A9DECFF-C611-80C5-503A-26D83FF8CF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2484" y="968931"/>
            <a:ext cx="3910002" cy="5469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3565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47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47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47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47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69829BA-9E6C-F9D4-9495-C6078F5CA653}"/>
              </a:ext>
            </a:extLst>
          </p:cNvPr>
          <p:cNvSpPr/>
          <p:nvPr/>
        </p:nvSpPr>
        <p:spPr>
          <a:xfrm flipH="1">
            <a:off x="3667108" y="1643050"/>
            <a:ext cx="674899" cy="507160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7128">
                <a:schemeClr val="bg1">
                  <a:lumMod val="95000"/>
                </a:schemeClr>
              </a:gs>
              <a:gs pos="72095">
                <a:schemeClr val="bg1">
                  <a:lumMod val="85000"/>
                </a:schemeClr>
              </a:gs>
              <a:gs pos="34696">
                <a:schemeClr val="bg1">
                  <a:lumMod val="85000"/>
                </a:schemeClr>
              </a:gs>
              <a:gs pos="17000">
                <a:schemeClr val="bg1">
                  <a:lumMod val="75000"/>
                </a:schemeClr>
              </a:gs>
              <a:gs pos="85000">
                <a:schemeClr val="bg1">
                  <a:lumMod val="7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A2A895D-4B0F-D423-EF84-C9B88847221C}"/>
              </a:ext>
            </a:extLst>
          </p:cNvPr>
          <p:cNvSpPr txBox="1"/>
          <p:nvPr/>
        </p:nvSpPr>
        <p:spPr>
          <a:xfrm>
            <a:off x="4786431" y="3118871"/>
            <a:ext cx="266560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gu-IN" sz="2200" b="1" dirty="0" err="1">
                <a:latin typeface="Calibri" panose="020F0502020204030204" pitchFamily="34" charset="0"/>
                <a:cs typeface="Calibri" panose="020F0502020204030204" pitchFamily="34" charset="0"/>
              </a:rPr>
              <a:t>પુલકેશી</a:t>
            </a:r>
            <a:r>
              <a:rPr lang="gu-IN" sz="2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200" b="1" dirty="0" err="1">
                <a:latin typeface="Calibri" panose="020F0502020204030204" pitchFamily="34" charset="0"/>
                <a:cs typeface="Calibri" panose="020F0502020204030204" pitchFamily="34" charset="0"/>
              </a:rPr>
              <a:t>પ્રથમ</a:t>
            </a:r>
            <a:r>
              <a:rPr lang="gu-IN" sz="2200" b="1" dirty="0"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GB" sz="2200" b="1" dirty="0" err="1">
                <a:latin typeface="Calibri" panose="020F0502020204030204" pitchFamily="34" charset="0"/>
                <a:cs typeface="Calibri" panose="020F0502020204030204" pitchFamily="34" charset="0"/>
              </a:rPr>
              <a:t>રાજધાની</a:t>
            </a:r>
            <a:r>
              <a:rPr lang="en-GB" sz="2200" b="1" dirty="0"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GB" sz="2200" b="1" dirty="0" err="1">
                <a:latin typeface="Calibri" panose="020F0502020204030204" pitchFamily="34" charset="0"/>
                <a:cs typeface="Calibri" panose="020F0502020204030204" pitchFamily="34" charset="0"/>
              </a:rPr>
              <a:t>વાતા</a:t>
            </a:r>
            <a:r>
              <a:rPr lang="gu-IN" sz="2200" b="1" dirty="0">
                <a:latin typeface="Calibri" panose="020F0502020204030204" pitchFamily="34" charset="0"/>
                <a:cs typeface="Calibri" panose="020F0502020204030204" pitchFamily="34" charset="0"/>
              </a:rPr>
              <a:t>પી અથવા </a:t>
            </a:r>
            <a:r>
              <a:rPr lang="en-GB" sz="2200" b="1" dirty="0" err="1">
                <a:latin typeface="Calibri" panose="020F0502020204030204" pitchFamily="34" charset="0"/>
                <a:cs typeface="Calibri" panose="020F0502020204030204" pitchFamily="34" charset="0"/>
              </a:rPr>
              <a:t>બાદા</a:t>
            </a:r>
            <a:r>
              <a:rPr lang="gu-IN" sz="2200" b="1" dirty="0">
                <a:latin typeface="Calibri" panose="020F0502020204030204" pitchFamily="34" charset="0"/>
                <a:cs typeface="Calibri" panose="020F0502020204030204" pitchFamily="34" charset="0"/>
              </a:rPr>
              <a:t>મી – </a:t>
            </a:r>
            <a:endParaRPr lang="en-GB" sz="2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en-GB" sz="2200" b="1" dirty="0">
                <a:latin typeface="Calibri" panose="020F0502020204030204" pitchFamily="34" charset="0"/>
                <a:cs typeface="Calibri" panose="020F0502020204030204" pitchFamily="34" charset="0"/>
              </a:rPr>
              <a:t>ઈ. સ. ૫૪૦</a:t>
            </a:r>
            <a:r>
              <a:rPr lang="gu-IN" sz="2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N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FA5330B-C680-B1A9-9F06-82A13920B196}"/>
              </a:ext>
            </a:extLst>
          </p:cNvPr>
          <p:cNvSpPr txBox="1"/>
          <p:nvPr/>
        </p:nvSpPr>
        <p:spPr>
          <a:xfrm>
            <a:off x="323309" y="2253035"/>
            <a:ext cx="2736304" cy="404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14300" algn="ctr">
              <a:lnSpc>
                <a:spcPts val="2400"/>
              </a:lnSpc>
              <a:spcAft>
                <a:spcPts val="0"/>
              </a:spcAft>
            </a:pPr>
            <a:r>
              <a:rPr lang="gu-IN" sz="2200" b="1" dirty="0">
                <a:latin typeface="Calibri" panose="020F0502020204030204" pitchFamily="34" charset="0"/>
                <a:cs typeface="Calibri" panose="020F0502020204030204" pitchFamily="34" charset="0"/>
              </a:rPr>
              <a:t>પ્રથમ શાસક </a:t>
            </a:r>
            <a:r>
              <a:rPr lang="en-GB" sz="2200" b="1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gu-IN" sz="2200" b="1" dirty="0" err="1">
                <a:latin typeface="Calibri" panose="020F0502020204030204" pitchFamily="34" charset="0"/>
                <a:cs typeface="Calibri" panose="020F0502020204030204" pitchFamily="34" charset="0"/>
              </a:rPr>
              <a:t>જયસિંહ</a:t>
            </a:r>
            <a:endParaRPr lang="en-IN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 8">
            <a:extLst>
              <a:ext uri="{FF2B5EF4-FFF2-40B4-BE49-F238E27FC236}">
                <a16:creationId xmlns:a16="http://schemas.microsoft.com/office/drawing/2014/main" xmlns="" id="{59D81328-F1F4-202D-4628-1D26A7CEA957}"/>
              </a:ext>
            </a:extLst>
          </p:cNvPr>
          <p:cNvGrpSpPr/>
          <p:nvPr/>
        </p:nvGrpSpPr>
        <p:grpSpPr>
          <a:xfrm>
            <a:off x="3051317" y="1808011"/>
            <a:ext cx="639003" cy="1420275"/>
            <a:chOff x="3278778" y="2080733"/>
            <a:chExt cx="639003" cy="1420275"/>
          </a:xfrm>
        </p:grpSpPr>
        <p:sp>
          <p:nvSpPr>
            <p:cNvPr id="10" name="Freeform: Shape 59">
              <a:extLst>
                <a:ext uri="{FF2B5EF4-FFF2-40B4-BE49-F238E27FC236}">
                  <a16:creationId xmlns:a16="http://schemas.microsoft.com/office/drawing/2014/main" xmlns="" id="{7F2F5689-CD72-3132-E97F-5B0B83C56B72}"/>
                </a:ext>
              </a:extLst>
            </p:cNvPr>
            <p:cNvSpPr/>
            <p:nvPr/>
          </p:nvSpPr>
          <p:spPr>
            <a:xfrm rot="5400000">
              <a:off x="2888142" y="2471369"/>
              <a:ext cx="1420275" cy="639003"/>
            </a:xfrm>
            <a:custGeom>
              <a:avLst/>
              <a:gdLst>
                <a:gd name="connsiteX0" fmla="*/ 0 w 1645716"/>
                <a:gd name="connsiteY0" fmla="*/ 236376 h 740432"/>
                <a:gd name="connsiteX1" fmla="*/ 278249 w 1645716"/>
                <a:gd name="connsiteY1" fmla="*/ 740432 h 740432"/>
                <a:gd name="connsiteX2" fmla="*/ 1233918 w 1645716"/>
                <a:gd name="connsiteY2" fmla="*/ 740432 h 740432"/>
                <a:gd name="connsiteX3" fmla="*/ 1512167 w 1645716"/>
                <a:gd name="connsiteY3" fmla="*/ 236376 h 740432"/>
                <a:gd name="connsiteX4" fmla="*/ 1509767 w 1645716"/>
                <a:gd name="connsiteY4" fmla="*/ 236376 h 740432"/>
                <a:gd name="connsiteX5" fmla="*/ 1645716 w 1645716"/>
                <a:gd name="connsiteY5" fmla="*/ 0 h 740432"/>
                <a:gd name="connsiteX6" fmla="*/ 917568 w 1645716"/>
                <a:gd name="connsiteY6" fmla="*/ 0 h 740432"/>
                <a:gd name="connsiteX7" fmla="*/ 781619 w 1645716"/>
                <a:gd name="connsiteY7" fmla="*/ 236376 h 740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5716" h="740432">
                  <a:moveTo>
                    <a:pt x="0" y="236376"/>
                  </a:moveTo>
                  <a:lnTo>
                    <a:pt x="278249" y="740432"/>
                  </a:lnTo>
                  <a:lnTo>
                    <a:pt x="1233918" y="740432"/>
                  </a:lnTo>
                  <a:lnTo>
                    <a:pt x="1512167" y="236376"/>
                  </a:lnTo>
                  <a:lnTo>
                    <a:pt x="1509767" y="236376"/>
                  </a:lnTo>
                  <a:lnTo>
                    <a:pt x="1645716" y="0"/>
                  </a:lnTo>
                  <a:lnTo>
                    <a:pt x="917568" y="0"/>
                  </a:lnTo>
                  <a:lnTo>
                    <a:pt x="781619" y="236376"/>
                  </a:lnTo>
                  <a:close/>
                </a:path>
              </a:pathLst>
            </a:custGeom>
            <a:gradFill flip="none" rotWithShape="1">
              <a:lin ang="5400000" scaled="1"/>
              <a:tileRect/>
            </a:gra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E1A227A4-C0C3-023D-6C4C-57D5492F6AB6}"/>
                </a:ext>
              </a:extLst>
            </p:cNvPr>
            <p:cNvSpPr txBox="1"/>
            <p:nvPr/>
          </p:nvSpPr>
          <p:spPr>
            <a:xfrm>
              <a:off x="3358217" y="2608903"/>
              <a:ext cx="2880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</a:p>
          </p:txBody>
        </p:sp>
      </p:grpSp>
      <p:grpSp>
        <p:nvGrpSpPr>
          <p:cNvPr id="3" name="Group 11">
            <a:extLst>
              <a:ext uri="{FF2B5EF4-FFF2-40B4-BE49-F238E27FC236}">
                <a16:creationId xmlns:a16="http://schemas.microsoft.com/office/drawing/2014/main" xmlns="" id="{A026AF9E-EFB3-1596-A2A5-38079792B191}"/>
              </a:ext>
            </a:extLst>
          </p:cNvPr>
          <p:cNvGrpSpPr/>
          <p:nvPr/>
        </p:nvGrpSpPr>
        <p:grpSpPr>
          <a:xfrm>
            <a:off x="4039973" y="2693356"/>
            <a:ext cx="639003" cy="1420275"/>
            <a:chOff x="4267434" y="2966078"/>
            <a:chExt cx="639003" cy="1420275"/>
          </a:xfrm>
        </p:grpSpPr>
        <p:sp>
          <p:nvSpPr>
            <p:cNvPr id="13" name="Freeform: Shape 62">
              <a:extLst>
                <a:ext uri="{FF2B5EF4-FFF2-40B4-BE49-F238E27FC236}">
                  <a16:creationId xmlns:a16="http://schemas.microsoft.com/office/drawing/2014/main" xmlns="" id="{B9240D6E-AF19-2645-679E-32D9E6CE8601}"/>
                </a:ext>
              </a:extLst>
            </p:cNvPr>
            <p:cNvSpPr/>
            <p:nvPr/>
          </p:nvSpPr>
          <p:spPr>
            <a:xfrm rot="5400000" flipH="1" flipV="1">
              <a:off x="3876798" y="3356714"/>
              <a:ext cx="1420275" cy="639003"/>
            </a:xfrm>
            <a:custGeom>
              <a:avLst/>
              <a:gdLst>
                <a:gd name="connsiteX0" fmla="*/ 0 w 1645716"/>
                <a:gd name="connsiteY0" fmla="*/ 236376 h 740432"/>
                <a:gd name="connsiteX1" fmla="*/ 278249 w 1645716"/>
                <a:gd name="connsiteY1" fmla="*/ 740432 h 740432"/>
                <a:gd name="connsiteX2" fmla="*/ 1233918 w 1645716"/>
                <a:gd name="connsiteY2" fmla="*/ 740432 h 740432"/>
                <a:gd name="connsiteX3" fmla="*/ 1512167 w 1645716"/>
                <a:gd name="connsiteY3" fmla="*/ 236376 h 740432"/>
                <a:gd name="connsiteX4" fmla="*/ 1509767 w 1645716"/>
                <a:gd name="connsiteY4" fmla="*/ 236376 h 740432"/>
                <a:gd name="connsiteX5" fmla="*/ 1645716 w 1645716"/>
                <a:gd name="connsiteY5" fmla="*/ 0 h 740432"/>
                <a:gd name="connsiteX6" fmla="*/ 917568 w 1645716"/>
                <a:gd name="connsiteY6" fmla="*/ 0 h 740432"/>
                <a:gd name="connsiteX7" fmla="*/ 781619 w 1645716"/>
                <a:gd name="connsiteY7" fmla="*/ 236376 h 740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5716" h="740432">
                  <a:moveTo>
                    <a:pt x="0" y="236376"/>
                  </a:moveTo>
                  <a:lnTo>
                    <a:pt x="278249" y="740432"/>
                  </a:lnTo>
                  <a:lnTo>
                    <a:pt x="1233918" y="740432"/>
                  </a:lnTo>
                  <a:lnTo>
                    <a:pt x="1512167" y="236376"/>
                  </a:lnTo>
                  <a:lnTo>
                    <a:pt x="1509767" y="236376"/>
                  </a:lnTo>
                  <a:lnTo>
                    <a:pt x="1645716" y="0"/>
                  </a:lnTo>
                  <a:lnTo>
                    <a:pt x="917568" y="0"/>
                  </a:lnTo>
                  <a:lnTo>
                    <a:pt x="781619" y="236376"/>
                  </a:lnTo>
                  <a:close/>
                </a:path>
              </a:pathLst>
            </a:custGeom>
            <a:gradFill flip="none" rotWithShape="1">
              <a:lin ang="5400000" scaled="1"/>
              <a:tileRect/>
            </a:gradFill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9B37AC2C-265B-2745-8D2D-089EFBF630A1}"/>
                </a:ext>
              </a:extLst>
            </p:cNvPr>
            <p:cNvSpPr txBox="1"/>
            <p:nvPr/>
          </p:nvSpPr>
          <p:spPr>
            <a:xfrm>
              <a:off x="4537734" y="3530534"/>
              <a:ext cx="2880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</a:p>
          </p:txBody>
        </p:sp>
      </p:grpSp>
      <p:grpSp>
        <p:nvGrpSpPr>
          <p:cNvPr id="5" name="Group 14">
            <a:extLst>
              <a:ext uri="{FF2B5EF4-FFF2-40B4-BE49-F238E27FC236}">
                <a16:creationId xmlns:a16="http://schemas.microsoft.com/office/drawing/2014/main" xmlns="" id="{583B304E-ED61-F29A-4B84-7A3AF8BEC69B}"/>
              </a:ext>
            </a:extLst>
          </p:cNvPr>
          <p:cNvGrpSpPr/>
          <p:nvPr/>
        </p:nvGrpSpPr>
        <p:grpSpPr>
          <a:xfrm>
            <a:off x="3051318" y="3464194"/>
            <a:ext cx="639003" cy="1420275"/>
            <a:chOff x="3278779" y="3736916"/>
            <a:chExt cx="639003" cy="1420275"/>
          </a:xfrm>
        </p:grpSpPr>
        <p:sp>
          <p:nvSpPr>
            <p:cNvPr id="16" name="Freeform: Shape 1025">
              <a:extLst>
                <a:ext uri="{FF2B5EF4-FFF2-40B4-BE49-F238E27FC236}">
                  <a16:creationId xmlns:a16="http://schemas.microsoft.com/office/drawing/2014/main" xmlns="" id="{DCC76D79-0427-5FCB-AC2C-1903DD80378A}"/>
                </a:ext>
              </a:extLst>
            </p:cNvPr>
            <p:cNvSpPr/>
            <p:nvPr/>
          </p:nvSpPr>
          <p:spPr>
            <a:xfrm rot="5400000">
              <a:off x="2888143" y="4127552"/>
              <a:ext cx="1420275" cy="639003"/>
            </a:xfrm>
            <a:custGeom>
              <a:avLst/>
              <a:gdLst>
                <a:gd name="connsiteX0" fmla="*/ 0 w 1645716"/>
                <a:gd name="connsiteY0" fmla="*/ 236376 h 740432"/>
                <a:gd name="connsiteX1" fmla="*/ 278249 w 1645716"/>
                <a:gd name="connsiteY1" fmla="*/ 740432 h 740432"/>
                <a:gd name="connsiteX2" fmla="*/ 1233918 w 1645716"/>
                <a:gd name="connsiteY2" fmla="*/ 740432 h 740432"/>
                <a:gd name="connsiteX3" fmla="*/ 1512167 w 1645716"/>
                <a:gd name="connsiteY3" fmla="*/ 236376 h 740432"/>
                <a:gd name="connsiteX4" fmla="*/ 1509767 w 1645716"/>
                <a:gd name="connsiteY4" fmla="*/ 236376 h 740432"/>
                <a:gd name="connsiteX5" fmla="*/ 1645716 w 1645716"/>
                <a:gd name="connsiteY5" fmla="*/ 0 h 740432"/>
                <a:gd name="connsiteX6" fmla="*/ 917568 w 1645716"/>
                <a:gd name="connsiteY6" fmla="*/ 0 h 740432"/>
                <a:gd name="connsiteX7" fmla="*/ 781619 w 1645716"/>
                <a:gd name="connsiteY7" fmla="*/ 236376 h 740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5716" h="740432">
                  <a:moveTo>
                    <a:pt x="0" y="236376"/>
                  </a:moveTo>
                  <a:lnTo>
                    <a:pt x="278249" y="740432"/>
                  </a:lnTo>
                  <a:lnTo>
                    <a:pt x="1233918" y="740432"/>
                  </a:lnTo>
                  <a:lnTo>
                    <a:pt x="1512167" y="236376"/>
                  </a:lnTo>
                  <a:lnTo>
                    <a:pt x="1509767" y="236376"/>
                  </a:lnTo>
                  <a:lnTo>
                    <a:pt x="1645716" y="0"/>
                  </a:lnTo>
                  <a:lnTo>
                    <a:pt x="917568" y="0"/>
                  </a:lnTo>
                  <a:lnTo>
                    <a:pt x="781619" y="236376"/>
                  </a:lnTo>
                  <a:close/>
                </a:path>
              </a:pathLst>
            </a:custGeom>
            <a:gradFill flip="none" rotWithShape="1">
              <a:lin ang="5400000" scaled="1"/>
              <a:tileRect/>
            </a:gradFill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C724D2B1-4FF3-6C23-C1BE-D9B4342C3F2A}"/>
                </a:ext>
              </a:extLst>
            </p:cNvPr>
            <p:cNvSpPr txBox="1"/>
            <p:nvPr/>
          </p:nvSpPr>
          <p:spPr>
            <a:xfrm>
              <a:off x="3358217" y="4246999"/>
              <a:ext cx="2880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</a:t>
              </a:r>
            </a:p>
          </p:txBody>
        </p:sp>
      </p:grpSp>
      <p:grpSp>
        <p:nvGrpSpPr>
          <p:cNvPr id="9" name="Group 17">
            <a:extLst>
              <a:ext uri="{FF2B5EF4-FFF2-40B4-BE49-F238E27FC236}">
                <a16:creationId xmlns:a16="http://schemas.microsoft.com/office/drawing/2014/main" xmlns="" id="{253893A3-1089-AB02-9890-466D01F4FDCB}"/>
              </a:ext>
            </a:extLst>
          </p:cNvPr>
          <p:cNvGrpSpPr/>
          <p:nvPr/>
        </p:nvGrpSpPr>
        <p:grpSpPr>
          <a:xfrm>
            <a:off x="4039972" y="4364977"/>
            <a:ext cx="639003" cy="1420275"/>
            <a:chOff x="4267433" y="4637699"/>
            <a:chExt cx="639003" cy="1420275"/>
          </a:xfrm>
        </p:grpSpPr>
        <p:sp>
          <p:nvSpPr>
            <p:cNvPr id="19" name="Freeform: Shape 1028">
              <a:extLst>
                <a:ext uri="{FF2B5EF4-FFF2-40B4-BE49-F238E27FC236}">
                  <a16:creationId xmlns:a16="http://schemas.microsoft.com/office/drawing/2014/main" xmlns="" id="{4EC1AC84-C215-6DC6-B743-D387C529E430}"/>
                </a:ext>
              </a:extLst>
            </p:cNvPr>
            <p:cNvSpPr/>
            <p:nvPr/>
          </p:nvSpPr>
          <p:spPr>
            <a:xfrm rot="5400000" flipH="1" flipV="1">
              <a:off x="3876797" y="5028335"/>
              <a:ext cx="1420275" cy="639003"/>
            </a:xfrm>
            <a:custGeom>
              <a:avLst/>
              <a:gdLst>
                <a:gd name="connsiteX0" fmla="*/ 0 w 1645716"/>
                <a:gd name="connsiteY0" fmla="*/ 236376 h 740432"/>
                <a:gd name="connsiteX1" fmla="*/ 278249 w 1645716"/>
                <a:gd name="connsiteY1" fmla="*/ 740432 h 740432"/>
                <a:gd name="connsiteX2" fmla="*/ 1233918 w 1645716"/>
                <a:gd name="connsiteY2" fmla="*/ 740432 h 740432"/>
                <a:gd name="connsiteX3" fmla="*/ 1512167 w 1645716"/>
                <a:gd name="connsiteY3" fmla="*/ 236376 h 740432"/>
                <a:gd name="connsiteX4" fmla="*/ 1509767 w 1645716"/>
                <a:gd name="connsiteY4" fmla="*/ 236376 h 740432"/>
                <a:gd name="connsiteX5" fmla="*/ 1645716 w 1645716"/>
                <a:gd name="connsiteY5" fmla="*/ 0 h 740432"/>
                <a:gd name="connsiteX6" fmla="*/ 917568 w 1645716"/>
                <a:gd name="connsiteY6" fmla="*/ 0 h 740432"/>
                <a:gd name="connsiteX7" fmla="*/ 781619 w 1645716"/>
                <a:gd name="connsiteY7" fmla="*/ 236376 h 740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5716" h="740432">
                  <a:moveTo>
                    <a:pt x="0" y="236376"/>
                  </a:moveTo>
                  <a:lnTo>
                    <a:pt x="278249" y="740432"/>
                  </a:lnTo>
                  <a:lnTo>
                    <a:pt x="1233918" y="740432"/>
                  </a:lnTo>
                  <a:lnTo>
                    <a:pt x="1512167" y="236376"/>
                  </a:lnTo>
                  <a:lnTo>
                    <a:pt x="1509767" y="236376"/>
                  </a:lnTo>
                  <a:lnTo>
                    <a:pt x="1645716" y="0"/>
                  </a:lnTo>
                  <a:lnTo>
                    <a:pt x="917568" y="0"/>
                  </a:lnTo>
                  <a:lnTo>
                    <a:pt x="781619" y="236376"/>
                  </a:lnTo>
                  <a:close/>
                </a:path>
              </a:pathLst>
            </a:custGeom>
            <a:gradFill flip="none" rotWithShape="1">
              <a:lin ang="5400000" scaled="1"/>
              <a:tileRect/>
            </a:gradFill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553BA298-4532-42D8-3632-9BE322E0D332}"/>
                </a:ext>
              </a:extLst>
            </p:cNvPr>
            <p:cNvSpPr txBox="1"/>
            <p:nvPr/>
          </p:nvSpPr>
          <p:spPr>
            <a:xfrm>
              <a:off x="4541804" y="5170981"/>
              <a:ext cx="2880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4</a:t>
              </a:r>
            </a:p>
          </p:txBody>
        </p:sp>
      </p:grpSp>
      <p:grpSp>
        <p:nvGrpSpPr>
          <p:cNvPr id="12" name="Group 23">
            <a:extLst>
              <a:ext uri="{FF2B5EF4-FFF2-40B4-BE49-F238E27FC236}">
                <a16:creationId xmlns:a16="http://schemas.microsoft.com/office/drawing/2014/main" xmlns="" id="{583B304E-ED61-F29A-4B84-7A3AF8BEC69B}"/>
              </a:ext>
            </a:extLst>
          </p:cNvPr>
          <p:cNvGrpSpPr/>
          <p:nvPr/>
        </p:nvGrpSpPr>
        <p:grpSpPr>
          <a:xfrm>
            <a:off x="3024166" y="5072074"/>
            <a:ext cx="639003" cy="1420275"/>
            <a:chOff x="3278779" y="3736916"/>
            <a:chExt cx="639003" cy="1420275"/>
          </a:xfrm>
          <a:solidFill>
            <a:schemeClr val="accent3">
              <a:lumMod val="50000"/>
            </a:schemeClr>
          </a:solidFill>
        </p:grpSpPr>
        <p:sp>
          <p:nvSpPr>
            <p:cNvPr id="25" name="Freeform: Shape 1025">
              <a:extLst>
                <a:ext uri="{FF2B5EF4-FFF2-40B4-BE49-F238E27FC236}">
                  <a16:creationId xmlns:a16="http://schemas.microsoft.com/office/drawing/2014/main" xmlns="" id="{DCC76D79-0427-5FCB-AC2C-1903DD80378A}"/>
                </a:ext>
              </a:extLst>
            </p:cNvPr>
            <p:cNvSpPr/>
            <p:nvPr/>
          </p:nvSpPr>
          <p:spPr>
            <a:xfrm rot="5400000">
              <a:off x="2888143" y="4127552"/>
              <a:ext cx="1420275" cy="639003"/>
            </a:xfrm>
            <a:custGeom>
              <a:avLst/>
              <a:gdLst>
                <a:gd name="connsiteX0" fmla="*/ 0 w 1645716"/>
                <a:gd name="connsiteY0" fmla="*/ 236376 h 740432"/>
                <a:gd name="connsiteX1" fmla="*/ 278249 w 1645716"/>
                <a:gd name="connsiteY1" fmla="*/ 740432 h 740432"/>
                <a:gd name="connsiteX2" fmla="*/ 1233918 w 1645716"/>
                <a:gd name="connsiteY2" fmla="*/ 740432 h 740432"/>
                <a:gd name="connsiteX3" fmla="*/ 1512167 w 1645716"/>
                <a:gd name="connsiteY3" fmla="*/ 236376 h 740432"/>
                <a:gd name="connsiteX4" fmla="*/ 1509767 w 1645716"/>
                <a:gd name="connsiteY4" fmla="*/ 236376 h 740432"/>
                <a:gd name="connsiteX5" fmla="*/ 1645716 w 1645716"/>
                <a:gd name="connsiteY5" fmla="*/ 0 h 740432"/>
                <a:gd name="connsiteX6" fmla="*/ 917568 w 1645716"/>
                <a:gd name="connsiteY6" fmla="*/ 0 h 740432"/>
                <a:gd name="connsiteX7" fmla="*/ 781619 w 1645716"/>
                <a:gd name="connsiteY7" fmla="*/ 236376 h 740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5716" h="740432">
                  <a:moveTo>
                    <a:pt x="0" y="236376"/>
                  </a:moveTo>
                  <a:lnTo>
                    <a:pt x="278249" y="740432"/>
                  </a:lnTo>
                  <a:lnTo>
                    <a:pt x="1233918" y="740432"/>
                  </a:lnTo>
                  <a:lnTo>
                    <a:pt x="1512167" y="236376"/>
                  </a:lnTo>
                  <a:lnTo>
                    <a:pt x="1509767" y="236376"/>
                  </a:lnTo>
                  <a:lnTo>
                    <a:pt x="1645716" y="0"/>
                  </a:lnTo>
                  <a:lnTo>
                    <a:pt x="917568" y="0"/>
                  </a:lnTo>
                  <a:lnTo>
                    <a:pt x="781619" y="236376"/>
                  </a:lnTo>
                  <a:close/>
                </a:path>
              </a:pathLst>
            </a:custGeom>
            <a:grpFill/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C724D2B1-4FF3-6C23-C1BE-D9B4342C3F2A}"/>
                </a:ext>
              </a:extLst>
            </p:cNvPr>
            <p:cNvSpPr txBox="1"/>
            <p:nvPr/>
          </p:nvSpPr>
          <p:spPr>
            <a:xfrm>
              <a:off x="3358217" y="4246999"/>
              <a:ext cx="288032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</a:t>
              </a:r>
            </a:p>
          </p:txBody>
        </p:sp>
      </p:grpSp>
      <p:sp>
        <p:nvSpPr>
          <p:cNvPr id="27" name="Rectangle 26"/>
          <p:cNvSpPr/>
          <p:nvPr/>
        </p:nvSpPr>
        <p:spPr>
          <a:xfrm>
            <a:off x="261432" y="5277420"/>
            <a:ext cx="27146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14300" lvl="0">
              <a:lnSpc>
                <a:spcPts val="2400"/>
              </a:lnSpc>
            </a:pPr>
            <a:r>
              <a:rPr lang="en-IE" b="1" dirty="0"/>
              <a:t> </a:t>
            </a:r>
            <a:r>
              <a:rPr lang="gu-IN" sz="2200" b="1" dirty="0">
                <a:latin typeface="Calibri" panose="020F0502020204030204" pitchFamily="34" charset="0"/>
                <a:cs typeface="Calibri" panose="020F0502020204030204" pitchFamily="34" charset="0"/>
              </a:rPr>
              <a:t>ચાલુક્યોની ત્રીજી શાખા- </a:t>
            </a:r>
            <a:r>
              <a:rPr lang="en-GB" sz="2200" b="1" dirty="0" err="1">
                <a:latin typeface="Calibri" panose="020F0502020204030204" pitchFamily="34" charset="0"/>
                <a:cs typeface="Calibri" panose="020F0502020204030204" pitchFamily="34" charset="0"/>
              </a:rPr>
              <a:t>કલ્યાણીના</a:t>
            </a:r>
            <a:r>
              <a:rPr lang="gu-IN" sz="2200" b="1" dirty="0">
                <a:latin typeface="Calibri" panose="020F0502020204030204" pitchFamily="34" charset="0"/>
                <a:cs typeface="Calibri" panose="020F0502020204030204" pitchFamily="34" charset="0"/>
              </a:rPr>
              <a:t> ચાલુક્યો</a:t>
            </a:r>
            <a:endParaRPr lang="en-IN" sz="2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755899" y="4770642"/>
            <a:ext cx="3000396" cy="13311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14300">
              <a:lnSpc>
                <a:spcPts val="2400"/>
              </a:lnSpc>
            </a:pPr>
            <a:r>
              <a:rPr lang="en-GB" sz="2200" b="1" dirty="0" err="1">
                <a:latin typeface="Calibri" panose="020F0502020204030204" pitchFamily="34" charset="0"/>
                <a:cs typeface="Calibri" panose="020F0502020204030204" pitchFamily="34" charset="0"/>
              </a:rPr>
              <a:t>ચાલુક્યોની</a:t>
            </a:r>
            <a:r>
              <a:rPr lang="en-GB" sz="2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200" b="1" dirty="0" err="1">
                <a:latin typeface="Calibri" panose="020F0502020204030204" pitchFamily="34" charset="0"/>
                <a:cs typeface="Calibri" panose="020F0502020204030204" pitchFamily="34" charset="0"/>
              </a:rPr>
              <a:t>બીજી</a:t>
            </a:r>
            <a:r>
              <a:rPr lang="en-GB" sz="2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200" b="1" dirty="0" err="1">
                <a:latin typeface="Calibri" panose="020F0502020204030204" pitchFamily="34" charset="0"/>
                <a:cs typeface="Calibri" panose="020F0502020204030204" pitchFamily="34" charset="0"/>
              </a:rPr>
              <a:t>શાખા</a:t>
            </a:r>
            <a:r>
              <a:rPr lang="en-GB" sz="2200" b="1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marR="114300">
              <a:lnSpc>
                <a:spcPts val="2400"/>
              </a:lnSpc>
            </a:pPr>
            <a:r>
              <a:rPr lang="en-GB" sz="2200" b="1" dirty="0" err="1">
                <a:latin typeface="Calibri" panose="020F0502020204030204" pitchFamily="34" charset="0"/>
                <a:cs typeface="Calibri" panose="020F0502020204030204" pitchFamily="34" charset="0"/>
              </a:rPr>
              <a:t>વેંગી</a:t>
            </a:r>
            <a:r>
              <a:rPr lang="gu-IN" sz="2200" b="1" dirty="0">
                <a:latin typeface="Calibri" panose="020F0502020204030204" pitchFamily="34" charset="0"/>
                <a:cs typeface="Calibri" panose="020F0502020204030204" pitchFamily="34" charset="0"/>
              </a:rPr>
              <a:t>ના </a:t>
            </a:r>
            <a:r>
              <a:rPr lang="en-GB" sz="2200" b="1" dirty="0" err="1">
                <a:latin typeface="Calibri" panose="020F0502020204030204" pitchFamily="34" charset="0"/>
                <a:cs typeface="Calibri" panose="020F0502020204030204" pitchFamily="34" charset="0"/>
              </a:rPr>
              <a:t>ચાલુક્યો</a:t>
            </a:r>
            <a:r>
              <a:rPr lang="en-GB" sz="2200" b="1"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GB" sz="2200" b="1" dirty="0" err="1">
                <a:latin typeface="Calibri" panose="020F0502020204030204" pitchFamily="34" charset="0"/>
                <a:cs typeface="Calibri" panose="020F0502020204030204" pitchFamily="34" charset="0"/>
              </a:rPr>
              <a:t>વિષ્ણુવર્ધન</a:t>
            </a:r>
            <a:r>
              <a:rPr lang="en-GB" sz="2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R="114300">
              <a:lnSpc>
                <a:spcPts val="2400"/>
              </a:lnSpc>
            </a:pPr>
            <a:endParaRPr lang="en-IN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61432" y="3290010"/>
            <a:ext cx="288129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200" b="1" dirty="0" err="1">
                <a:latin typeface="Calibri" panose="020F0502020204030204" pitchFamily="34" charset="0"/>
                <a:cs typeface="Calibri" panose="020F0502020204030204" pitchFamily="34" charset="0"/>
              </a:rPr>
              <a:t>વાતા</a:t>
            </a:r>
            <a:r>
              <a:rPr lang="gu-IN" sz="2200" b="1" dirty="0">
                <a:latin typeface="Calibri" panose="020F0502020204030204" pitchFamily="34" charset="0"/>
                <a:cs typeface="Calibri" panose="020F0502020204030204" pitchFamily="34" charset="0"/>
              </a:rPr>
              <a:t>પી અથવા </a:t>
            </a:r>
            <a:r>
              <a:rPr lang="en-GB" sz="2200" b="1" dirty="0" err="1">
                <a:latin typeface="Calibri" panose="020F0502020204030204" pitchFamily="34" charset="0"/>
                <a:cs typeface="Calibri" panose="020F0502020204030204" pitchFamily="34" charset="0"/>
              </a:rPr>
              <a:t>બાદામી</a:t>
            </a:r>
            <a:r>
              <a:rPr lang="gu-IN" sz="2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200" b="1" dirty="0" err="1">
                <a:latin typeface="Calibri" panose="020F0502020204030204" pitchFamily="34" charset="0"/>
                <a:cs typeface="Calibri" panose="020F0502020204030204" pitchFamily="34" charset="0"/>
              </a:rPr>
              <a:t>ના</a:t>
            </a:r>
            <a:r>
              <a:rPr lang="en-GB" sz="2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200" b="1" dirty="0" err="1">
                <a:latin typeface="Calibri" panose="020F0502020204030204" pitchFamily="34" charset="0"/>
                <a:cs typeface="Calibri" panose="020F0502020204030204" pitchFamily="34" charset="0"/>
              </a:rPr>
              <a:t>ચાલુક્યો</a:t>
            </a:r>
            <a:endParaRPr lang="en-GB" sz="2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gu-IN" sz="2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200" b="1" dirty="0" err="1">
                <a:latin typeface="Calibri" panose="020F0502020204030204" pitchFamily="34" charset="0"/>
                <a:cs typeface="Calibri" panose="020F0502020204030204" pitchFamily="34" charset="0"/>
              </a:rPr>
              <a:t>કીર્તિવર્મા</a:t>
            </a:r>
            <a:r>
              <a:rPr lang="gu-IN" sz="22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gu-IN" sz="2200" b="1" dirty="0" err="1">
                <a:latin typeface="Calibri" panose="020F0502020204030204" pitchFamily="34" charset="0"/>
                <a:cs typeface="Calibri" panose="020F0502020204030204" pitchFamily="34" charset="0"/>
              </a:rPr>
              <a:t>પુલકેશી</a:t>
            </a:r>
            <a:r>
              <a:rPr lang="gu-IN" sz="2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200" b="1" dirty="0" err="1">
                <a:latin typeface="Calibri" panose="020F0502020204030204" pitchFamily="34" charset="0"/>
                <a:cs typeface="Calibri" panose="020F0502020204030204" pitchFamily="34" charset="0"/>
              </a:rPr>
              <a:t>પ્રથમ</a:t>
            </a:r>
            <a:r>
              <a:rPr lang="en-GB" sz="2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gu-IN" sz="2200" b="1" dirty="0">
                <a:latin typeface="Calibri" panose="020F0502020204030204" pitchFamily="34" charset="0"/>
                <a:cs typeface="Calibri" panose="020F0502020204030204" pitchFamily="34" charset="0"/>
              </a:rPr>
              <a:t>અને </a:t>
            </a:r>
            <a:r>
              <a:rPr lang="gu-IN" sz="2200" b="1" dirty="0" err="1">
                <a:latin typeface="Calibri" panose="020F0502020204030204" pitchFamily="34" charset="0"/>
                <a:cs typeface="Calibri" panose="020F0502020204030204" pitchFamily="34" charset="0"/>
              </a:rPr>
              <a:t>પુલકેશી</a:t>
            </a:r>
            <a:r>
              <a:rPr lang="gu-IN" sz="2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200" b="1" dirty="0" err="1">
                <a:latin typeface="Calibri" panose="020F0502020204030204" pitchFamily="34" charset="0"/>
                <a:cs typeface="Calibri" panose="020F0502020204030204" pitchFamily="34" charset="0"/>
              </a:rPr>
              <a:t>બીજો</a:t>
            </a:r>
            <a:endParaRPr lang="en-IN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34"/>
          <p:cNvGrpSpPr/>
          <p:nvPr/>
        </p:nvGrpSpPr>
        <p:grpSpPr>
          <a:xfrm>
            <a:off x="7620000" y="4114800"/>
            <a:ext cx="3608429" cy="2399201"/>
            <a:chOff x="7295860" y="1742956"/>
            <a:chExt cx="3608429" cy="2399201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xmlns="" id="{3E990338-9C4B-4D29-91A3-DD5D63A8DEE1}"/>
                </a:ext>
              </a:extLst>
            </p:cNvPr>
            <p:cNvSpPr txBox="1"/>
            <p:nvPr/>
          </p:nvSpPr>
          <p:spPr>
            <a:xfrm>
              <a:off x="7295860" y="1742956"/>
              <a:ext cx="3608429" cy="4616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GB" sz="2400" b="1" dirty="0" err="1">
                  <a:ea typeface="Calibri" panose="020F0502020204030204" pitchFamily="34" charset="0"/>
                </a:rPr>
                <a:t>પંચલિંગેશ્વર</a:t>
              </a:r>
              <a:r>
                <a:rPr lang="gu-IN" sz="2400" b="1" dirty="0">
                  <a:ea typeface="Calibri" panose="020F0502020204030204" pitchFamily="34" charset="0"/>
                </a:rPr>
                <a:t> મંદિરો</a:t>
              </a:r>
              <a:endParaRPr lang="en-US" sz="2400" b="1" dirty="0">
                <a:latin typeface="+mn-lt"/>
              </a:endParaRPr>
            </a:p>
          </p:txBody>
        </p:sp>
        <p:pic>
          <p:nvPicPr>
            <p:cNvPr id="31" name="Picture 2">
              <a:extLst>
                <a:ext uri="{FF2B5EF4-FFF2-40B4-BE49-F238E27FC236}">
                  <a16:creationId xmlns:a16="http://schemas.microsoft.com/office/drawing/2014/main" xmlns="" id="{B55F4E29-3A79-CAB1-3D4C-96DA35839E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83846" y="2195065"/>
              <a:ext cx="3392731" cy="19470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Group 33"/>
          <p:cNvGrpSpPr/>
          <p:nvPr/>
        </p:nvGrpSpPr>
        <p:grpSpPr>
          <a:xfrm>
            <a:off x="7623823" y="806966"/>
            <a:ext cx="3446488" cy="3117869"/>
            <a:chOff x="7953388" y="3460599"/>
            <a:chExt cx="3446488" cy="3117869"/>
          </a:xfrm>
        </p:grpSpPr>
        <p:pic>
          <p:nvPicPr>
            <p:cNvPr id="32" name="Picture 4" descr="Pattadakal, Virupaksa Temple | Pattadakal, Virupaksa Temple … | Flickr">
              <a:extLst>
                <a:ext uri="{FF2B5EF4-FFF2-40B4-BE49-F238E27FC236}">
                  <a16:creationId xmlns:a16="http://schemas.microsoft.com/office/drawing/2014/main" xmlns="" id="{D296EE06-6E48-5E7C-3BBD-8A2CEDD0B6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53388" y="4286256"/>
              <a:ext cx="3436640" cy="22922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6D6A5E1A-B8AE-4D72-A369-748EEE5581B2}"/>
                </a:ext>
              </a:extLst>
            </p:cNvPr>
            <p:cNvSpPr txBox="1"/>
            <p:nvPr/>
          </p:nvSpPr>
          <p:spPr>
            <a:xfrm>
              <a:off x="7967414" y="3460599"/>
              <a:ext cx="3432462" cy="83099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GB" sz="2400" b="1" dirty="0" err="1">
                  <a:ea typeface="Calibri" panose="020F0502020204030204" pitchFamily="34" charset="0"/>
                </a:rPr>
                <a:t>બાદા</a:t>
              </a:r>
              <a:r>
                <a:rPr lang="gu-IN" sz="2400" b="1" dirty="0">
                  <a:latin typeface="+mn-lt"/>
                  <a:ea typeface="Calibri" panose="020F0502020204030204" pitchFamily="34" charset="0"/>
                </a:rPr>
                <a:t>મી - </a:t>
              </a:r>
              <a:r>
                <a:rPr lang="gu-IN" sz="2400" b="1" dirty="0" err="1">
                  <a:latin typeface="+mn-lt"/>
                  <a:ea typeface="Calibri" panose="020F0502020204030204" pitchFamily="34" charset="0"/>
                </a:rPr>
                <a:t>પટ્ટડકલ</a:t>
              </a:r>
              <a:r>
                <a:rPr lang="gu-IN" sz="2400" b="1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GB" sz="2400" b="1" dirty="0" err="1">
                  <a:latin typeface="+mn-lt"/>
                  <a:ea typeface="Calibri" panose="020F0502020204030204" pitchFamily="34" charset="0"/>
                </a:rPr>
                <a:t>વિરુપાક્ષ</a:t>
              </a:r>
              <a:r>
                <a:rPr lang="gu-IN" sz="2400" b="1" dirty="0">
                  <a:latin typeface="+mn-lt"/>
                  <a:ea typeface="Calibri" panose="020F0502020204030204" pitchFamily="34" charset="0"/>
                </a:rPr>
                <a:t> મંદિર</a:t>
              </a:r>
              <a:endParaRPr lang="en-US" sz="2400" b="1" dirty="0">
                <a:latin typeface="+mn-lt"/>
              </a:endParaRPr>
            </a:p>
          </p:txBody>
        </p:sp>
      </p:grpSp>
      <p:grpSp>
        <p:nvGrpSpPr>
          <p:cNvPr id="21" name="Group 35">
            <a:extLst>
              <a:ext uri="{FF2B5EF4-FFF2-40B4-BE49-F238E27FC236}">
                <a16:creationId xmlns:a16="http://schemas.microsoft.com/office/drawing/2014/main" xmlns="" id="{064416D0-431D-4682-9293-116B114F5A26}"/>
              </a:ext>
            </a:extLst>
          </p:cNvPr>
          <p:cNvGrpSpPr/>
          <p:nvPr/>
        </p:nvGrpSpPr>
        <p:grpSpPr>
          <a:xfrm>
            <a:off x="2086784" y="-22178"/>
            <a:ext cx="8064896" cy="929010"/>
            <a:chOff x="3071664" y="116632"/>
            <a:chExt cx="6048672" cy="929010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xmlns="" id="{7B0192F8-0BC4-4F6C-AE30-5188651E99AE}"/>
                </a:ext>
              </a:extLst>
            </p:cNvPr>
            <p:cNvSpPr/>
            <p:nvPr/>
          </p:nvSpPr>
          <p:spPr>
            <a:xfrm>
              <a:off x="3497606" y="306875"/>
              <a:ext cx="5622730" cy="54207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xmlns="" id="{6E703711-D02A-49CA-934C-EE23A0F64B4D}"/>
                </a:ext>
              </a:extLst>
            </p:cNvPr>
            <p:cNvCxnSpPr>
              <a:cxnSpLocks/>
            </p:cNvCxnSpPr>
            <p:nvPr/>
          </p:nvCxnSpPr>
          <p:spPr>
            <a:xfrm>
              <a:off x="3818710" y="964669"/>
              <a:ext cx="2997370" cy="9176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xmlns="" id="{32D29D16-4828-4218-B877-5FEACEA3B3FC}"/>
                </a:ext>
              </a:extLst>
            </p:cNvPr>
            <p:cNvCxnSpPr>
              <a:cxnSpLocks/>
            </p:cNvCxnSpPr>
            <p:nvPr/>
          </p:nvCxnSpPr>
          <p:spPr>
            <a:xfrm>
              <a:off x="3818710" y="206573"/>
              <a:ext cx="2997370" cy="0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22" name="Group 75">
              <a:extLst>
                <a:ext uri="{FF2B5EF4-FFF2-40B4-BE49-F238E27FC236}">
                  <a16:creationId xmlns:a16="http://schemas.microsoft.com/office/drawing/2014/main" xmlns="" id="{356449EA-A394-4989-979A-C8F38980B0F1}"/>
                </a:ext>
              </a:extLst>
            </p:cNvPr>
            <p:cNvGrpSpPr/>
            <p:nvPr/>
          </p:nvGrpSpPr>
          <p:grpSpPr>
            <a:xfrm flipH="1">
              <a:off x="3071664" y="116632"/>
              <a:ext cx="851885" cy="929010"/>
              <a:chOff x="8836695" y="3028124"/>
              <a:chExt cx="1219745" cy="1330173"/>
            </a:xfrm>
          </p:grpSpPr>
          <p:sp>
            <p:nvSpPr>
              <p:cNvPr id="42" name="Arrow: Chevron 33">
                <a:extLst>
                  <a:ext uri="{FF2B5EF4-FFF2-40B4-BE49-F238E27FC236}">
                    <a16:creationId xmlns:a16="http://schemas.microsoft.com/office/drawing/2014/main" xmlns="" id="{F0BA5220-3568-427A-AACC-79DB46D3C69A}"/>
                  </a:ext>
                </a:extLst>
              </p:cNvPr>
              <p:cNvSpPr/>
              <p:nvPr/>
            </p:nvSpPr>
            <p:spPr>
              <a:xfrm>
                <a:off x="8836695" y="3028124"/>
                <a:ext cx="1219745" cy="1330173"/>
              </a:xfrm>
              <a:prstGeom prst="chevron">
                <a:avLst>
                  <a:gd name="adj" fmla="val 45576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Arrow: Chevron 34">
                <a:extLst>
                  <a:ext uri="{FF2B5EF4-FFF2-40B4-BE49-F238E27FC236}">
                    <a16:creationId xmlns:a16="http://schemas.microsoft.com/office/drawing/2014/main" xmlns="" id="{D2DBD41B-AB2B-41F5-A352-159AF51CB89A}"/>
                  </a:ext>
                </a:extLst>
              </p:cNvPr>
              <p:cNvSpPr/>
              <p:nvPr/>
            </p:nvSpPr>
            <p:spPr>
              <a:xfrm>
                <a:off x="8839869" y="3130922"/>
                <a:ext cx="1017932" cy="1124575"/>
              </a:xfrm>
              <a:prstGeom prst="chevron">
                <a:avLst>
                  <a:gd name="adj" fmla="val 45576"/>
                </a:avLst>
              </a:prstGeom>
              <a:gradFill flip="none"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xmlns="" id="{0E2BDDDF-82AA-4ECB-9089-7C4ABF0C937A}"/>
                </a:ext>
              </a:extLst>
            </p:cNvPr>
            <p:cNvSpPr txBox="1"/>
            <p:nvPr/>
          </p:nvSpPr>
          <p:spPr>
            <a:xfrm>
              <a:off x="3923549" y="206573"/>
              <a:ext cx="4891302" cy="646331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ctr"/>
              <a:r>
                <a:rPr lang="en-GB" sz="3600" b="1" dirty="0" err="1"/>
                <a:t>ચાલુક્ય</a:t>
              </a:r>
              <a:r>
                <a:rPr lang="gu-IN" sz="3600" b="1" dirty="0"/>
                <a:t> રાજવંશ</a:t>
              </a:r>
              <a:endParaRPr lang="en-IN" sz="3600" dirty="0"/>
            </a:p>
          </p:txBody>
        </p:sp>
      </p:grpSp>
      <p:pic>
        <p:nvPicPr>
          <p:cNvPr id="8" name="Picture 7" descr="Graphical user interface&#10;&#10;Description automatically generated">
            <a:extLst>
              <a:ext uri="{FF2B5EF4-FFF2-40B4-BE49-F238E27FC236}">
                <a16:creationId xmlns:a16="http://schemas.microsoft.com/office/drawing/2014/main" xmlns="" id="{96E878C0-0E97-5895-E925-0443026B727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168" t="39264" r="47681" b="26317"/>
          <a:stretch/>
        </p:blipFill>
        <p:spPr>
          <a:xfrm>
            <a:off x="4978758" y="1165904"/>
            <a:ext cx="1848736" cy="19490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/>
      <p:bldP spid="27" grpId="0"/>
      <p:bldP spid="28" grpId="0"/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Ellora, cave 16, Kailasa Temple | Ellora, cave 16 Ellora is … | Flickr">
            <a:extLst>
              <a:ext uri="{FF2B5EF4-FFF2-40B4-BE49-F238E27FC236}">
                <a16:creationId xmlns:a16="http://schemas.microsoft.com/office/drawing/2014/main" xmlns="" id="{697732F1-59A8-38EE-02A6-A142176B40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63610" y="1412776"/>
            <a:ext cx="5484988" cy="4438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663292" y="1034758"/>
            <a:ext cx="5214360" cy="1656184"/>
            <a:chOff x="663292" y="1034758"/>
            <a:chExt cx="5214360" cy="1656184"/>
          </a:xfrm>
        </p:grpSpPr>
        <p:grpSp>
          <p:nvGrpSpPr>
            <p:cNvPr id="3" name="Group 3">
              <a:extLst>
                <a:ext uri="{FF2B5EF4-FFF2-40B4-BE49-F238E27FC236}">
                  <a16:creationId xmlns:a16="http://schemas.microsoft.com/office/drawing/2014/main" xmlns="" id="{99E880F5-439B-B025-B15F-7F2F1E8DFFAA}"/>
                </a:ext>
              </a:extLst>
            </p:cNvPr>
            <p:cNvGrpSpPr/>
            <p:nvPr/>
          </p:nvGrpSpPr>
          <p:grpSpPr>
            <a:xfrm>
              <a:off x="1095340" y="1155895"/>
              <a:ext cx="4782312" cy="1467354"/>
              <a:chOff x="5514906" y="1605921"/>
              <a:chExt cx="3987550" cy="1467354"/>
            </a:xfrm>
          </p:grpSpPr>
          <p:sp>
            <p:nvSpPr>
              <p:cNvPr id="5" name="Rectangle: Top Corners Rounded 41">
                <a:extLst>
                  <a:ext uri="{FF2B5EF4-FFF2-40B4-BE49-F238E27FC236}">
                    <a16:creationId xmlns:a16="http://schemas.microsoft.com/office/drawing/2014/main" xmlns="" id="{980CE9DC-FA47-859C-04ED-46B78D93FC91}"/>
                  </a:ext>
                </a:extLst>
              </p:cNvPr>
              <p:cNvSpPr/>
              <p:nvPr/>
            </p:nvSpPr>
            <p:spPr>
              <a:xfrm rot="16200000" flipV="1">
                <a:off x="6776818" y="347637"/>
                <a:ext cx="1463726" cy="3987550"/>
              </a:xfrm>
              <a:prstGeom prst="round2Same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vert270" wrap="square" rtlCol="0" anchor="ctr">
                <a:noAutofit/>
              </a:bodyPr>
              <a:lstStyle/>
              <a:p>
                <a:pPr algn="ctr"/>
                <a:r>
                  <a:rPr lang="en-US" dirty="0"/>
                  <a:t>Text here</a:t>
                </a:r>
                <a:endParaRPr lang="en-SG" dirty="0"/>
              </a:p>
            </p:txBody>
          </p:sp>
          <p:sp>
            <p:nvSpPr>
              <p:cNvPr id="6" name="Rectangle: Top Corners Rounded 42">
                <a:extLst>
                  <a:ext uri="{FF2B5EF4-FFF2-40B4-BE49-F238E27FC236}">
                    <a16:creationId xmlns:a16="http://schemas.microsoft.com/office/drawing/2014/main" xmlns="" id="{67EBBA73-48C3-D50C-57B7-8143DC455361}"/>
                  </a:ext>
                </a:extLst>
              </p:cNvPr>
              <p:cNvSpPr/>
              <p:nvPr/>
            </p:nvSpPr>
            <p:spPr>
              <a:xfrm rot="16200000" flipV="1">
                <a:off x="8426482" y="1996608"/>
                <a:ext cx="1463040" cy="681665"/>
              </a:xfrm>
              <a:prstGeom prst="round2SameRect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vert270" wrap="square" rtlCol="0" anchor="ctr">
                <a:noAutofit/>
              </a:bodyPr>
              <a:lstStyle/>
              <a:p>
                <a:pPr algn="ctr"/>
                <a:r>
                  <a:rPr lang="en-US" sz="2800" b="1" dirty="0">
                    <a:solidFill>
                      <a:srgbClr val="FFFF00"/>
                    </a:solidFill>
                  </a:rPr>
                  <a:t>01</a:t>
                </a:r>
                <a:endParaRPr lang="en-SG" b="1" dirty="0">
                  <a:solidFill>
                    <a:srgbClr val="FFFF00"/>
                  </a:solidFill>
                </a:endParaRPr>
              </a:p>
            </p:txBody>
          </p:sp>
        </p:grpSp>
        <p:sp>
          <p:nvSpPr>
            <p:cNvPr id="7" name="Freeform: Shape 38">
              <a:extLst>
                <a:ext uri="{FF2B5EF4-FFF2-40B4-BE49-F238E27FC236}">
                  <a16:creationId xmlns:a16="http://schemas.microsoft.com/office/drawing/2014/main" xmlns="" id="{6F5335E8-5F13-9FEB-43F3-6B5EF75C4C0E}"/>
                </a:ext>
              </a:extLst>
            </p:cNvPr>
            <p:cNvSpPr/>
            <p:nvPr/>
          </p:nvSpPr>
          <p:spPr>
            <a:xfrm rot="16200000" flipH="1">
              <a:off x="2319477" y="-621427"/>
              <a:ext cx="1656184" cy="4968554"/>
            </a:xfrm>
            <a:custGeom>
              <a:avLst/>
              <a:gdLst>
                <a:gd name="connsiteX0" fmla="*/ 0 w 1512168"/>
                <a:gd name="connsiteY0" fmla="*/ 252033 h 3960440"/>
                <a:gd name="connsiteX1" fmla="*/ 0 w 1512168"/>
                <a:gd name="connsiteY1" fmla="*/ 3960440 h 3960440"/>
                <a:gd name="connsiteX2" fmla="*/ 252027 w 1512168"/>
                <a:gd name="connsiteY2" fmla="*/ 3960440 h 3960440"/>
                <a:gd name="connsiteX3" fmla="*/ 756083 w 1512168"/>
                <a:gd name="connsiteY3" fmla="*/ 3456384 h 3960440"/>
                <a:gd name="connsiteX4" fmla="*/ 1260139 w 1512168"/>
                <a:gd name="connsiteY4" fmla="*/ 3960440 h 3960440"/>
                <a:gd name="connsiteX5" fmla="*/ 1512168 w 1512168"/>
                <a:gd name="connsiteY5" fmla="*/ 3960440 h 3960440"/>
                <a:gd name="connsiteX6" fmla="*/ 1512168 w 1512168"/>
                <a:gd name="connsiteY6" fmla="*/ 252033 h 3960440"/>
                <a:gd name="connsiteX7" fmla="*/ 1260135 w 1512168"/>
                <a:gd name="connsiteY7" fmla="*/ 0 h 3960440"/>
                <a:gd name="connsiteX8" fmla="*/ 252033 w 1512168"/>
                <a:gd name="connsiteY8" fmla="*/ 0 h 3960440"/>
                <a:gd name="connsiteX9" fmla="*/ 0 w 1512168"/>
                <a:gd name="connsiteY9" fmla="*/ 252033 h 3960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12168" h="3960440">
                  <a:moveTo>
                    <a:pt x="0" y="252033"/>
                  </a:moveTo>
                  <a:lnTo>
                    <a:pt x="0" y="3960440"/>
                  </a:lnTo>
                  <a:lnTo>
                    <a:pt x="252027" y="3960440"/>
                  </a:lnTo>
                  <a:cubicBezTo>
                    <a:pt x="252027" y="3682058"/>
                    <a:pt x="477701" y="3456384"/>
                    <a:pt x="756083" y="3456384"/>
                  </a:cubicBezTo>
                  <a:cubicBezTo>
                    <a:pt x="1034465" y="3456384"/>
                    <a:pt x="1260139" y="3682058"/>
                    <a:pt x="1260139" y="3960440"/>
                  </a:cubicBezTo>
                  <a:lnTo>
                    <a:pt x="1512168" y="3960440"/>
                  </a:lnTo>
                  <a:lnTo>
                    <a:pt x="1512168" y="252033"/>
                  </a:lnTo>
                  <a:cubicBezTo>
                    <a:pt x="1512168" y="112839"/>
                    <a:pt x="1399329" y="0"/>
                    <a:pt x="1260135" y="0"/>
                  </a:cubicBezTo>
                  <a:lnTo>
                    <a:pt x="252033" y="0"/>
                  </a:lnTo>
                  <a:cubicBezTo>
                    <a:pt x="112839" y="0"/>
                    <a:pt x="0" y="112839"/>
                    <a:pt x="0" y="252033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SG" dirty="0"/>
            </a:p>
          </p:txBody>
        </p:sp>
        <p:sp>
          <p:nvSpPr>
            <p:cNvPr id="8" name="Freeform: Shape 39">
              <a:extLst>
                <a:ext uri="{FF2B5EF4-FFF2-40B4-BE49-F238E27FC236}">
                  <a16:creationId xmlns:a16="http://schemas.microsoft.com/office/drawing/2014/main" xmlns="" id="{15EF57CE-880F-5910-CCA9-A98BDAEA8298}"/>
                </a:ext>
              </a:extLst>
            </p:cNvPr>
            <p:cNvSpPr/>
            <p:nvPr/>
          </p:nvSpPr>
          <p:spPr>
            <a:xfrm rot="16200000" flipH="1">
              <a:off x="2519815" y="-517315"/>
              <a:ext cx="1445397" cy="4778660"/>
            </a:xfrm>
            <a:custGeom>
              <a:avLst/>
              <a:gdLst>
                <a:gd name="connsiteX0" fmla="*/ 0 w 1319710"/>
                <a:gd name="connsiteY0" fmla="*/ 219956 h 3888432"/>
                <a:gd name="connsiteX1" fmla="*/ 0 w 1319710"/>
                <a:gd name="connsiteY1" fmla="*/ 3888432 h 3888432"/>
                <a:gd name="connsiteX2" fmla="*/ 155798 w 1319710"/>
                <a:gd name="connsiteY2" fmla="*/ 3888432 h 3888432"/>
                <a:gd name="connsiteX3" fmla="*/ 659854 w 1319710"/>
                <a:gd name="connsiteY3" fmla="*/ 3384376 h 3888432"/>
                <a:gd name="connsiteX4" fmla="*/ 1163910 w 1319710"/>
                <a:gd name="connsiteY4" fmla="*/ 3888432 h 3888432"/>
                <a:gd name="connsiteX5" fmla="*/ 1319710 w 1319710"/>
                <a:gd name="connsiteY5" fmla="*/ 3888432 h 3888432"/>
                <a:gd name="connsiteX6" fmla="*/ 1319710 w 1319710"/>
                <a:gd name="connsiteY6" fmla="*/ 219956 h 3888432"/>
                <a:gd name="connsiteX7" fmla="*/ 1099754 w 1319710"/>
                <a:gd name="connsiteY7" fmla="*/ 0 h 3888432"/>
                <a:gd name="connsiteX8" fmla="*/ 219956 w 1319710"/>
                <a:gd name="connsiteY8" fmla="*/ 0 h 3888432"/>
                <a:gd name="connsiteX9" fmla="*/ 0 w 1319710"/>
                <a:gd name="connsiteY9" fmla="*/ 219956 h 3888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19710" h="3888432">
                  <a:moveTo>
                    <a:pt x="0" y="219956"/>
                  </a:moveTo>
                  <a:lnTo>
                    <a:pt x="0" y="3888432"/>
                  </a:lnTo>
                  <a:lnTo>
                    <a:pt x="155798" y="3888432"/>
                  </a:lnTo>
                  <a:cubicBezTo>
                    <a:pt x="155798" y="3610050"/>
                    <a:pt x="381472" y="3384376"/>
                    <a:pt x="659854" y="3384376"/>
                  </a:cubicBezTo>
                  <a:cubicBezTo>
                    <a:pt x="938236" y="3384376"/>
                    <a:pt x="1163910" y="3610050"/>
                    <a:pt x="1163910" y="3888432"/>
                  </a:cubicBezTo>
                  <a:lnTo>
                    <a:pt x="1319710" y="3888432"/>
                  </a:lnTo>
                  <a:lnTo>
                    <a:pt x="1319710" y="219956"/>
                  </a:lnTo>
                  <a:cubicBezTo>
                    <a:pt x="1319710" y="98478"/>
                    <a:pt x="1221232" y="0"/>
                    <a:pt x="1099754" y="0"/>
                  </a:cubicBezTo>
                  <a:lnTo>
                    <a:pt x="219956" y="0"/>
                  </a:lnTo>
                  <a:cubicBezTo>
                    <a:pt x="98478" y="0"/>
                    <a:pt x="0" y="98478"/>
                    <a:pt x="0" y="219956"/>
                  </a:cubicBez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SG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238216" y="1500174"/>
              <a:ext cx="3571900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2200" b="1" dirty="0" err="1">
                  <a:solidFill>
                    <a:schemeClr val="bg1"/>
                  </a:solidFill>
                </a:rPr>
                <a:t>રાષ્ટ્રકુટો</a:t>
              </a:r>
              <a:r>
                <a:rPr lang="en-GB" sz="2200" b="1" dirty="0">
                  <a:solidFill>
                    <a:schemeClr val="bg1"/>
                  </a:solidFill>
                </a:rPr>
                <a:t> </a:t>
              </a:r>
              <a:r>
                <a:rPr lang="gu-IN" sz="2200" b="1" dirty="0">
                  <a:solidFill>
                    <a:schemeClr val="bg1"/>
                  </a:solidFill>
                </a:rPr>
                <a:t>પ્રબળ બળ </a:t>
              </a:r>
              <a:r>
                <a:rPr lang="en-GB" sz="2200" b="1" dirty="0" err="1">
                  <a:solidFill>
                    <a:schemeClr val="bg1"/>
                  </a:solidFill>
                </a:rPr>
                <a:t>બન્યા</a:t>
              </a:r>
              <a:r>
                <a:rPr lang="en-GB" sz="2200" b="1" dirty="0">
                  <a:solidFill>
                    <a:schemeClr val="bg1"/>
                  </a:solidFill>
                </a:rPr>
                <a:t>. </a:t>
              </a:r>
              <a:endParaRPr lang="en-IN" sz="2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Group 2"/>
          <p:cNvGrpSpPr/>
          <p:nvPr/>
        </p:nvGrpSpPr>
        <p:grpSpPr>
          <a:xfrm>
            <a:off x="663292" y="2936424"/>
            <a:ext cx="5214360" cy="1656184"/>
            <a:chOff x="663292" y="2936424"/>
            <a:chExt cx="5214360" cy="1656184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xmlns="" id="{59DD2F50-D281-6522-C0DD-29A9630A0681}"/>
                </a:ext>
              </a:extLst>
            </p:cNvPr>
            <p:cNvGrpSpPr/>
            <p:nvPr/>
          </p:nvGrpSpPr>
          <p:grpSpPr>
            <a:xfrm>
              <a:off x="1095340" y="3057561"/>
              <a:ext cx="4782312" cy="1467354"/>
              <a:chOff x="5514906" y="1605921"/>
              <a:chExt cx="3987550" cy="1467354"/>
            </a:xfrm>
          </p:grpSpPr>
          <p:sp>
            <p:nvSpPr>
              <p:cNvPr id="10" name="Rectangle: Top Corners Rounded 47">
                <a:extLst>
                  <a:ext uri="{FF2B5EF4-FFF2-40B4-BE49-F238E27FC236}">
                    <a16:creationId xmlns:a16="http://schemas.microsoft.com/office/drawing/2014/main" xmlns="" id="{9C17A397-A5E8-11DE-8969-0FEF516731A3}"/>
                  </a:ext>
                </a:extLst>
              </p:cNvPr>
              <p:cNvSpPr/>
              <p:nvPr/>
            </p:nvSpPr>
            <p:spPr>
              <a:xfrm rot="16200000" flipV="1">
                <a:off x="6776818" y="347637"/>
                <a:ext cx="1463726" cy="3987550"/>
              </a:xfrm>
              <a:prstGeom prst="round2Same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vert270" wrap="square" rtlCol="0" anchor="ctr">
                <a:noAutofit/>
              </a:bodyPr>
              <a:lstStyle/>
              <a:p>
                <a:pPr algn="ctr"/>
                <a:r>
                  <a:rPr lang="en-US" dirty="0"/>
                  <a:t>Text here</a:t>
                </a:r>
                <a:endParaRPr lang="en-SG" dirty="0"/>
              </a:p>
            </p:txBody>
          </p:sp>
          <p:sp>
            <p:nvSpPr>
              <p:cNvPr id="11" name="Rectangle: Top Corners Rounded 48">
                <a:extLst>
                  <a:ext uri="{FF2B5EF4-FFF2-40B4-BE49-F238E27FC236}">
                    <a16:creationId xmlns:a16="http://schemas.microsoft.com/office/drawing/2014/main" xmlns="" id="{15659730-AE60-99B7-5EB6-DBF3425111F2}"/>
                  </a:ext>
                </a:extLst>
              </p:cNvPr>
              <p:cNvSpPr/>
              <p:nvPr/>
            </p:nvSpPr>
            <p:spPr>
              <a:xfrm rot="16200000" flipV="1">
                <a:off x="8426482" y="1996608"/>
                <a:ext cx="1463040" cy="681665"/>
              </a:xfrm>
              <a:prstGeom prst="round2Same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vert270" wrap="square" rtlCol="0" anchor="ctr">
                <a:noAutofit/>
              </a:bodyPr>
              <a:lstStyle/>
              <a:p>
                <a:pPr algn="ctr"/>
                <a:r>
                  <a:rPr lang="en-US" sz="2800" b="1" dirty="0">
                    <a:solidFill>
                      <a:srgbClr val="FFFF00"/>
                    </a:solidFill>
                  </a:rPr>
                  <a:t>02</a:t>
                </a:r>
                <a:endParaRPr lang="en-SG" b="1" dirty="0">
                  <a:solidFill>
                    <a:srgbClr val="FFFF00"/>
                  </a:solidFill>
                </a:endParaRPr>
              </a:p>
            </p:txBody>
          </p:sp>
        </p:grpSp>
        <p:sp>
          <p:nvSpPr>
            <p:cNvPr id="12" name="Freeform: Shape 49">
              <a:extLst>
                <a:ext uri="{FF2B5EF4-FFF2-40B4-BE49-F238E27FC236}">
                  <a16:creationId xmlns:a16="http://schemas.microsoft.com/office/drawing/2014/main" xmlns="" id="{D2B13194-4A68-AE40-171E-E4FD9E41A8C3}"/>
                </a:ext>
              </a:extLst>
            </p:cNvPr>
            <p:cNvSpPr/>
            <p:nvPr/>
          </p:nvSpPr>
          <p:spPr>
            <a:xfrm rot="16200000" flipH="1">
              <a:off x="2319477" y="1280239"/>
              <a:ext cx="1656184" cy="4968554"/>
            </a:xfrm>
            <a:custGeom>
              <a:avLst/>
              <a:gdLst>
                <a:gd name="connsiteX0" fmla="*/ 0 w 1512168"/>
                <a:gd name="connsiteY0" fmla="*/ 252033 h 3960440"/>
                <a:gd name="connsiteX1" fmla="*/ 0 w 1512168"/>
                <a:gd name="connsiteY1" fmla="*/ 3960440 h 3960440"/>
                <a:gd name="connsiteX2" fmla="*/ 252027 w 1512168"/>
                <a:gd name="connsiteY2" fmla="*/ 3960440 h 3960440"/>
                <a:gd name="connsiteX3" fmla="*/ 756083 w 1512168"/>
                <a:gd name="connsiteY3" fmla="*/ 3456384 h 3960440"/>
                <a:gd name="connsiteX4" fmla="*/ 1260139 w 1512168"/>
                <a:gd name="connsiteY4" fmla="*/ 3960440 h 3960440"/>
                <a:gd name="connsiteX5" fmla="*/ 1512168 w 1512168"/>
                <a:gd name="connsiteY5" fmla="*/ 3960440 h 3960440"/>
                <a:gd name="connsiteX6" fmla="*/ 1512168 w 1512168"/>
                <a:gd name="connsiteY6" fmla="*/ 252033 h 3960440"/>
                <a:gd name="connsiteX7" fmla="*/ 1260135 w 1512168"/>
                <a:gd name="connsiteY7" fmla="*/ 0 h 3960440"/>
                <a:gd name="connsiteX8" fmla="*/ 252033 w 1512168"/>
                <a:gd name="connsiteY8" fmla="*/ 0 h 3960440"/>
                <a:gd name="connsiteX9" fmla="*/ 0 w 1512168"/>
                <a:gd name="connsiteY9" fmla="*/ 252033 h 3960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12168" h="3960440">
                  <a:moveTo>
                    <a:pt x="0" y="252033"/>
                  </a:moveTo>
                  <a:lnTo>
                    <a:pt x="0" y="3960440"/>
                  </a:lnTo>
                  <a:lnTo>
                    <a:pt x="252027" y="3960440"/>
                  </a:lnTo>
                  <a:cubicBezTo>
                    <a:pt x="252027" y="3682058"/>
                    <a:pt x="477701" y="3456384"/>
                    <a:pt x="756083" y="3456384"/>
                  </a:cubicBezTo>
                  <a:cubicBezTo>
                    <a:pt x="1034465" y="3456384"/>
                    <a:pt x="1260139" y="3682058"/>
                    <a:pt x="1260139" y="3960440"/>
                  </a:cubicBezTo>
                  <a:lnTo>
                    <a:pt x="1512168" y="3960440"/>
                  </a:lnTo>
                  <a:lnTo>
                    <a:pt x="1512168" y="252033"/>
                  </a:lnTo>
                  <a:cubicBezTo>
                    <a:pt x="1512168" y="112839"/>
                    <a:pt x="1399329" y="0"/>
                    <a:pt x="1260135" y="0"/>
                  </a:cubicBezTo>
                  <a:lnTo>
                    <a:pt x="252033" y="0"/>
                  </a:lnTo>
                  <a:cubicBezTo>
                    <a:pt x="112839" y="0"/>
                    <a:pt x="0" y="112839"/>
                    <a:pt x="0" y="2520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SG" dirty="0"/>
            </a:p>
          </p:txBody>
        </p:sp>
        <p:sp>
          <p:nvSpPr>
            <p:cNvPr id="13" name="Freeform: Shape 50">
              <a:extLst>
                <a:ext uri="{FF2B5EF4-FFF2-40B4-BE49-F238E27FC236}">
                  <a16:creationId xmlns:a16="http://schemas.microsoft.com/office/drawing/2014/main" xmlns="" id="{A49E9D8F-8861-C861-C80E-B68A16D3730D}"/>
                </a:ext>
              </a:extLst>
            </p:cNvPr>
            <p:cNvSpPr/>
            <p:nvPr/>
          </p:nvSpPr>
          <p:spPr>
            <a:xfrm rot="16200000" flipH="1">
              <a:off x="2519815" y="1384351"/>
              <a:ext cx="1445397" cy="4778660"/>
            </a:xfrm>
            <a:custGeom>
              <a:avLst/>
              <a:gdLst>
                <a:gd name="connsiteX0" fmla="*/ 0 w 1319710"/>
                <a:gd name="connsiteY0" fmla="*/ 219956 h 3888432"/>
                <a:gd name="connsiteX1" fmla="*/ 0 w 1319710"/>
                <a:gd name="connsiteY1" fmla="*/ 3888432 h 3888432"/>
                <a:gd name="connsiteX2" fmla="*/ 155798 w 1319710"/>
                <a:gd name="connsiteY2" fmla="*/ 3888432 h 3888432"/>
                <a:gd name="connsiteX3" fmla="*/ 659854 w 1319710"/>
                <a:gd name="connsiteY3" fmla="*/ 3384376 h 3888432"/>
                <a:gd name="connsiteX4" fmla="*/ 1163910 w 1319710"/>
                <a:gd name="connsiteY4" fmla="*/ 3888432 h 3888432"/>
                <a:gd name="connsiteX5" fmla="*/ 1319710 w 1319710"/>
                <a:gd name="connsiteY5" fmla="*/ 3888432 h 3888432"/>
                <a:gd name="connsiteX6" fmla="*/ 1319710 w 1319710"/>
                <a:gd name="connsiteY6" fmla="*/ 219956 h 3888432"/>
                <a:gd name="connsiteX7" fmla="*/ 1099754 w 1319710"/>
                <a:gd name="connsiteY7" fmla="*/ 0 h 3888432"/>
                <a:gd name="connsiteX8" fmla="*/ 219956 w 1319710"/>
                <a:gd name="connsiteY8" fmla="*/ 0 h 3888432"/>
                <a:gd name="connsiteX9" fmla="*/ 0 w 1319710"/>
                <a:gd name="connsiteY9" fmla="*/ 219956 h 3888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19710" h="3888432">
                  <a:moveTo>
                    <a:pt x="0" y="219956"/>
                  </a:moveTo>
                  <a:lnTo>
                    <a:pt x="0" y="3888432"/>
                  </a:lnTo>
                  <a:lnTo>
                    <a:pt x="155798" y="3888432"/>
                  </a:lnTo>
                  <a:cubicBezTo>
                    <a:pt x="155798" y="3610050"/>
                    <a:pt x="381472" y="3384376"/>
                    <a:pt x="659854" y="3384376"/>
                  </a:cubicBezTo>
                  <a:cubicBezTo>
                    <a:pt x="938236" y="3384376"/>
                    <a:pt x="1163910" y="3610050"/>
                    <a:pt x="1163910" y="3888432"/>
                  </a:cubicBezTo>
                  <a:lnTo>
                    <a:pt x="1319710" y="3888432"/>
                  </a:lnTo>
                  <a:lnTo>
                    <a:pt x="1319710" y="219956"/>
                  </a:lnTo>
                  <a:cubicBezTo>
                    <a:pt x="1319710" y="98478"/>
                    <a:pt x="1221232" y="0"/>
                    <a:pt x="1099754" y="0"/>
                  </a:cubicBezTo>
                  <a:lnTo>
                    <a:pt x="219956" y="0"/>
                  </a:lnTo>
                  <a:cubicBezTo>
                    <a:pt x="98478" y="0"/>
                    <a:pt x="0" y="98478"/>
                    <a:pt x="0" y="219956"/>
                  </a:cubicBez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SG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617503" y="3549071"/>
              <a:ext cx="2903359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gu-IN" sz="2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પ્રથમ શાસક: </a:t>
              </a:r>
              <a:r>
                <a:rPr lang="gu-IN" sz="2200" b="1" dirty="0" err="1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ઇન્દ્ર</a:t>
              </a:r>
              <a:r>
                <a:rPr lang="gu-IN" sz="2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GB" sz="2200" b="1" dirty="0" err="1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પ્રથમ</a:t>
              </a:r>
              <a:r>
                <a:rPr lang="en-GB" sz="2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endParaRPr lang="en-IN" sz="2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14" name="Group 30"/>
          <p:cNvGrpSpPr/>
          <p:nvPr/>
        </p:nvGrpSpPr>
        <p:grpSpPr>
          <a:xfrm>
            <a:off x="663292" y="4736623"/>
            <a:ext cx="5214360" cy="1656184"/>
            <a:chOff x="663292" y="4736623"/>
            <a:chExt cx="5214360" cy="1656184"/>
          </a:xfrm>
        </p:grpSpPr>
        <p:grpSp>
          <p:nvGrpSpPr>
            <p:cNvPr id="23" name="Group 13">
              <a:extLst>
                <a:ext uri="{FF2B5EF4-FFF2-40B4-BE49-F238E27FC236}">
                  <a16:creationId xmlns:a16="http://schemas.microsoft.com/office/drawing/2014/main" xmlns="" id="{7188D250-4D68-23B5-ED23-CA2DCCB7DF74}"/>
                </a:ext>
              </a:extLst>
            </p:cNvPr>
            <p:cNvGrpSpPr/>
            <p:nvPr/>
          </p:nvGrpSpPr>
          <p:grpSpPr>
            <a:xfrm>
              <a:off x="1095340" y="4857760"/>
              <a:ext cx="4782312" cy="1467354"/>
              <a:chOff x="5514906" y="1605921"/>
              <a:chExt cx="3987550" cy="1467354"/>
            </a:xfrm>
          </p:grpSpPr>
          <p:sp>
            <p:nvSpPr>
              <p:cNvPr id="15" name="Rectangle: Top Corners Rounded 52">
                <a:extLst>
                  <a:ext uri="{FF2B5EF4-FFF2-40B4-BE49-F238E27FC236}">
                    <a16:creationId xmlns:a16="http://schemas.microsoft.com/office/drawing/2014/main" xmlns="" id="{1ADDE677-8584-BDC7-0310-C03709C15430}"/>
                  </a:ext>
                </a:extLst>
              </p:cNvPr>
              <p:cNvSpPr/>
              <p:nvPr/>
            </p:nvSpPr>
            <p:spPr>
              <a:xfrm rot="16200000" flipV="1">
                <a:off x="6776818" y="347637"/>
                <a:ext cx="1463726" cy="3987550"/>
              </a:xfrm>
              <a:prstGeom prst="round2Same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vert270" wrap="square" rtlCol="0" anchor="ctr">
                <a:noAutofit/>
              </a:bodyPr>
              <a:lstStyle/>
              <a:p>
                <a:pPr algn="ctr"/>
                <a:r>
                  <a:rPr lang="en-US" dirty="0"/>
                  <a:t>Text here</a:t>
                </a:r>
                <a:endParaRPr lang="en-SG" dirty="0"/>
              </a:p>
            </p:txBody>
          </p:sp>
          <p:sp>
            <p:nvSpPr>
              <p:cNvPr id="16" name="Rectangle: Top Corners Rounded 53">
                <a:extLst>
                  <a:ext uri="{FF2B5EF4-FFF2-40B4-BE49-F238E27FC236}">
                    <a16:creationId xmlns:a16="http://schemas.microsoft.com/office/drawing/2014/main" xmlns="" id="{52DCAD36-AADE-FA9A-9ECD-6522729B6674}"/>
                  </a:ext>
                </a:extLst>
              </p:cNvPr>
              <p:cNvSpPr/>
              <p:nvPr/>
            </p:nvSpPr>
            <p:spPr>
              <a:xfrm rot="16200000" flipV="1">
                <a:off x="8426482" y="1996608"/>
                <a:ext cx="1463040" cy="681665"/>
              </a:xfrm>
              <a:prstGeom prst="round2SameRec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vert270" wrap="square" rtlCol="0" anchor="ctr">
                <a:noAutofit/>
              </a:bodyPr>
              <a:lstStyle/>
              <a:p>
                <a:pPr algn="ctr"/>
                <a:r>
                  <a:rPr lang="en-US" sz="2800" b="1" dirty="0">
                    <a:solidFill>
                      <a:srgbClr val="FFFF00"/>
                    </a:solidFill>
                  </a:rPr>
                  <a:t>03</a:t>
                </a:r>
                <a:endParaRPr lang="en-SG" b="1" dirty="0">
                  <a:solidFill>
                    <a:srgbClr val="FFFF00"/>
                  </a:solidFill>
                </a:endParaRPr>
              </a:p>
            </p:txBody>
          </p:sp>
        </p:grpSp>
        <p:sp>
          <p:nvSpPr>
            <p:cNvPr id="17" name="Freeform: Shape 54">
              <a:extLst>
                <a:ext uri="{FF2B5EF4-FFF2-40B4-BE49-F238E27FC236}">
                  <a16:creationId xmlns:a16="http://schemas.microsoft.com/office/drawing/2014/main" xmlns="" id="{B49F9BE4-7C8A-2F49-30AD-2278EC270130}"/>
                </a:ext>
              </a:extLst>
            </p:cNvPr>
            <p:cNvSpPr/>
            <p:nvPr/>
          </p:nvSpPr>
          <p:spPr>
            <a:xfrm rot="16200000" flipH="1">
              <a:off x="2319477" y="3080438"/>
              <a:ext cx="1656184" cy="4968554"/>
            </a:xfrm>
            <a:custGeom>
              <a:avLst/>
              <a:gdLst>
                <a:gd name="connsiteX0" fmla="*/ 0 w 1512168"/>
                <a:gd name="connsiteY0" fmla="*/ 252033 h 3960440"/>
                <a:gd name="connsiteX1" fmla="*/ 0 w 1512168"/>
                <a:gd name="connsiteY1" fmla="*/ 3960440 h 3960440"/>
                <a:gd name="connsiteX2" fmla="*/ 252027 w 1512168"/>
                <a:gd name="connsiteY2" fmla="*/ 3960440 h 3960440"/>
                <a:gd name="connsiteX3" fmla="*/ 756083 w 1512168"/>
                <a:gd name="connsiteY3" fmla="*/ 3456384 h 3960440"/>
                <a:gd name="connsiteX4" fmla="*/ 1260139 w 1512168"/>
                <a:gd name="connsiteY4" fmla="*/ 3960440 h 3960440"/>
                <a:gd name="connsiteX5" fmla="*/ 1512168 w 1512168"/>
                <a:gd name="connsiteY5" fmla="*/ 3960440 h 3960440"/>
                <a:gd name="connsiteX6" fmla="*/ 1512168 w 1512168"/>
                <a:gd name="connsiteY6" fmla="*/ 252033 h 3960440"/>
                <a:gd name="connsiteX7" fmla="*/ 1260135 w 1512168"/>
                <a:gd name="connsiteY7" fmla="*/ 0 h 3960440"/>
                <a:gd name="connsiteX8" fmla="*/ 252033 w 1512168"/>
                <a:gd name="connsiteY8" fmla="*/ 0 h 3960440"/>
                <a:gd name="connsiteX9" fmla="*/ 0 w 1512168"/>
                <a:gd name="connsiteY9" fmla="*/ 252033 h 3960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12168" h="3960440">
                  <a:moveTo>
                    <a:pt x="0" y="252033"/>
                  </a:moveTo>
                  <a:lnTo>
                    <a:pt x="0" y="3960440"/>
                  </a:lnTo>
                  <a:lnTo>
                    <a:pt x="252027" y="3960440"/>
                  </a:lnTo>
                  <a:cubicBezTo>
                    <a:pt x="252027" y="3682058"/>
                    <a:pt x="477701" y="3456384"/>
                    <a:pt x="756083" y="3456384"/>
                  </a:cubicBezTo>
                  <a:cubicBezTo>
                    <a:pt x="1034465" y="3456384"/>
                    <a:pt x="1260139" y="3682058"/>
                    <a:pt x="1260139" y="3960440"/>
                  </a:cubicBezTo>
                  <a:lnTo>
                    <a:pt x="1512168" y="3960440"/>
                  </a:lnTo>
                  <a:lnTo>
                    <a:pt x="1512168" y="252033"/>
                  </a:lnTo>
                  <a:cubicBezTo>
                    <a:pt x="1512168" y="112839"/>
                    <a:pt x="1399329" y="0"/>
                    <a:pt x="1260135" y="0"/>
                  </a:cubicBezTo>
                  <a:lnTo>
                    <a:pt x="252033" y="0"/>
                  </a:lnTo>
                  <a:cubicBezTo>
                    <a:pt x="112839" y="0"/>
                    <a:pt x="0" y="112839"/>
                    <a:pt x="0" y="252033"/>
                  </a:cubicBez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SG" dirty="0"/>
            </a:p>
          </p:txBody>
        </p:sp>
        <p:sp>
          <p:nvSpPr>
            <p:cNvPr id="18" name="Freeform: Shape 55">
              <a:extLst>
                <a:ext uri="{FF2B5EF4-FFF2-40B4-BE49-F238E27FC236}">
                  <a16:creationId xmlns:a16="http://schemas.microsoft.com/office/drawing/2014/main" xmlns="" id="{4D9BE9D7-929D-76DB-8546-C1E76DA1476A}"/>
                </a:ext>
              </a:extLst>
            </p:cNvPr>
            <p:cNvSpPr/>
            <p:nvPr/>
          </p:nvSpPr>
          <p:spPr>
            <a:xfrm rot="16200000" flipH="1">
              <a:off x="2519815" y="3184550"/>
              <a:ext cx="1445397" cy="4778660"/>
            </a:xfrm>
            <a:custGeom>
              <a:avLst/>
              <a:gdLst>
                <a:gd name="connsiteX0" fmla="*/ 0 w 1319710"/>
                <a:gd name="connsiteY0" fmla="*/ 219956 h 3888432"/>
                <a:gd name="connsiteX1" fmla="*/ 0 w 1319710"/>
                <a:gd name="connsiteY1" fmla="*/ 3888432 h 3888432"/>
                <a:gd name="connsiteX2" fmla="*/ 155798 w 1319710"/>
                <a:gd name="connsiteY2" fmla="*/ 3888432 h 3888432"/>
                <a:gd name="connsiteX3" fmla="*/ 659854 w 1319710"/>
                <a:gd name="connsiteY3" fmla="*/ 3384376 h 3888432"/>
                <a:gd name="connsiteX4" fmla="*/ 1163910 w 1319710"/>
                <a:gd name="connsiteY4" fmla="*/ 3888432 h 3888432"/>
                <a:gd name="connsiteX5" fmla="*/ 1319710 w 1319710"/>
                <a:gd name="connsiteY5" fmla="*/ 3888432 h 3888432"/>
                <a:gd name="connsiteX6" fmla="*/ 1319710 w 1319710"/>
                <a:gd name="connsiteY6" fmla="*/ 219956 h 3888432"/>
                <a:gd name="connsiteX7" fmla="*/ 1099754 w 1319710"/>
                <a:gd name="connsiteY7" fmla="*/ 0 h 3888432"/>
                <a:gd name="connsiteX8" fmla="*/ 219956 w 1319710"/>
                <a:gd name="connsiteY8" fmla="*/ 0 h 3888432"/>
                <a:gd name="connsiteX9" fmla="*/ 0 w 1319710"/>
                <a:gd name="connsiteY9" fmla="*/ 219956 h 3888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19710" h="3888432">
                  <a:moveTo>
                    <a:pt x="0" y="219956"/>
                  </a:moveTo>
                  <a:lnTo>
                    <a:pt x="0" y="3888432"/>
                  </a:lnTo>
                  <a:lnTo>
                    <a:pt x="155798" y="3888432"/>
                  </a:lnTo>
                  <a:cubicBezTo>
                    <a:pt x="155798" y="3610050"/>
                    <a:pt x="381472" y="3384376"/>
                    <a:pt x="659854" y="3384376"/>
                  </a:cubicBezTo>
                  <a:cubicBezTo>
                    <a:pt x="938236" y="3384376"/>
                    <a:pt x="1163910" y="3610050"/>
                    <a:pt x="1163910" y="3888432"/>
                  </a:cubicBezTo>
                  <a:lnTo>
                    <a:pt x="1319710" y="3888432"/>
                  </a:lnTo>
                  <a:lnTo>
                    <a:pt x="1319710" y="219956"/>
                  </a:lnTo>
                  <a:cubicBezTo>
                    <a:pt x="1319710" y="98478"/>
                    <a:pt x="1221232" y="0"/>
                    <a:pt x="1099754" y="0"/>
                  </a:cubicBezTo>
                  <a:lnTo>
                    <a:pt x="219956" y="0"/>
                  </a:lnTo>
                  <a:cubicBezTo>
                    <a:pt x="98478" y="0"/>
                    <a:pt x="0" y="98478"/>
                    <a:pt x="0" y="219956"/>
                  </a:cubicBez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SG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1095340" y="5357826"/>
              <a:ext cx="3730508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gu-IN" sz="2200" b="1" dirty="0">
                  <a:solidFill>
                    <a:schemeClr val="bg1"/>
                  </a:solidFill>
                  <a:latin typeface="Calibri" pitchFamily="34" charset="0"/>
                  <a:ea typeface="Calibri" panose="020F0502020204030204" pitchFamily="34" charset="0"/>
                  <a:cs typeface="Calibri" pitchFamily="34" charset="0"/>
                </a:rPr>
                <a:t>સૌથી સક્ષમ શાસક: ગોવિંદ </a:t>
              </a:r>
              <a:r>
                <a:rPr lang="en-GB" sz="2200" b="1" dirty="0" err="1">
                  <a:solidFill>
                    <a:schemeClr val="bg1"/>
                  </a:solidFill>
                  <a:latin typeface="Calibri" pitchFamily="34" charset="0"/>
                  <a:ea typeface="Calibri" panose="020F0502020204030204" pitchFamily="34" charset="0"/>
                  <a:cs typeface="Calibri" pitchFamily="34" charset="0"/>
                </a:rPr>
                <a:t>ત્રીજો</a:t>
              </a:r>
              <a:endParaRPr lang="en-US" sz="2200" b="1" dirty="0">
                <a:solidFill>
                  <a:schemeClr val="bg1"/>
                </a:solidFill>
                <a:latin typeface="Calibri" pitchFamily="34" charset="0"/>
                <a:ea typeface="Calibri" panose="020F0502020204030204" pitchFamily="34" charset="0"/>
                <a:cs typeface="Calibri" pitchFamily="34" charset="0"/>
              </a:endParaRPr>
            </a:p>
          </p:txBody>
        </p:sp>
      </p:grpSp>
      <p:grpSp>
        <p:nvGrpSpPr>
          <p:cNvPr id="27" name="Group 22">
            <a:extLst>
              <a:ext uri="{FF2B5EF4-FFF2-40B4-BE49-F238E27FC236}">
                <a16:creationId xmlns:a16="http://schemas.microsoft.com/office/drawing/2014/main" xmlns="" id="{064416D0-431D-4682-9293-116B114F5A26}"/>
              </a:ext>
            </a:extLst>
          </p:cNvPr>
          <p:cNvGrpSpPr/>
          <p:nvPr/>
        </p:nvGrpSpPr>
        <p:grpSpPr>
          <a:xfrm>
            <a:off x="2063552" y="0"/>
            <a:ext cx="8064896" cy="929010"/>
            <a:chOff x="3071664" y="116632"/>
            <a:chExt cx="6048672" cy="92901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xmlns="" id="{7B0192F8-0BC4-4F6C-AE30-5188651E99AE}"/>
                </a:ext>
              </a:extLst>
            </p:cNvPr>
            <p:cNvSpPr/>
            <p:nvPr/>
          </p:nvSpPr>
          <p:spPr>
            <a:xfrm>
              <a:off x="3497606" y="306875"/>
              <a:ext cx="5622730" cy="54207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xmlns="" id="{6E703711-D02A-49CA-934C-EE23A0F64B4D}"/>
                </a:ext>
              </a:extLst>
            </p:cNvPr>
            <p:cNvCxnSpPr>
              <a:cxnSpLocks/>
            </p:cNvCxnSpPr>
            <p:nvPr/>
          </p:nvCxnSpPr>
          <p:spPr>
            <a:xfrm>
              <a:off x="3818710" y="964669"/>
              <a:ext cx="2997370" cy="9176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xmlns="" id="{32D29D16-4828-4218-B877-5FEACEA3B3FC}"/>
                </a:ext>
              </a:extLst>
            </p:cNvPr>
            <p:cNvCxnSpPr>
              <a:cxnSpLocks/>
            </p:cNvCxnSpPr>
            <p:nvPr/>
          </p:nvCxnSpPr>
          <p:spPr>
            <a:xfrm>
              <a:off x="3818710" y="206573"/>
              <a:ext cx="2997370" cy="0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31" name="Group 75">
              <a:extLst>
                <a:ext uri="{FF2B5EF4-FFF2-40B4-BE49-F238E27FC236}">
                  <a16:creationId xmlns:a16="http://schemas.microsoft.com/office/drawing/2014/main" xmlns="" id="{356449EA-A394-4989-979A-C8F38980B0F1}"/>
                </a:ext>
              </a:extLst>
            </p:cNvPr>
            <p:cNvGrpSpPr/>
            <p:nvPr/>
          </p:nvGrpSpPr>
          <p:grpSpPr>
            <a:xfrm flipH="1">
              <a:off x="3071664" y="116632"/>
              <a:ext cx="851885" cy="929010"/>
              <a:chOff x="8836695" y="3028124"/>
              <a:chExt cx="1219745" cy="1330173"/>
            </a:xfrm>
          </p:grpSpPr>
          <p:sp>
            <p:nvSpPr>
              <p:cNvPr id="29" name="Arrow: Chevron 33">
                <a:extLst>
                  <a:ext uri="{FF2B5EF4-FFF2-40B4-BE49-F238E27FC236}">
                    <a16:creationId xmlns:a16="http://schemas.microsoft.com/office/drawing/2014/main" xmlns="" id="{F0BA5220-3568-427A-AACC-79DB46D3C69A}"/>
                  </a:ext>
                </a:extLst>
              </p:cNvPr>
              <p:cNvSpPr/>
              <p:nvPr/>
            </p:nvSpPr>
            <p:spPr>
              <a:xfrm>
                <a:off x="8836695" y="3028124"/>
                <a:ext cx="1219745" cy="1330173"/>
              </a:xfrm>
              <a:prstGeom prst="chevron">
                <a:avLst>
                  <a:gd name="adj" fmla="val 45576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Arrow: Chevron 34">
                <a:extLst>
                  <a:ext uri="{FF2B5EF4-FFF2-40B4-BE49-F238E27FC236}">
                    <a16:creationId xmlns:a16="http://schemas.microsoft.com/office/drawing/2014/main" xmlns="" id="{D2DBD41B-AB2B-41F5-A352-159AF51CB89A}"/>
                  </a:ext>
                </a:extLst>
              </p:cNvPr>
              <p:cNvSpPr/>
              <p:nvPr/>
            </p:nvSpPr>
            <p:spPr>
              <a:xfrm>
                <a:off x="8839869" y="3130922"/>
                <a:ext cx="1017932" cy="1124575"/>
              </a:xfrm>
              <a:prstGeom prst="chevron">
                <a:avLst>
                  <a:gd name="adj" fmla="val 45576"/>
                </a:avLst>
              </a:prstGeom>
              <a:gradFill flip="none"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0E2BDDDF-82AA-4ECB-9089-7C4ABF0C937A}"/>
                </a:ext>
              </a:extLst>
            </p:cNvPr>
            <p:cNvSpPr txBox="1"/>
            <p:nvPr/>
          </p:nvSpPr>
          <p:spPr>
            <a:xfrm>
              <a:off x="3923549" y="206573"/>
              <a:ext cx="4891302" cy="646331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ctr"/>
              <a:r>
                <a:rPr lang="gu-IN" sz="3600" b="1" dirty="0"/>
                <a:t>રાજવંશ</a:t>
              </a:r>
              <a:endParaRPr lang="en-IN" sz="3600" dirty="0"/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03B873AF-B115-0AA1-3E81-E86E5EDAF21C}"/>
              </a:ext>
            </a:extLst>
          </p:cNvPr>
          <p:cNvSpPr txBox="1"/>
          <p:nvPr/>
        </p:nvSpPr>
        <p:spPr>
          <a:xfrm>
            <a:off x="7392144" y="5951467"/>
            <a:ext cx="35763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ઈ</a:t>
            </a:r>
            <a:r>
              <a:rPr lang="gu-IN" sz="2400" dirty="0"/>
              <a:t>લો</a:t>
            </a:r>
            <a:r>
              <a:rPr lang="en-GB" sz="2400" dirty="0" err="1"/>
              <a:t>રાના</a:t>
            </a:r>
            <a:r>
              <a:rPr lang="en-GB" sz="2400" dirty="0"/>
              <a:t> </a:t>
            </a:r>
            <a:r>
              <a:rPr lang="en-GB" sz="2400" dirty="0" err="1"/>
              <a:t>ગુફા</a:t>
            </a:r>
            <a:r>
              <a:rPr lang="en-GB" sz="2400" dirty="0"/>
              <a:t> </a:t>
            </a:r>
            <a:r>
              <a:rPr lang="gu-IN" sz="2400" dirty="0"/>
              <a:t>  </a:t>
            </a:r>
            <a:r>
              <a:rPr lang="en-GB" sz="2400" dirty="0" err="1"/>
              <a:t>મંદિરો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4"/>
          <p:cNvGrpSpPr/>
          <p:nvPr/>
        </p:nvGrpSpPr>
        <p:grpSpPr>
          <a:xfrm>
            <a:off x="4819810" y="1486079"/>
            <a:ext cx="5765024" cy="1158239"/>
            <a:chOff x="4819810" y="1486079"/>
            <a:chExt cx="5765024" cy="1158239"/>
          </a:xfrm>
        </p:grpSpPr>
        <p:grpSp>
          <p:nvGrpSpPr>
            <p:cNvPr id="3" name="Group 2"/>
            <p:cNvGrpSpPr/>
            <p:nvPr/>
          </p:nvGrpSpPr>
          <p:grpSpPr>
            <a:xfrm>
              <a:off x="4819810" y="1486079"/>
              <a:ext cx="5765024" cy="1158239"/>
              <a:chOff x="4819810" y="1486079"/>
              <a:chExt cx="5765024" cy="1158239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xmlns="" id="{A7D84E50-AB6C-4DC8-BADC-68782297F2B3}"/>
                  </a:ext>
                </a:extLst>
              </p:cNvPr>
              <p:cNvSpPr/>
              <p:nvPr/>
            </p:nvSpPr>
            <p:spPr>
              <a:xfrm>
                <a:off x="6096000" y="1813321"/>
                <a:ext cx="4488834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gu-IN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ગુજરાતમાં યાદવના બે રાજવંશ અસ્તિત્વમાં </a:t>
                </a:r>
                <a:r>
                  <a:rPr lang="en-GB" sz="2400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હતા</a:t>
                </a:r>
                <a:r>
                  <a:rPr lang="en-GB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. </a:t>
                </a:r>
                <a:endParaRPr lang="en-US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4" name="Group 5">
                <a:extLst>
                  <a:ext uri="{FF2B5EF4-FFF2-40B4-BE49-F238E27FC236}">
                    <a16:creationId xmlns:a16="http://schemas.microsoft.com/office/drawing/2014/main" xmlns="" id="{3DC5F553-8A89-40F1-A52B-9A91329F8CE3}"/>
                  </a:ext>
                </a:extLst>
              </p:cNvPr>
              <p:cNvGrpSpPr/>
              <p:nvPr/>
            </p:nvGrpSpPr>
            <p:grpSpPr>
              <a:xfrm rot="150197">
                <a:off x="4819810" y="1486079"/>
                <a:ext cx="1116151" cy="1116151"/>
                <a:chOff x="911423" y="1916831"/>
                <a:chExt cx="1116151" cy="1116151"/>
              </a:xfrm>
            </p:grpSpPr>
            <p:sp>
              <p:nvSpPr>
                <p:cNvPr id="7" name="Flowchart: Decision 6">
                  <a:extLst>
                    <a:ext uri="{FF2B5EF4-FFF2-40B4-BE49-F238E27FC236}">
                      <a16:creationId xmlns:a16="http://schemas.microsoft.com/office/drawing/2014/main" xmlns="" id="{5CAEC03D-E859-4D0A-8645-56AFB0EE2DDD}"/>
                    </a:ext>
                  </a:extLst>
                </p:cNvPr>
                <p:cNvSpPr/>
                <p:nvPr/>
              </p:nvSpPr>
              <p:spPr>
                <a:xfrm rot="21425682">
                  <a:off x="1114537" y="2186875"/>
                  <a:ext cx="324009" cy="576064"/>
                </a:xfrm>
                <a:prstGeom prst="flowChartDecision">
                  <a:avLst/>
                </a:pr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dirty="0"/>
                </a:p>
              </p:txBody>
            </p:sp>
            <p:sp>
              <p:nvSpPr>
                <p:cNvPr id="8" name="Frame 7">
                  <a:extLst>
                    <a:ext uri="{FF2B5EF4-FFF2-40B4-BE49-F238E27FC236}">
                      <a16:creationId xmlns:a16="http://schemas.microsoft.com/office/drawing/2014/main" xmlns="" id="{6E10DBB8-CEA0-4E4D-A994-A053445A547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911423" y="1916831"/>
                  <a:ext cx="1116151" cy="1116151"/>
                </a:xfrm>
                <a:prstGeom prst="frame">
                  <a:avLst>
                    <a:gd name="adj1" fmla="val 11581"/>
                  </a:avLst>
                </a:prstGeom>
                <a:solidFill>
                  <a:schemeClr val="accent3"/>
                </a:solidFill>
                <a:ln>
                  <a:noFill/>
                </a:ln>
                <a:scene3d>
                  <a:camera prst="orthographicFront">
                    <a:rot lat="2489034" lon="18057901" rev="1454598"/>
                  </a:camera>
                  <a:lightRig rig="threePt" dir="t">
                    <a:rot lat="0" lon="0" rev="7800000"/>
                  </a:lightRig>
                </a:scene3d>
                <a:sp3d extrusionH="317500" contourW="12700">
                  <a:bevelT/>
                  <a:contourClr>
                    <a:schemeClr val="accent3">
                      <a:lumMod val="50000"/>
                    </a:schemeClr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sp>
          <p:nvSpPr>
            <p:cNvPr id="17" name="Right Arrow 27">
              <a:extLst>
                <a:ext uri="{FF2B5EF4-FFF2-40B4-BE49-F238E27FC236}">
                  <a16:creationId xmlns:a16="http://schemas.microsoft.com/office/drawing/2014/main" xmlns="" id="{9EC3FC48-8349-4CA8-9EB3-448DF253CD15}"/>
                </a:ext>
              </a:extLst>
            </p:cNvPr>
            <p:cNvSpPr/>
            <p:nvPr/>
          </p:nvSpPr>
          <p:spPr>
            <a:xfrm rot="150197">
              <a:off x="5202624" y="1776342"/>
              <a:ext cx="864098" cy="558075"/>
            </a:xfrm>
            <a:prstGeom prst="rightArrow">
              <a:avLst/>
            </a:prstGeom>
            <a:gradFill>
              <a:gsLst>
                <a:gs pos="0">
                  <a:schemeClr val="accent3"/>
                </a:gs>
                <a:gs pos="80000">
                  <a:schemeClr val="accent3">
                    <a:lumMod val="60000"/>
                    <a:lumOff val="40000"/>
                  </a:schemeClr>
                </a:gs>
                <a:gs pos="100000">
                  <a:schemeClr val="accent3">
                    <a:lumMod val="20000"/>
                    <a:lumOff val="80000"/>
                  </a:schemeClr>
                </a:gs>
              </a:gsLst>
            </a:gradFill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</p:grpSp>
      <p:grpSp>
        <p:nvGrpSpPr>
          <p:cNvPr id="6" name="Group 33"/>
          <p:cNvGrpSpPr/>
          <p:nvPr/>
        </p:nvGrpSpPr>
        <p:grpSpPr>
          <a:xfrm>
            <a:off x="4807280" y="3053831"/>
            <a:ext cx="4913855" cy="1116151"/>
            <a:chOff x="4807280" y="3053831"/>
            <a:chExt cx="4913855" cy="1116151"/>
          </a:xfrm>
        </p:grpSpPr>
        <p:grpSp>
          <p:nvGrpSpPr>
            <p:cNvPr id="9" name="Group 19"/>
            <p:cNvGrpSpPr/>
            <p:nvPr/>
          </p:nvGrpSpPr>
          <p:grpSpPr>
            <a:xfrm>
              <a:off x="4807280" y="3053831"/>
              <a:ext cx="4913855" cy="1116151"/>
              <a:chOff x="4807280" y="3053831"/>
              <a:chExt cx="4913855" cy="1116151"/>
            </a:xfrm>
          </p:grpSpPr>
          <p:grpSp>
            <p:nvGrpSpPr>
              <p:cNvPr id="12" name="Group 8">
                <a:extLst>
                  <a:ext uri="{FF2B5EF4-FFF2-40B4-BE49-F238E27FC236}">
                    <a16:creationId xmlns:a16="http://schemas.microsoft.com/office/drawing/2014/main" xmlns="" id="{F7FFC165-EECC-4BF5-984A-DB97A7AB75DD}"/>
                  </a:ext>
                </a:extLst>
              </p:cNvPr>
              <p:cNvGrpSpPr/>
              <p:nvPr/>
            </p:nvGrpSpPr>
            <p:grpSpPr>
              <a:xfrm rot="150197">
                <a:off x="4807280" y="3053831"/>
                <a:ext cx="1116151" cy="1116151"/>
                <a:chOff x="913128" y="1884177"/>
                <a:chExt cx="1116151" cy="1116151"/>
              </a:xfrm>
            </p:grpSpPr>
            <p:sp>
              <p:nvSpPr>
                <p:cNvPr id="10" name="Flowchart: Decision 9">
                  <a:extLst>
                    <a:ext uri="{FF2B5EF4-FFF2-40B4-BE49-F238E27FC236}">
                      <a16:creationId xmlns:a16="http://schemas.microsoft.com/office/drawing/2014/main" xmlns="" id="{964CB16F-8E35-44EE-BC70-2F1347A04384}"/>
                    </a:ext>
                  </a:extLst>
                </p:cNvPr>
                <p:cNvSpPr/>
                <p:nvPr/>
              </p:nvSpPr>
              <p:spPr>
                <a:xfrm rot="21425682">
                  <a:off x="1114537" y="2186875"/>
                  <a:ext cx="324009" cy="576064"/>
                </a:xfrm>
                <a:prstGeom prst="flowChartDecision">
                  <a:avLst/>
                </a:prstGeom>
                <a:solidFill>
                  <a:schemeClr val="accent5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dirty="0"/>
                </a:p>
              </p:txBody>
            </p:sp>
            <p:sp>
              <p:nvSpPr>
                <p:cNvPr id="11" name="Frame 10">
                  <a:extLst>
                    <a:ext uri="{FF2B5EF4-FFF2-40B4-BE49-F238E27FC236}">
                      <a16:creationId xmlns:a16="http://schemas.microsoft.com/office/drawing/2014/main" xmlns="" id="{D2E0A254-7DB5-4883-BBE4-94B7B51C7A1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43118" flipH="1">
                  <a:off x="913128" y="1884177"/>
                  <a:ext cx="1116151" cy="1116151"/>
                </a:xfrm>
                <a:prstGeom prst="frame">
                  <a:avLst>
                    <a:gd name="adj1" fmla="val 11581"/>
                  </a:avLst>
                </a:prstGeom>
                <a:solidFill>
                  <a:schemeClr val="accent5"/>
                </a:solidFill>
                <a:ln>
                  <a:noFill/>
                </a:ln>
                <a:scene3d>
                  <a:camera prst="orthographicFront">
                    <a:rot lat="2489034" lon="18057901" rev="1454598"/>
                  </a:camera>
                  <a:lightRig rig="threePt" dir="t">
                    <a:rot lat="0" lon="0" rev="7800000"/>
                  </a:lightRig>
                </a:scene3d>
                <a:sp3d extrusionH="317500" contourW="12700">
                  <a:bevelT/>
                  <a:contourClr>
                    <a:schemeClr val="accent5">
                      <a:lumMod val="50000"/>
                    </a:schemeClr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xmlns="" id="{98D5BD3E-B533-4AE5-B17F-F58E20F77FA8}"/>
                  </a:ext>
                </a:extLst>
              </p:cNvPr>
              <p:cNvSpPr/>
              <p:nvPr/>
            </p:nvSpPr>
            <p:spPr>
              <a:xfrm>
                <a:off x="6074544" y="3327045"/>
                <a:ext cx="364659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2400" dirty="0" err="1"/>
                  <a:t>દ્વારસમુદ્રમાં</a:t>
                </a:r>
                <a:r>
                  <a:rPr lang="en-GB" sz="2400" dirty="0"/>
                  <a:t> </a:t>
                </a:r>
                <a:r>
                  <a:rPr lang="en-GB" sz="2400" dirty="0" err="1"/>
                  <a:t>હોયસલો</a:t>
                </a:r>
                <a:endParaRPr lang="en-US" sz="24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p:grpSp>
        <p:sp>
          <p:nvSpPr>
            <p:cNvPr id="18" name="Right Arrow 28">
              <a:extLst>
                <a:ext uri="{FF2B5EF4-FFF2-40B4-BE49-F238E27FC236}">
                  <a16:creationId xmlns:a16="http://schemas.microsoft.com/office/drawing/2014/main" xmlns="" id="{E4DDE55F-E816-4AC7-AA68-4A1E46C132FF}"/>
                </a:ext>
              </a:extLst>
            </p:cNvPr>
            <p:cNvSpPr/>
            <p:nvPr/>
          </p:nvSpPr>
          <p:spPr>
            <a:xfrm>
              <a:off x="5210446" y="3280543"/>
              <a:ext cx="864098" cy="558075"/>
            </a:xfrm>
            <a:prstGeom prst="rightArrow">
              <a:avLst/>
            </a:prstGeom>
            <a:gradFill>
              <a:gsLst>
                <a:gs pos="0">
                  <a:schemeClr val="accent5"/>
                </a:gs>
                <a:gs pos="80000">
                  <a:schemeClr val="accent5">
                    <a:lumMod val="60000"/>
                    <a:lumOff val="40000"/>
                  </a:schemeClr>
                </a:gs>
                <a:gs pos="100000">
                  <a:schemeClr val="accent5">
                    <a:lumMod val="20000"/>
                    <a:lumOff val="80000"/>
                  </a:schemeClr>
                </a:gs>
              </a:gsLst>
            </a:gradFill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</p:grpSp>
      <p:grpSp>
        <p:nvGrpSpPr>
          <p:cNvPr id="20" name="Group 32"/>
          <p:cNvGrpSpPr/>
          <p:nvPr/>
        </p:nvGrpSpPr>
        <p:grpSpPr>
          <a:xfrm>
            <a:off x="4813920" y="4620274"/>
            <a:ext cx="3996724" cy="1116151"/>
            <a:chOff x="4813920" y="4620274"/>
            <a:chExt cx="3996724" cy="1116151"/>
          </a:xfrm>
        </p:grpSpPr>
        <p:grpSp>
          <p:nvGrpSpPr>
            <p:cNvPr id="24" name="Group 31"/>
            <p:cNvGrpSpPr/>
            <p:nvPr/>
          </p:nvGrpSpPr>
          <p:grpSpPr>
            <a:xfrm>
              <a:off x="4813920" y="4620274"/>
              <a:ext cx="3996724" cy="1116151"/>
              <a:chOff x="4813920" y="4620274"/>
              <a:chExt cx="3996724" cy="1116151"/>
            </a:xfrm>
          </p:grpSpPr>
          <p:grpSp>
            <p:nvGrpSpPr>
              <p:cNvPr id="28" name="Group 11">
                <a:extLst>
                  <a:ext uri="{FF2B5EF4-FFF2-40B4-BE49-F238E27FC236}">
                    <a16:creationId xmlns:a16="http://schemas.microsoft.com/office/drawing/2014/main" xmlns="" id="{2FD98B84-BC2B-4FA9-A332-F9D7DC240A67}"/>
                  </a:ext>
                </a:extLst>
              </p:cNvPr>
              <p:cNvGrpSpPr/>
              <p:nvPr/>
            </p:nvGrpSpPr>
            <p:grpSpPr>
              <a:xfrm rot="150197">
                <a:off x="4813920" y="4620274"/>
                <a:ext cx="1116151" cy="1116151"/>
                <a:chOff x="911423" y="1916831"/>
                <a:chExt cx="1116151" cy="1116151"/>
              </a:xfrm>
            </p:grpSpPr>
            <p:sp>
              <p:nvSpPr>
                <p:cNvPr id="13" name="Flowchart: Decision 12">
                  <a:extLst>
                    <a:ext uri="{FF2B5EF4-FFF2-40B4-BE49-F238E27FC236}">
                      <a16:creationId xmlns:a16="http://schemas.microsoft.com/office/drawing/2014/main" xmlns="" id="{71D6BF6D-3DAB-4AE4-BBF5-041D58CB762F}"/>
                    </a:ext>
                  </a:extLst>
                </p:cNvPr>
                <p:cNvSpPr/>
                <p:nvPr/>
              </p:nvSpPr>
              <p:spPr>
                <a:xfrm rot="21425682">
                  <a:off x="1114537" y="2186875"/>
                  <a:ext cx="324009" cy="576064"/>
                </a:xfrm>
                <a:prstGeom prst="flowChartDecision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dirty="0"/>
                </a:p>
              </p:txBody>
            </p:sp>
            <p:sp>
              <p:nvSpPr>
                <p:cNvPr id="14" name="Frame 13">
                  <a:extLst>
                    <a:ext uri="{FF2B5EF4-FFF2-40B4-BE49-F238E27FC236}">
                      <a16:creationId xmlns:a16="http://schemas.microsoft.com/office/drawing/2014/main" xmlns="" id="{A0BB6E7E-62ED-4B89-BACD-CD05B4AB593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911423" y="1916831"/>
                  <a:ext cx="1116151" cy="1116151"/>
                </a:xfrm>
                <a:prstGeom prst="frame">
                  <a:avLst>
                    <a:gd name="adj1" fmla="val 11581"/>
                  </a:avLst>
                </a:prstGeom>
                <a:solidFill>
                  <a:schemeClr val="accent2"/>
                </a:solidFill>
                <a:ln>
                  <a:noFill/>
                </a:ln>
                <a:scene3d>
                  <a:camera prst="orthographicFront">
                    <a:rot lat="2489034" lon="18057901" rev="1454598"/>
                  </a:camera>
                  <a:lightRig rig="threePt" dir="t">
                    <a:rot lat="0" lon="0" rev="7800000"/>
                  </a:lightRig>
                </a:scene3d>
                <a:sp3d extrusionH="317500" contourW="12700">
                  <a:bevelT/>
                  <a:contourClr>
                    <a:schemeClr val="accent2">
                      <a:lumMod val="50000"/>
                    </a:schemeClr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xmlns="" id="{E7AD7128-4022-41FB-A5DB-BC906FEBE2F0}"/>
                  </a:ext>
                </a:extLst>
              </p:cNvPr>
              <p:cNvSpPr/>
              <p:nvPr/>
            </p:nvSpPr>
            <p:spPr>
              <a:xfrm>
                <a:off x="6096000" y="4959341"/>
                <a:ext cx="271464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gu-IN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દેવગિરી ખાતે યાદવો</a:t>
                </a:r>
                <a:endParaRPr lang="en-IN" sz="24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9" name="Right Arrow 29">
              <a:extLst>
                <a:ext uri="{FF2B5EF4-FFF2-40B4-BE49-F238E27FC236}">
                  <a16:creationId xmlns:a16="http://schemas.microsoft.com/office/drawing/2014/main" xmlns="" id="{78D5AD77-B93B-42B2-BCD9-B7170BDFB3C1}"/>
                </a:ext>
              </a:extLst>
            </p:cNvPr>
            <p:cNvSpPr/>
            <p:nvPr/>
          </p:nvSpPr>
          <p:spPr>
            <a:xfrm>
              <a:off x="5210446" y="4911137"/>
              <a:ext cx="864098" cy="558075"/>
            </a:xfrm>
            <a:prstGeom prst="rightArrow">
              <a:avLst/>
            </a:prstGeom>
            <a:gradFill>
              <a:gsLst>
                <a:gs pos="0">
                  <a:schemeClr val="accent2"/>
                </a:gs>
                <a:gs pos="80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</a:gradFill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</p:grp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/>
          <a:srcRect l="34282" t="24391" r="38292" b="45992"/>
          <a:stretch>
            <a:fillRect/>
          </a:stretch>
        </p:blipFill>
        <p:spPr bwMode="auto">
          <a:xfrm>
            <a:off x="8688288" y="3721368"/>
            <a:ext cx="3047516" cy="2353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2" name="Group 1"/>
          <p:cNvGrpSpPr/>
          <p:nvPr/>
        </p:nvGrpSpPr>
        <p:grpSpPr>
          <a:xfrm>
            <a:off x="952464" y="1500174"/>
            <a:ext cx="3268289" cy="4788605"/>
            <a:chOff x="952464" y="1500174"/>
            <a:chExt cx="3268289" cy="4788605"/>
          </a:xfrm>
        </p:grpSpPr>
        <p:pic>
          <p:nvPicPr>
            <p:cNvPr id="22" name="Picture 2" descr="Aundha Nagnath Temple | Aundha Nagnath is the eighth of the … | Flickr">
              <a:extLst>
                <a:ext uri="{FF2B5EF4-FFF2-40B4-BE49-F238E27FC236}">
                  <a16:creationId xmlns:a16="http://schemas.microsoft.com/office/drawing/2014/main" xmlns="" id="{7C57FAAC-F480-D1DF-3EE9-65A4CA5351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2464" y="1500174"/>
              <a:ext cx="3268289" cy="43577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Rectangle 22"/>
            <p:cNvSpPr/>
            <p:nvPr/>
          </p:nvSpPr>
          <p:spPr>
            <a:xfrm>
              <a:off x="952464" y="5857892"/>
              <a:ext cx="3174085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2200" b="1" dirty="0" err="1">
                  <a:solidFill>
                    <a:srgbClr val="002060"/>
                  </a:solidFill>
                </a:rPr>
                <a:t>ઔંધા</a:t>
              </a:r>
              <a:r>
                <a:rPr lang="gu-IN" sz="2200" b="1" dirty="0">
                  <a:solidFill>
                    <a:srgbClr val="002060"/>
                  </a:solidFill>
                </a:rPr>
                <a:t> </a:t>
              </a:r>
              <a:r>
                <a:rPr lang="gu-IN" sz="2200" b="1" dirty="0" err="1">
                  <a:solidFill>
                    <a:srgbClr val="002060"/>
                  </a:solidFill>
                </a:rPr>
                <a:t>નાગનાથ</a:t>
              </a:r>
              <a:r>
                <a:rPr lang="gu-IN" sz="2200" b="1" dirty="0">
                  <a:solidFill>
                    <a:srgbClr val="002060"/>
                  </a:solidFill>
                </a:rPr>
                <a:t>  </a:t>
              </a:r>
              <a:r>
                <a:rPr lang="en-GB" sz="2200" b="1" dirty="0" err="1">
                  <a:solidFill>
                    <a:srgbClr val="002060"/>
                  </a:solidFill>
                </a:rPr>
                <a:t>મંદિર</a:t>
              </a:r>
              <a:r>
                <a:rPr lang="en-GB" sz="2200" b="1" dirty="0">
                  <a:solidFill>
                    <a:srgbClr val="002060"/>
                  </a:solidFill>
                </a:rPr>
                <a:t> </a:t>
              </a:r>
              <a:r>
                <a:rPr lang="gu-IN" sz="2200" b="1" dirty="0">
                  <a:solidFill>
                    <a:srgbClr val="002060"/>
                  </a:solidFill>
                </a:rPr>
                <a:t> </a:t>
              </a:r>
              <a:endParaRPr lang="en-IN" sz="2200" b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33" name="Group 23">
            <a:extLst>
              <a:ext uri="{FF2B5EF4-FFF2-40B4-BE49-F238E27FC236}">
                <a16:creationId xmlns:a16="http://schemas.microsoft.com/office/drawing/2014/main" xmlns="" id="{064416D0-431D-4682-9293-116B114F5A26}"/>
              </a:ext>
            </a:extLst>
          </p:cNvPr>
          <p:cNvGrpSpPr/>
          <p:nvPr/>
        </p:nvGrpSpPr>
        <p:grpSpPr>
          <a:xfrm>
            <a:off x="2063552" y="0"/>
            <a:ext cx="8064896" cy="929010"/>
            <a:chOff x="3071664" y="116632"/>
            <a:chExt cx="6048672" cy="92901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xmlns="" id="{7B0192F8-0BC4-4F6C-AE30-5188651E99AE}"/>
                </a:ext>
              </a:extLst>
            </p:cNvPr>
            <p:cNvSpPr/>
            <p:nvPr/>
          </p:nvSpPr>
          <p:spPr>
            <a:xfrm>
              <a:off x="3497606" y="306875"/>
              <a:ext cx="5622730" cy="54207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xmlns="" id="{6E703711-D02A-49CA-934C-EE23A0F64B4D}"/>
                </a:ext>
              </a:extLst>
            </p:cNvPr>
            <p:cNvCxnSpPr>
              <a:cxnSpLocks/>
            </p:cNvCxnSpPr>
            <p:nvPr/>
          </p:nvCxnSpPr>
          <p:spPr>
            <a:xfrm>
              <a:off x="3818710" y="964669"/>
              <a:ext cx="2997370" cy="9176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xmlns="" id="{32D29D16-4828-4218-B877-5FEACEA3B3FC}"/>
                </a:ext>
              </a:extLst>
            </p:cNvPr>
            <p:cNvCxnSpPr>
              <a:cxnSpLocks/>
            </p:cNvCxnSpPr>
            <p:nvPr/>
          </p:nvCxnSpPr>
          <p:spPr>
            <a:xfrm>
              <a:off x="3818710" y="206573"/>
              <a:ext cx="2997370" cy="0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34" name="Group 75">
              <a:extLst>
                <a:ext uri="{FF2B5EF4-FFF2-40B4-BE49-F238E27FC236}">
                  <a16:creationId xmlns:a16="http://schemas.microsoft.com/office/drawing/2014/main" xmlns="" id="{356449EA-A394-4989-979A-C8F38980B0F1}"/>
                </a:ext>
              </a:extLst>
            </p:cNvPr>
            <p:cNvGrpSpPr/>
            <p:nvPr/>
          </p:nvGrpSpPr>
          <p:grpSpPr>
            <a:xfrm flipH="1">
              <a:off x="3071664" y="116632"/>
              <a:ext cx="851885" cy="929010"/>
              <a:chOff x="8836695" y="3028124"/>
              <a:chExt cx="1219745" cy="1330173"/>
            </a:xfrm>
          </p:grpSpPr>
          <p:sp>
            <p:nvSpPr>
              <p:cNvPr id="30" name="Arrow: Chevron 33">
                <a:extLst>
                  <a:ext uri="{FF2B5EF4-FFF2-40B4-BE49-F238E27FC236}">
                    <a16:creationId xmlns:a16="http://schemas.microsoft.com/office/drawing/2014/main" xmlns="" id="{F0BA5220-3568-427A-AACC-79DB46D3C69A}"/>
                  </a:ext>
                </a:extLst>
              </p:cNvPr>
              <p:cNvSpPr/>
              <p:nvPr/>
            </p:nvSpPr>
            <p:spPr>
              <a:xfrm>
                <a:off x="8836695" y="3028124"/>
                <a:ext cx="1219745" cy="1330173"/>
              </a:xfrm>
              <a:prstGeom prst="chevron">
                <a:avLst>
                  <a:gd name="adj" fmla="val 45576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Arrow: Chevron 34">
                <a:extLst>
                  <a:ext uri="{FF2B5EF4-FFF2-40B4-BE49-F238E27FC236}">
                    <a16:creationId xmlns:a16="http://schemas.microsoft.com/office/drawing/2014/main" xmlns="" id="{D2DBD41B-AB2B-41F5-A352-159AF51CB89A}"/>
                  </a:ext>
                </a:extLst>
              </p:cNvPr>
              <p:cNvSpPr/>
              <p:nvPr/>
            </p:nvSpPr>
            <p:spPr>
              <a:xfrm>
                <a:off x="8839869" y="3130922"/>
                <a:ext cx="1017932" cy="1124575"/>
              </a:xfrm>
              <a:prstGeom prst="chevron">
                <a:avLst>
                  <a:gd name="adj" fmla="val 45576"/>
                </a:avLst>
              </a:prstGeom>
              <a:gradFill flip="none"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0E2BDDDF-82AA-4ECB-9089-7C4ABF0C937A}"/>
                </a:ext>
              </a:extLst>
            </p:cNvPr>
            <p:cNvSpPr txBox="1"/>
            <p:nvPr/>
          </p:nvSpPr>
          <p:spPr>
            <a:xfrm>
              <a:off x="3923549" y="206573"/>
              <a:ext cx="48913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gu-IN" sz="3600" b="1" dirty="0"/>
                <a:t>યાદવ રાજવંશ</a:t>
              </a:r>
              <a:endParaRPr lang="en-IN" sz="36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">
            <a:extLst>
              <a:ext uri="{FF2B5EF4-FFF2-40B4-BE49-F238E27FC236}">
                <a16:creationId xmlns:a16="http://schemas.microsoft.com/office/drawing/2014/main" xmlns="" id="{5BA12E51-11CF-DAEA-6B13-F2A3BB4AAC87}"/>
              </a:ext>
            </a:extLst>
          </p:cNvPr>
          <p:cNvGrpSpPr/>
          <p:nvPr/>
        </p:nvGrpSpPr>
        <p:grpSpPr>
          <a:xfrm>
            <a:off x="7968208" y="1074158"/>
            <a:ext cx="2376264" cy="1971094"/>
            <a:chOff x="6935629" y="4561296"/>
            <a:chExt cx="2266545" cy="1892040"/>
          </a:xfrm>
        </p:grpSpPr>
        <p:sp>
          <p:nvSpPr>
            <p:cNvPr id="8" name="Rounded Rectangle 8">
              <a:extLst>
                <a:ext uri="{FF2B5EF4-FFF2-40B4-BE49-F238E27FC236}">
                  <a16:creationId xmlns:a16="http://schemas.microsoft.com/office/drawing/2014/main" xmlns="" id="{7B0F34E4-B0AF-8D0B-0534-405A8633BEB3}"/>
                </a:ext>
              </a:extLst>
            </p:cNvPr>
            <p:cNvSpPr/>
            <p:nvPr/>
          </p:nvSpPr>
          <p:spPr>
            <a:xfrm>
              <a:off x="6935629" y="4561296"/>
              <a:ext cx="2266545" cy="1892040"/>
            </a:xfrm>
            <a:prstGeom prst="roundRect">
              <a:avLst/>
            </a:prstGeom>
            <a:noFill/>
            <a:ln w="38100">
              <a:solidFill>
                <a:schemeClr val="accent3">
                  <a:lumMod val="75000"/>
                </a:schemeClr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endParaRPr lang="en-US" sz="2400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xmlns="" id="{3C96FC15-9DF2-685E-3263-6AE1093D6EED}"/>
                </a:ext>
              </a:extLst>
            </p:cNvPr>
            <p:cNvSpPr/>
            <p:nvPr/>
          </p:nvSpPr>
          <p:spPr>
            <a:xfrm rot="10800000" flipV="1">
              <a:off x="7072994" y="4668201"/>
              <a:ext cx="2060495" cy="1655968"/>
            </a:xfrm>
            <a:custGeom>
              <a:avLst/>
              <a:gdLst>
                <a:gd name="connsiteX0" fmla="*/ 0 w 1891414"/>
                <a:gd name="connsiteY0" fmla="*/ 151313 h 1513131"/>
                <a:gd name="connsiteX1" fmla="*/ 151313 w 1891414"/>
                <a:gd name="connsiteY1" fmla="*/ 0 h 1513131"/>
                <a:gd name="connsiteX2" fmla="*/ 1740101 w 1891414"/>
                <a:gd name="connsiteY2" fmla="*/ 0 h 1513131"/>
                <a:gd name="connsiteX3" fmla="*/ 1891414 w 1891414"/>
                <a:gd name="connsiteY3" fmla="*/ 151313 h 1513131"/>
                <a:gd name="connsiteX4" fmla="*/ 1891414 w 1891414"/>
                <a:gd name="connsiteY4" fmla="*/ 1361818 h 1513131"/>
                <a:gd name="connsiteX5" fmla="*/ 1740101 w 1891414"/>
                <a:gd name="connsiteY5" fmla="*/ 1513131 h 1513131"/>
                <a:gd name="connsiteX6" fmla="*/ 151313 w 1891414"/>
                <a:gd name="connsiteY6" fmla="*/ 1513131 h 1513131"/>
                <a:gd name="connsiteX7" fmla="*/ 0 w 1891414"/>
                <a:gd name="connsiteY7" fmla="*/ 1361818 h 1513131"/>
                <a:gd name="connsiteX8" fmla="*/ 0 w 1891414"/>
                <a:gd name="connsiteY8" fmla="*/ 151313 h 1513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1414" h="1513131">
                  <a:moveTo>
                    <a:pt x="0" y="151313"/>
                  </a:moveTo>
                  <a:cubicBezTo>
                    <a:pt x="0" y="67745"/>
                    <a:pt x="67745" y="0"/>
                    <a:pt x="151313" y="0"/>
                  </a:cubicBezTo>
                  <a:lnTo>
                    <a:pt x="1740101" y="0"/>
                  </a:lnTo>
                  <a:cubicBezTo>
                    <a:pt x="1823669" y="0"/>
                    <a:pt x="1891414" y="67745"/>
                    <a:pt x="1891414" y="151313"/>
                  </a:cubicBezTo>
                  <a:lnTo>
                    <a:pt x="1891414" y="1361818"/>
                  </a:lnTo>
                  <a:cubicBezTo>
                    <a:pt x="1891414" y="1445386"/>
                    <a:pt x="1823669" y="1513131"/>
                    <a:pt x="1740101" y="1513131"/>
                  </a:cubicBezTo>
                  <a:lnTo>
                    <a:pt x="151313" y="1513131"/>
                  </a:lnTo>
                  <a:cubicBezTo>
                    <a:pt x="67745" y="1513131"/>
                    <a:pt x="0" y="1445386"/>
                    <a:pt x="0" y="1361818"/>
                  </a:cubicBezTo>
                  <a:lnTo>
                    <a:pt x="0" y="151313"/>
                  </a:lnTo>
                  <a:close/>
                </a:path>
              </a:pathLst>
            </a:custGeom>
            <a:gradFill>
              <a:gsLst>
                <a:gs pos="0">
                  <a:srgbClr val="707450"/>
                </a:gs>
                <a:gs pos="80000">
                  <a:srgbClr val="9BA369"/>
                </a:gs>
                <a:gs pos="100000">
                  <a:srgbClr val="9DA468"/>
                </a:gs>
              </a:gsLst>
            </a:gra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3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0993" tIns="110993" rIns="110993" bIns="110993" numCol="1" spcCol="1270" anchor="ctr" anchorCtr="0">
              <a:noAutofit/>
            </a:bodyPr>
            <a:lstStyle/>
            <a:p>
              <a:pPr marR="114300" lvl="0" algn="ctr" fontAlgn="base">
                <a:spcAft>
                  <a:spcPts val="0"/>
                </a:spcAft>
                <a:buSzPts val="1000"/>
                <a:tabLst>
                  <a:tab pos="457200" algn="l"/>
                </a:tabLst>
              </a:pPr>
              <a:r>
                <a:rPr lang="en-GB" sz="24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રાજધાની</a:t>
              </a:r>
              <a:r>
                <a:rPr lang="gu-IN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 -</a:t>
              </a:r>
            </a:p>
            <a:p>
              <a:pPr marR="114300" lvl="0" algn="ctr" fontAlgn="base">
                <a:spcAft>
                  <a:spcPts val="0"/>
                </a:spcAft>
                <a:buSzPts val="1000"/>
                <a:tabLst>
                  <a:tab pos="457200" algn="l"/>
                </a:tabLst>
              </a:pPr>
              <a:r>
                <a:rPr lang="gu-IN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વ</a:t>
              </a:r>
              <a:r>
                <a:rPr lang="en-GB" sz="24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રં</a:t>
              </a:r>
              <a:r>
                <a:rPr lang="gu-IN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ગલ </a:t>
              </a:r>
              <a:endParaRPr lang="en-IN" sz="24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" name="Group 9">
            <a:extLst>
              <a:ext uri="{FF2B5EF4-FFF2-40B4-BE49-F238E27FC236}">
                <a16:creationId xmlns:a16="http://schemas.microsoft.com/office/drawing/2014/main" xmlns="" id="{220873D6-C58E-25DD-3A43-1A9F974DD01D}"/>
              </a:ext>
            </a:extLst>
          </p:cNvPr>
          <p:cNvGrpSpPr/>
          <p:nvPr/>
        </p:nvGrpSpPr>
        <p:grpSpPr>
          <a:xfrm>
            <a:off x="4511824" y="1088414"/>
            <a:ext cx="2467538" cy="1949090"/>
            <a:chOff x="9423456" y="3640150"/>
            <a:chExt cx="2168139" cy="1949090"/>
          </a:xfrm>
        </p:grpSpPr>
        <p:sp>
          <p:nvSpPr>
            <p:cNvPr id="11" name="Rounded Rectangle 12">
              <a:extLst>
                <a:ext uri="{FF2B5EF4-FFF2-40B4-BE49-F238E27FC236}">
                  <a16:creationId xmlns:a16="http://schemas.microsoft.com/office/drawing/2014/main" xmlns="" id="{19889441-8821-1E19-9423-AAE6994B857E}"/>
                </a:ext>
              </a:extLst>
            </p:cNvPr>
            <p:cNvSpPr/>
            <p:nvPr/>
          </p:nvSpPr>
          <p:spPr>
            <a:xfrm>
              <a:off x="9423456" y="3640150"/>
              <a:ext cx="2168139" cy="1949090"/>
            </a:xfrm>
            <a:prstGeom prst="roundRect">
              <a:avLst/>
            </a:prstGeom>
            <a:noFill/>
            <a:ln w="38100">
              <a:solidFill>
                <a:schemeClr val="accent4">
                  <a:lumMod val="50000"/>
                </a:schemeClr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endParaRPr lang="en-US" sz="24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12" name="Freeform 14">
              <a:extLst>
                <a:ext uri="{FF2B5EF4-FFF2-40B4-BE49-F238E27FC236}">
                  <a16:creationId xmlns:a16="http://schemas.microsoft.com/office/drawing/2014/main" xmlns="" id="{80F9BBA1-48D3-021C-C275-A23F991501A3}"/>
                </a:ext>
              </a:extLst>
            </p:cNvPr>
            <p:cNvSpPr/>
            <p:nvPr/>
          </p:nvSpPr>
          <p:spPr>
            <a:xfrm rot="10800000" flipV="1">
              <a:off x="9560826" y="3751523"/>
              <a:ext cx="1955423" cy="1694712"/>
            </a:xfrm>
            <a:custGeom>
              <a:avLst/>
              <a:gdLst>
                <a:gd name="connsiteX0" fmla="*/ 0 w 1891414"/>
                <a:gd name="connsiteY0" fmla="*/ 151313 h 1513131"/>
                <a:gd name="connsiteX1" fmla="*/ 151313 w 1891414"/>
                <a:gd name="connsiteY1" fmla="*/ 0 h 1513131"/>
                <a:gd name="connsiteX2" fmla="*/ 1740101 w 1891414"/>
                <a:gd name="connsiteY2" fmla="*/ 0 h 1513131"/>
                <a:gd name="connsiteX3" fmla="*/ 1891414 w 1891414"/>
                <a:gd name="connsiteY3" fmla="*/ 151313 h 1513131"/>
                <a:gd name="connsiteX4" fmla="*/ 1891414 w 1891414"/>
                <a:gd name="connsiteY4" fmla="*/ 1361818 h 1513131"/>
                <a:gd name="connsiteX5" fmla="*/ 1740101 w 1891414"/>
                <a:gd name="connsiteY5" fmla="*/ 1513131 h 1513131"/>
                <a:gd name="connsiteX6" fmla="*/ 151313 w 1891414"/>
                <a:gd name="connsiteY6" fmla="*/ 1513131 h 1513131"/>
                <a:gd name="connsiteX7" fmla="*/ 0 w 1891414"/>
                <a:gd name="connsiteY7" fmla="*/ 1361818 h 1513131"/>
                <a:gd name="connsiteX8" fmla="*/ 0 w 1891414"/>
                <a:gd name="connsiteY8" fmla="*/ 151313 h 1513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1414" h="1513131">
                  <a:moveTo>
                    <a:pt x="0" y="151313"/>
                  </a:moveTo>
                  <a:cubicBezTo>
                    <a:pt x="0" y="67745"/>
                    <a:pt x="67745" y="0"/>
                    <a:pt x="151313" y="0"/>
                  </a:cubicBezTo>
                  <a:lnTo>
                    <a:pt x="1740101" y="0"/>
                  </a:lnTo>
                  <a:cubicBezTo>
                    <a:pt x="1823669" y="0"/>
                    <a:pt x="1891414" y="67745"/>
                    <a:pt x="1891414" y="151313"/>
                  </a:cubicBezTo>
                  <a:lnTo>
                    <a:pt x="1891414" y="1361818"/>
                  </a:lnTo>
                  <a:cubicBezTo>
                    <a:pt x="1891414" y="1445386"/>
                    <a:pt x="1823669" y="1513131"/>
                    <a:pt x="1740101" y="1513131"/>
                  </a:cubicBezTo>
                  <a:lnTo>
                    <a:pt x="151313" y="1513131"/>
                  </a:lnTo>
                  <a:cubicBezTo>
                    <a:pt x="67745" y="1513131"/>
                    <a:pt x="0" y="1445386"/>
                    <a:pt x="0" y="1361818"/>
                  </a:cubicBezTo>
                  <a:lnTo>
                    <a:pt x="0" y="151313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3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0993" tIns="110993" rIns="110993" bIns="110993" numCol="1" spcCol="1270" anchor="ctr" anchorCtr="0">
              <a:noAutofit/>
            </a:bodyPr>
            <a:lstStyle/>
            <a:p>
              <a:pPr marR="114300" lvl="0" algn="ctr" fontAlgn="base">
                <a:spcAft>
                  <a:spcPts val="0"/>
                </a:spcAft>
                <a:buSzPts val="1000"/>
                <a:tabLst>
                  <a:tab pos="457200" algn="l"/>
                </a:tabLst>
              </a:pPr>
              <a:r>
                <a:rPr lang="en-GB" sz="2400" dirty="0" err="1"/>
                <a:t>કૃષ્ણા</a:t>
              </a:r>
              <a:r>
                <a:rPr lang="en-GB" sz="2400" dirty="0"/>
                <a:t> </a:t>
              </a:r>
              <a:r>
                <a:rPr lang="gu-IN" sz="2400" dirty="0"/>
                <a:t>અને કાવેરી નદીઓ વચ્ચેના પ્રદેશો</a:t>
              </a:r>
              <a:endParaRPr lang="en-IN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5FB8488-F31C-A4E3-AEB2-FF7636EAD1B3}"/>
              </a:ext>
            </a:extLst>
          </p:cNvPr>
          <p:cNvSpPr txBox="1"/>
          <p:nvPr/>
        </p:nvSpPr>
        <p:spPr>
          <a:xfrm>
            <a:off x="8861840" y="3423937"/>
            <a:ext cx="2098544" cy="769441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200" dirty="0" err="1">
                <a:solidFill>
                  <a:srgbClr val="202122"/>
                </a:solidFill>
                <a:latin typeface="+mj-lt"/>
              </a:rPr>
              <a:t>કાકતીય</a:t>
            </a:r>
            <a:r>
              <a:rPr lang="en-GB" sz="2200" dirty="0">
                <a:solidFill>
                  <a:srgbClr val="202122"/>
                </a:solidFill>
                <a:latin typeface="+mj-lt"/>
              </a:rPr>
              <a:t>  </a:t>
            </a:r>
            <a:r>
              <a:rPr lang="gu-IN" sz="2200" dirty="0">
                <a:solidFill>
                  <a:srgbClr val="202122"/>
                </a:solidFill>
                <a:latin typeface="+mj-lt"/>
              </a:rPr>
              <a:t>યુગ - ત્રિકુટ મંદિર</a:t>
            </a:r>
            <a:endParaRPr lang="en-US" sz="2200" dirty="0">
              <a:latin typeface="+mj-lt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/>
          <a:srcRect l="8530" t="23927" r="65747" b="30321"/>
          <a:stretch>
            <a:fillRect/>
          </a:stretch>
        </p:blipFill>
        <p:spPr bwMode="auto">
          <a:xfrm>
            <a:off x="1092671" y="1029311"/>
            <a:ext cx="2728960" cy="2728960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4098" name="Picture 2" descr="File:12th century Thousand Pillar temple, Hanumkonda, Telangana, India - 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39816" y="3262208"/>
            <a:ext cx="4422024" cy="3316518"/>
          </a:xfrm>
          <a:prstGeom prst="rect">
            <a:avLst/>
          </a:prstGeom>
          <a:ln w="1905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grpSp>
        <p:nvGrpSpPr>
          <p:cNvPr id="5" name="Group 16">
            <a:extLst>
              <a:ext uri="{FF2B5EF4-FFF2-40B4-BE49-F238E27FC236}">
                <a16:creationId xmlns:a16="http://schemas.microsoft.com/office/drawing/2014/main" xmlns="" id="{064416D0-431D-4682-9293-116B114F5A26}"/>
              </a:ext>
            </a:extLst>
          </p:cNvPr>
          <p:cNvGrpSpPr/>
          <p:nvPr/>
        </p:nvGrpSpPr>
        <p:grpSpPr>
          <a:xfrm>
            <a:off x="2063552" y="0"/>
            <a:ext cx="8064896" cy="929010"/>
            <a:chOff x="3071664" y="116632"/>
            <a:chExt cx="6048672" cy="92901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xmlns="" id="{7B0192F8-0BC4-4F6C-AE30-5188651E99AE}"/>
                </a:ext>
              </a:extLst>
            </p:cNvPr>
            <p:cNvSpPr/>
            <p:nvPr/>
          </p:nvSpPr>
          <p:spPr>
            <a:xfrm>
              <a:off x="3497606" y="306875"/>
              <a:ext cx="5622730" cy="54207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xmlns="" id="{6E703711-D02A-49CA-934C-EE23A0F64B4D}"/>
                </a:ext>
              </a:extLst>
            </p:cNvPr>
            <p:cNvCxnSpPr>
              <a:cxnSpLocks/>
            </p:cNvCxnSpPr>
            <p:nvPr/>
          </p:nvCxnSpPr>
          <p:spPr>
            <a:xfrm>
              <a:off x="3818710" y="964669"/>
              <a:ext cx="2997370" cy="9176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xmlns="" id="{32D29D16-4828-4218-B877-5FEACEA3B3FC}"/>
                </a:ext>
              </a:extLst>
            </p:cNvPr>
            <p:cNvCxnSpPr>
              <a:cxnSpLocks/>
            </p:cNvCxnSpPr>
            <p:nvPr/>
          </p:nvCxnSpPr>
          <p:spPr>
            <a:xfrm>
              <a:off x="3818710" y="206573"/>
              <a:ext cx="2997370" cy="0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6" name="Group 75">
              <a:extLst>
                <a:ext uri="{FF2B5EF4-FFF2-40B4-BE49-F238E27FC236}">
                  <a16:creationId xmlns:a16="http://schemas.microsoft.com/office/drawing/2014/main" xmlns="" id="{356449EA-A394-4989-979A-C8F38980B0F1}"/>
                </a:ext>
              </a:extLst>
            </p:cNvPr>
            <p:cNvGrpSpPr/>
            <p:nvPr/>
          </p:nvGrpSpPr>
          <p:grpSpPr>
            <a:xfrm flipH="1">
              <a:off x="3071664" y="116632"/>
              <a:ext cx="851885" cy="929010"/>
              <a:chOff x="8836695" y="3028124"/>
              <a:chExt cx="1219745" cy="1330173"/>
            </a:xfrm>
          </p:grpSpPr>
          <p:sp>
            <p:nvSpPr>
              <p:cNvPr id="23" name="Arrow: Chevron 33">
                <a:extLst>
                  <a:ext uri="{FF2B5EF4-FFF2-40B4-BE49-F238E27FC236}">
                    <a16:creationId xmlns:a16="http://schemas.microsoft.com/office/drawing/2014/main" xmlns="" id="{F0BA5220-3568-427A-AACC-79DB46D3C69A}"/>
                  </a:ext>
                </a:extLst>
              </p:cNvPr>
              <p:cNvSpPr/>
              <p:nvPr/>
            </p:nvSpPr>
            <p:spPr>
              <a:xfrm>
                <a:off x="8836695" y="3028124"/>
                <a:ext cx="1219745" cy="1330173"/>
              </a:xfrm>
              <a:prstGeom prst="chevron">
                <a:avLst>
                  <a:gd name="adj" fmla="val 45576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Arrow: Chevron 34">
                <a:extLst>
                  <a:ext uri="{FF2B5EF4-FFF2-40B4-BE49-F238E27FC236}">
                    <a16:creationId xmlns:a16="http://schemas.microsoft.com/office/drawing/2014/main" xmlns="" id="{D2DBD41B-AB2B-41F5-A352-159AF51CB89A}"/>
                  </a:ext>
                </a:extLst>
              </p:cNvPr>
              <p:cNvSpPr/>
              <p:nvPr/>
            </p:nvSpPr>
            <p:spPr>
              <a:xfrm>
                <a:off x="8839869" y="3130922"/>
                <a:ext cx="1017932" cy="1124575"/>
              </a:xfrm>
              <a:prstGeom prst="chevron">
                <a:avLst>
                  <a:gd name="adj" fmla="val 45576"/>
                </a:avLst>
              </a:prstGeom>
              <a:gradFill flip="none"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0E2BDDDF-82AA-4ECB-9089-7C4ABF0C937A}"/>
                </a:ext>
              </a:extLst>
            </p:cNvPr>
            <p:cNvSpPr txBox="1"/>
            <p:nvPr/>
          </p:nvSpPr>
          <p:spPr>
            <a:xfrm>
              <a:off x="3923549" y="206573"/>
              <a:ext cx="48913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b="1" dirty="0" err="1"/>
                <a:t>કાકતી</a:t>
              </a:r>
              <a:r>
                <a:rPr lang="gu-IN" sz="3600" b="1" dirty="0"/>
                <a:t>યા રાજવંશ</a:t>
              </a:r>
              <a:endParaRPr lang="en-IN" sz="36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064416D0-431D-4682-9293-116B114F5A26}"/>
              </a:ext>
            </a:extLst>
          </p:cNvPr>
          <p:cNvGrpSpPr/>
          <p:nvPr/>
        </p:nvGrpSpPr>
        <p:grpSpPr>
          <a:xfrm>
            <a:off x="2063552" y="0"/>
            <a:ext cx="8064896" cy="929010"/>
            <a:chOff x="3071664" y="116632"/>
            <a:chExt cx="6048672" cy="92901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7B0192F8-0BC4-4F6C-AE30-5188651E99AE}"/>
                </a:ext>
              </a:extLst>
            </p:cNvPr>
            <p:cNvSpPr/>
            <p:nvPr/>
          </p:nvSpPr>
          <p:spPr>
            <a:xfrm>
              <a:off x="3497606" y="306875"/>
              <a:ext cx="5622730" cy="54207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xmlns="" id="{6E703711-D02A-49CA-934C-EE23A0F64B4D}"/>
                </a:ext>
              </a:extLst>
            </p:cNvPr>
            <p:cNvCxnSpPr>
              <a:cxnSpLocks/>
            </p:cNvCxnSpPr>
            <p:nvPr/>
          </p:nvCxnSpPr>
          <p:spPr>
            <a:xfrm>
              <a:off x="3818710" y="964669"/>
              <a:ext cx="2997370" cy="9176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xmlns="" id="{32D29D16-4828-4218-B877-5FEACEA3B3FC}"/>
                </a:ext>
              </a:extLst>
            </p:cNvPr>
            <p:cNvCxnSpPr>
              <a:cxnSpLocks/>
            </p:cNvCxnSpPr>
            <p:nvPr/>
          </p:nvCxnSpPr>
          <p:spPr>
            <a:xfrm>
              <a:off x="3818710" y="206573"/>
              <a:ext cx="2997370" cy="0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8" name="Group 75">
              <a:extLst>
                <a:ext uri="{FF2B5EF4-FFF2-40B4-BE49-F238E27FC236}">
                  <a16:creationId xmlns:a16="http://schemas.microsoft.com/office/drawing/2014/main" xmlns="" id="{356449EA-A394-4989-979A-C8F38980B0F1}"/>
                </a:ext>
              </a:extLst>
            </p:cNvPr>
            <p:cNvGrpSpPr/>
            <p:nvPr/>
          </p:nvGrpSpPr>
          <p:grpSpPr>
            <a:xfrm flipH="1">
              <a:off x="3071664" y="116632"/>
              <a:ext cx="851885" cy="929010"/>
              <a:chOff x="8836695" y="3028124"/>
              <a:chExt cx="1219745" cy="1330173"/>
            </a:xfrm>
          </p:grpSpPr>
          <p:sp>
            <p:nvSpPr>
              <p:cNvPr id="10" name="Arrow: Chevron 33">
                <a:extLst>
                  <a:ext uri="{FF2B5EF4-FFF2-40B4-BE49-F238E27FC236}">
                    <a16:creationId xmlns:a16="http://schemas.microsoft.com/office/drawing/2014/main" xmlns="" id="{F0BA5220-3568-427A-AACC-79DB46D3C69A}"/>
                  </a:ext>
                </a:extLst>
              </p:cNvPr>
              <p:cNvSpPr/>
              <p:nvPr/>
            </p:nvSpPr>
            <p:spPr>
              <a:xfrm>
                <a:off x="8836695" y="3028124"/>
                <a:ext cx="1219745" cy="1330173"/>
              </a:xfrm>
              <a:prstGeom prst="chevron">
                <a:avLst>
                  <a:gd name="adj" fmla="val 45576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Arrow: Chevron 34">
                <a:extLst>
                  <a:ext uri="{FF2B5EF4-FFF2-40B4-BE49-F238E27FC236}">
                    <a16:creationId xmlns:a16="http://schemas.microsoft.com/office/drawing/2014/main" xmlns="" id="{D2DBD41B-AB2B-41F5-A352-159AF51CB89A}"/>
                  </a:ext>
                </a:extLst>
              </p:cNvPr>
              <p:cNvSpPr/>
              <p:nvPr/>
            </p:nvSpPr>
            <p:spPr>
              <a:xfrm>
                <a:off x="8839869" y="3130922"/>
                <a:ext cx="1017932" cy="1124575"/>
              </a:xfrm>
              <a:prstGeom prst="chevron">
                <a:avLst>
                  <a:gd name="adj" fmla="val 45576"/>
                </a:avLst>
              </a:prstGeom>
              <a:gradFill flip="none"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0E2BDDDF-82AA-4ECB-9089-7C4ABF0C937A}"/>
                </a:ext>
              </a:extLst>
            </p:cNvPr>
            <p:cNvSpPr txBox="1"/>
            <p:nvPr/>
          </p:nvSpPr>
          <p:spPr>
            <a:xfrm>
              <a:off x="3923549" y="206573"/>
              <a:ext cx="48913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b="1" dirty="0" err="1"/>
                <a:t>ચોલ</a:t>
              </a:r>
              <a:r>
                <a:rPr lang="gu-IN" sz="3600" b="1" dirty="0"/>
                <a:t> રાજવંશ</a:t>
              </a:r>
              <a:endParaRPr lang="en-IN" sz="3600" dirty="0"/>
            </a:p>
          </p:txBody>
        </p:sp>
      </p:grpSp>
      <p:sp>
        <p:nvSpPr>
          <p:cNvPr id="12" name="Rectangle 11"/>
          <p:cNvSpPr/>
          <p:nvPr/>
        </p:nvSpPr>
        <p:spPr>
          <a:xfrm>
            <a:off x="173237" y="1097998"/>
            <a:ext cx="371826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gu-IN" sz="2400" b="1" dirty="0">
                <a:latin typeface="Calibri" panose="020F0502020204030204" pitchFamily="34" charset="0"/>
                <a:cs typeface="Calibri" panose="020F0502020204030204" pitchFamily="34" charset="0"/>
              </a:rPr>
              <a:t>સ્થાપિત વિસ્તારો: તાંજોર, </a:t>
            </a:r>
            <a:r>
              <a:rPr lang="gu-IN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તિરુચિરાપલ્લી</a:t>
            </a:r>
            <a:r>
              <a:rPr lang="gu-IN" sz="2400" b="1" dirty="0">
                <a:latin typeface="Calibri" panose="020F0502020204030204" pitchFamily="34" charset="0"/>
                <a:cs typeface="Calibri" panose="020F0502020204030204" pitchFamily="34" charset="0"/>
              </a:rPr>
              <a:t> અને </a:t>
            </a:r>
            <a:r>
              <a:rPr lang="en-GB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પુદુકોટ્ટ</a:t>
            </a:r>
            <a:r>
              <a:rPr lang="gu-IN" sz="2400" b="1" dirty="0">
                <a:latin typeface="Calibri" panose="020F0502020204030204" pitchFamily="34" charset="0"/>
                <a:cs typeface="Calibri" panose="020F0502020204030204" pitchFamily="34" charset="0"/>
              </a:rPr>
              <a:t>ઇ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422722" y="1052736"/>
            <a:ext cx="379074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gu-IN" sz="2400" b="1" dirty="0"/>
              <a:t>સૌથી શક્તિશાળી શાસકો: </a:t>
            </a:r>
            <a:r>
              <a:rPr lang="en-GB" sz="2400" b="1" dirty="0" err="1"/>
              <a:t>રાજરાજ</a:t>
            </a:r>
            <a:r>
              <a:rPr lang="en-GB" sz="2400" b="1" dirty="0"/>
              <a:t>  </a:t>
            </a:r>
            <a:r>
              <a:rPr lang="en-GB" sz="2400" b="1" dirty="0" err="1"/>
              <a:t>પ્રથમ</a:t>
            </a:r>
            <a:r>
              <a:rPr lang="en-GB" sz="2400" b="1" dirty="0"/>
              <a:t> </a:t>
            </a:r>
            <a:r>
              <a:rPr lang="en-IE" sz="2400" b="1" dirty="0"/>
              <a:t>, </a:t>
            </a:r>
            <a:r>
              <a:rPr lang="gu-IN" sz="2400" b="1" dirty="0" err="1"/>
              <a:t>રાજેન્દ્ર</a:t>
            </a:r>
            <a:r>
              <a:rPr lang="gu-IN" sz="2400" b="1" dirty="0"/>
              <a:t> </a:t>
            </a:r>
            <a:r>
              <a:rPr lang="en-GB" sz="2400" b="1" dirty="0" err="1"/>
              <a:t>પ્રથમ</a:t>
            </a:r>
            <a:r>
              <a:rPr lang="en-GB" sz="2400" b="1" dirty="0"/>
              <a:t> </a:t>
            </a:r>
            <a:r>
              <a:rPr lang="gu-IN" sz="2400" b="1" dirty="0"/>
              <a:t> </a:t>
            </a:r>
            <a:r>
              <a:rPr lang="en-IE" sz="2400" b="1" dirty="0"/>
              <a:t> </a:t>
            </a:r>
            <a:r>
              <a:rPr lang="gu-IN" sz="2400" b="1" dirty="0"/>
              <a:t>અને </a:t>
            </a:r>
            <a:r>
              <a:rPr lang="gu-IN" sz="2400" b="1" dirty="0" err="1"/>
              <a:t>રા</a:t>
            </a:r>
            <a:r>
              <a:rPr lang="en-GB" sz="2400" b="1" dirty="0" err="1"/>
              <a:t>જા</a:t>
            </a:r>
            <a:r>
              <a:rPr lang="gu-IN" sz="2400" b="1" dirty="0" err="1"/>
              <a:t>ધિરાજ</a:t>
            </a:r>
            <a:r>
              <a:rPr lang="gu-IN" sz="2400" b="1" dirty="0"/>
              <a:t> </a:t>
            </a:r>
            <a:r>
              <a:rPr lang="en-GB" sz="2400" b="1" dirty="0" err="1"/>
              <a:t>પ્રથમ</a:t>
            </a:r>
            <a:r>
              <a:rPr lang="en-GB" sz="2400" b="1" dirty="0"/>
              <a:t> </a:t>
            </a:r>
            <a:endParaRPr lang="en-US" sz="2400" dirty="0"/>
          </a:p>
        </p:txBody>
      </p:sp>
      <p:sp>
        <p:nvSpPr>
          <p:cNvPr id="2" name="Rectangle 1"/>
          <p:cNvSpPr/>
          <p:nvPr/>
        </p:nvSpPr>
        <p:spPr>
          <a:xfrm>
            <a:off x="5375920" y="2144282"/>
            <a:ext cx="25202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રાજધાની</a:t>
            </a:r>
            <a:r>
              <a:rPr lang="gu-IN" sz="2400" b="1" dirty="0">
                <a:latin typeface="Calibri" panose="020F0502020204030204" pitchFamily="34" charset="0"/>
                <a:cs typeface="Calibri" panose="020F0502020204030204" pitchFamily="34" charset="0"/>
              </a:rPr>
              <a:t> : </a:t>
            </a:r>
            <a:r>
              <a:rPr lang="en-GB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તાંજોર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N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brihadishvara temple thanjavur free phot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383" y="2298327"/>
            <a:ext cx="4232194" cy="3786280"/>
          </a:xfrm>
          <a:prstGeom prst="rect">
            <a:avLst/>
          </a:prstGeom>
          <a:noFill/>
          <a:ln w="57150"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8D7EC9D-9285-DA10-6B82-A02592CE905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 xmlns="">
                  <a14:imgLayer r:embed="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t="652" r="50019" b="31232"/>
          <a:stretch/>
        </p:blipFill>
        <p:spPr>
          <a:xfrm>
            <a:off x="4855454" y="2779435"/>
            <a:ext cx="3209626" cy="3109789"/>
          </a:xfrm>
          <a:prstGeom prst="rect">
            <a:avLst/>
          </a:prstGeom>
        </p:spPr>
      </p:pic>
      <p:pic>
        <p:nvPicPr>
          <p:cNvPr id="13" name="Graphic 12" descr="Marker with solid fill">
            <a:extLst>
              <a:ext uri="{FF2B5EF4-FFF2-40B4-BE49-F238E27FC236}">
                <a16:creationId xmlns:a16="http://schemas.microsoft.com/office/drawing/2014/main" xmlns="" id="{F4C16C82-696A-F464-683F-6E3EEE308A9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6023992" y="4706191"/>
            <a:ext cx="522024" cy="522024"/>
          </a:xfrm>
          <a:prstGeom prst="rect">
            <a:avLst/>
          </a:prstGeom>
        </p:spPr>
      </p:pic>
      <p:pic>
        <p:nvPicPr>
          <p:cNvPr id="23" name="Picture 22" descr="A screenshot of a video game&#10;&#10;Description automatically generated">
            <a:extLst>
              <a:ext uri="{FF2B5EF4-FFF2-40B4-BE49-F238E27FC236}">
                <a16:creationId xmlns:a16="http://schemas.microsoft.com/office/drawing/2014/main" xmlns="" id="{FE810B4C-B830-8819-6E65-3378661B059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 xmlns="">
                  <a14:imgLayer r:embed="">
                    <a14:imgEffect>
                      <a14:backgroundRemoval t="20278" b="96056" l="11500" r="40469">
                        <a14:foregroundMark x1="23654" y1="26076" x2="27156" y2="20333"/>
                        <a14:foregroundMark x1="27719" y1="20556" x2="32000" y2="26389"/>
                        <a14:foregroundMark x1="32000" y1="26389" x2="32215" y2="28660"/>
                        <a14:foregroundMark x1="21718" y1="67403" x2="21344" y2="82722"/>
                        <a14:foregroundMark x1="21344" y1="82722" x2="19487" y2="88240"/>
                        <a14:foregroundMark x1="19219" y1="50556" x2="18010" y2="55524"/>
                        <a14:foregroundMark x1="38500" y1="83944" x2="38346" y2="87839"/>
                        <a14:foregroundMark x1="17450" y1="87328" x2="16031" y2="87611"/>
                        <a14:foregroundMark x1="19938" y1="86833" x2="19394" y2="86941"/>
                        <a14:foregroundMark x1="16031" y1="87611" x2="15937" y2="84556"/>
                        <a14:foregroundMark x1="11563" y1="88278" x2="14633" y2="93015"/>
                        <a14:foregroundMark x1="18719" y1="90237" x2="30656" y2="94222"/>
                        <a14:foregroundMark x1="17344" y1="89778" x2="18563" y2="90185"/>
                        <a14:foregroundMark x1="37063" y1="46056" x2="37625" y2="51667"/>
                        <a14:foregroundMark x1="36844" y1="46056" x2="38000" y2="51556"/>
                        <a14:foregroundMark x1="35781" y1="92889" x2="35313" y2="93056"/>
                        <a14:foregroundMark x1="32969" y1="94222" x2="34625" y2="93333"/>
                        <a14:foregroundMark x1="33438" y1="95444" x2="34219" y2="95167"/>
                        <a14:foregroundMark x1="35844" y1="92389" x2="33531" y2="93056"/>
                        <a14:foregroundMark x1="34813" y1="94111" x2="35219" y2="94000"/>
                        <a14:foregroundMark x1="38375" y1="84500" x2="37500" y2="91667"/>
                        <a14:foregroundMark x1="37500" y1="91667" x2="37219" y2="91722"/>
                        <a14:foregroundMark x1="37219" y1="90667" x2="35844" y2="93056"/>
                        <a14:foregroundMark x1="20728" y1="93778" x2="22094" y2="95333"/>
                        <a14:foregroundMark x1="20094" y1="93056" x2="20641" y2="93679"/>
                        <a14:foregroundMark x1="19906" y1="93556" x2="21813" y2="94889"/>
                        <a14:foregroundMark x1="22310" y1="67411" x2="22344" y2="67944"/>
                        <a14:foregroundMark x1="22344" y1="67944" x2="22382" y2="67401"/>
                        <a14:foregroundMark x1="22524" y1="59341" x2="22313" y2="58778"/>
                        <a14:foregroundMark x1="24219" y1="31556" x2="24969" y2="22778"/>
                        <a14:foregroundMark x1="24156" y1="23444" x2="23875" y2="29333"/>
                        <a14:foregroundMark x1="38375" y1="86389" x2="37969" y2="91222"/>
                        <a14:foregroundMark x1="17469" y1="89556" x2="18844" y2="90333"/>
                        <a14:foregroundMark x1="39625" y1="64222" x2="39625" y2="65500"/>
                        <a14:foregroundMark x1="39563" y1="68556" x2="39563" y2="70333"/>
                        <a14:foregroundMark x1="38781" y1="57222" x2="39031" y2="57111"/>
                        <a14:foregroundMark x1="36469" y1="44778" x2="37000" y2="46444"/>
                        <a14:foregroundMark x1="37469" y1="47556" x2="37844" y2="49111"/>
                        <a14:foregroundMark x1="38125" y1="88167" x2="38313" y2="91500"/>
                        <a14:foregroundMark x1="30875" y1="95167" x2="32563" y2="94889"/>
                        <a14:foregroundMark x1="20641" y1="94309" x2="21531" y2="96056"/>
                        <a14:foregroundMark x1="20031" y1="93111" x2="20371" y2="93778"/>
                        <a14:backgroundMark x1="33219" y1="32000" x2="33438" y2="29611"/>
                        <a14:backgroundMark x1="32563" y1="33667" x2="32344" y2="31222"/>
                        <a14:backgroundMark x1="28781" y1="21056" x2="28781" y2="20167"/>
                        <a14:backgroundMark x1="24781" y1="35056" x2="24500" y2="34167"/>
                        <a14:backgroundMark x1="32844" y1="34167" x2="32344" y2="37222"/>
                        <a14:backgroundMark x1="15219" y1="91833" x2="18844" y2="94833"/>
                        <a14:backgroundMark x1="18844" y1="94833" x2="15219" y2="93944"/>
                        <a14:backgroundMark x1="17938" y1="88000" x2="17563" y2="87722"/>
                        <a14:backgroundMark x1="17656" y1="56889" x2="12719" y2="80000"/>
                        <a14:backgroundMark x1="14000" y1="71611" x2="13219" y2="74556"/>
                        <a14:backgroundMark x1="22063" y1="58667" x2="22153" y2="60445"/>
                        <a14:backgroundMark x1="34844" y1="64222" x2="35406" y2="81389"/>
                        <a14:backgroundMark x1="35125" y1="63111" x2="36125" y2="79222"/>
                        <a14:backgroundMark x1="32406" y1="34389" x2="32500" y2="29444"/>
                        <a14:backgroundMark x1="18906" y1="87222" x2="19125" y2="87444"/>
                        <a14:backgroundMark x1="500" y1="81389" x2="500" y2="81389"/>
                        <a14:backgroundMark x1="219" y1="76944" x2="219" y2="76944"/>
                        <a14:backgroundMark x1="36334" y1="93750" x2="36156" y2="94222"/>
                        <a14:backgroundMark x1="37360" y1="94101" x2="37625" y2="94222"/>
                        <a14:backgroundMark x1="40031" y1="76389" x2="40500" y2="71444"/>
                        <a14:backgroundMark x1="40474" y1="70333" x2="40625" y2="71833"/>
                        <a14:backgroundMark x1="39989" y1="65500" x2="40296" y2="68556"/>
                        <a14:backgroundMark x1="39688" y1="62500" x2="39861" y2="64222"/>
                        <a14:backgroundMark x1="31875" y1="28778" x2="32625" y2="35556"/>
                        <a14:backgroundMark x1="27500" y1="96222" x2="27781" y2="96222"/>
                        <a14:backgroundMark x1="21344" y1="60667" x2="22500" y2="58373"/>
                        <a14:backgroundMark x1="22438" y1="59333" x2="22219" y2="66889"/>
                        <a14:backgroundMark x1="22219" y1="66889" x2="22219" y2="66889"/>
                        <a14:backgroundMark x1="38219" y1="95167" x2="38094" y2="95278"/>
                        <a14:backgroundMark x1="37844" y1="94500" x2="38563" y2="93278"/>
                        <a14:backgroundMark x1="40125" y1="68444" x2="39625" y2="75889"/>
                        <a14:backgroundMark x1="39625" y1="75889" x2="39563" y2="76222"/>
                        <a14:backgroundMark x1="39500" y1="56722" x2="39875" y2="65778"/>
                        <a14:backgroundMark x1="35688" y1="81556" x2="35438" y2="81556"/>
                        <a14:backgroundMark x1="21781" y1="60944" x2="22063" y2="67444"/>
                        <a14:backgroundMark x1="18063" y1="55556" x2="17469" y2="58500"/>
                        <a14:backgroundMark x1="23750" y1="41833" x2="23563" y2="44000"/>
                        <a14:backgroundMark x1="17531" y1="88944" x2="17344" y2="87389"/>
                        <a14:backgroundMark x1="11344" y1="81056" x2="12438" y2="80500"/>
                        <a14:backgroundMark x1="17656" y1="87778" x2="17938" y2="88278"/>
                        <a14:backgroundMark x1="19313" y1="93778" x2="19313" y2="95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l="11610" t="14300" r="57677" b="4851"/>
          <a:stretch/>
        </p:blipFill>
        <p:spPr>
          <a:xfrm>
            <a:off x="8336703" y="1988840"/>
            <a:ext cx="3038724" cy="410494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BE00A7DF-F1B9-D625-9B93-ED5E175FA34A}"/>
              </a:ext>
            </a:extLst>
          </p:cNvPr>
          <p:cNvSpPr txBox="1"/>
          <p:nvPr/>
        </p:nvSpPr>
        <p:spPr>
          <a:xfrm>
            <a:off x="8999162" y="6104667"/>
            <a:ext cx="2281413" cy="40011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gu-IN" sz="2000" b="1" dirty="0"/>
              <a:t>રાજેન્દ્ર ચોલા </a:t>
            </a:r>
            <a:r>
              <a:rPr lang="en-IE" sz="2000" b="1" dirty="0"/>
              <a:t>I </a:t>
            </a:r>
            <a:endParaRPr lang="en-US" sz="22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74B43E2B-59E0-52FC-46FF-84A777ABF486}"/>
              </a:ext>
            </a:extLst>
          </p:cNvPr>
          <p:cNvSpPr txBox="1"/>
          <p:nvPr/>
        </p:nvSpPr>
        <p:spPr>
          <a:xfrm>
            <a:off x="248383" y="6104666"/>
            <a:ext cx="4332885" cy="430887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GB" sz="2200" b="1" dirty="0" err="1"/>
              <a:t>તાં</a:t>
            </a:r>
            <a:r>
              <a:rPr lang="gu-IN" sz="2200" b="1" dirty="0" err="1"/>
              <a:t>જોરનું</a:t>
            </a:r>
            <a:r>
              <a:rPr lang="gu-IN" sz="2200" b="1" dirty="0"/>
              <a:t> </a:t>
            </a:r>
            <a:r>
              <a:rPr lang="en-GB" sz="2200" b="1" dirty="0" err="1"/>
              <a:t>બૃહદેશ્વર</a:t>
            </a:r>
            <a:r>
              <a:rPr lang="gu-IN" sz="2200" b="1" dirty="0"/>
              <a:t>  </a:t>
            </a:r>
            <a:r>
              <a:rPr lang="en-GB" sz="2200" b="1" dirty="0" err="1"/>
              <a:t>મંદિર</a:t>
            </a:r>
            <a:r>
              <a:rPr lang="en-GB" sz="2200" b="1" dirty="0"/>
              <a:t> </a:t>
            </a:r>
            <a:endParaRPr lang="en-US" sz="2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5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9" grpId="0"/>
      <p:bldP spid="2" grpId="0"/>
      <p:bldP spid="24" grpId="0" animBg="1"/>
      <p:bldP spid="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xmlns="" id="{064416D0-431D-4682-9293-116B114F5A26}"/>
              </a:ext>
            </a:extLst>
          </p:cNvPr>
          <p:cNvGrpSpPr/>
          <p:nvPr/>
        </p:nvGrpSpPr>
        <p:grpSpPr>
          <a:xfrm>
            <a:off x="2063552" y="0"/>
            <a:ext cx="8064896" cy="929010"/>
            <a:chOff x="3071664" y="116632"/>
            <a:chExt cx="6048672" cy="92901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7B0192F8-0BC4-4F6C-AE30-5188651E99AE}"/>
                </a:ext>
              </a:extLst>
            </p:cNvPr>
            <p:cNvSpPr/>
            <p:nvPr/>
          </p:nvSpPr>
          <p:spPr>
            <a:xfrm>
              <a:off x="3497606" y="306875"/>
              <a:ext cx="5622730" cy="54207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xmlns="" id="{6E703711-D02A-49CA-934C-EE23A0F64B4D}"/>
                </a:ext>
              </a:extLst>
            </p:cNvPr>
            <p:cNvCxnSpPr>
              <a:cxnSpLocks/>
            </p:cNvCxnSpPr>
            <p:nvPr/>
          </p:nvCxnSpPr>
          <p:spPr>
            <a:xfrm>
              <a:off x="3818710" y="964669"/>
              <a:ext cx="2997370" cy="9176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xmlns="" id="{32D29D16-4828-4218-B877-5FEACEA3B3FC}"/>
                </a:ext>
              </a:extLst>
            </p:cNvPr>
            <p:cNvCxnSpPr>
              <a:cxnSpLocks/>
            </p:cNvCxnSpPr>
            <p:nvPr/>
          </p:nvCxnSpPr>
          <p:spPr>
            <a:xfrm>
              <a:off x="3818710" y="206573"/>
              <a:ext cx="2997370" cy="0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4" name="Group 75">
              <a:extLst>
                <a:ext uri="{FF2B5EF4-FFF2-40B4-BE49-F238E27FC236}">
                  <a16:creationId xmlns:a16="http://schemas.microsoft.com/office/drawing/2014/main" xmlns="" id="{356449EA-A394-4989-979A-C8F38980B0F1}"/>
                </a:ext>
              </a:extLst>
            </p:cNvPr>
            <p:cNvGrpSpPr/>
            <p:nvPr/>
          </p:nvGrpSpPr>
          <p:grpSpPr>
            <a:xfrm flipH="1">
              <a:off x="3071664" y="116632"/>
              <a:ext cx="851885" cy="929010"/>
              <a:chOff x="8836695" y="3028124"/>
              <a:chExt cx="1219745" cy="1330173"/>
            </a:xfrm>
          </p:grpSpPr>
          <p:sp>
            <p:nvSpPr>
              <p:cNvPr id="10" name="Arrow: Chevron 33">
                <a:extLst>
                  <a:ext uri="{FF2B5EF4-FFF2-40B4-BE49-F238E27FC236}">
                    <a16:creationId xmlns:a16="http://schemas.microsoft.com/office/drawing/2014/main" xmlns="" id="{F0BA5220-3568-427A-AACC-79DB46D3C69A}"/>
                  </a:ext>
                </a:extLst>
              </p:cNvPr>
              <p:cNvSpPr/>
              <p:nvPr/>
            </p:nvSpPr>
            <p:spPr>
              <a:xfrm>
                <a:off x="8836695" y="3028124"/>
                <a:ext cx="1219745" cy="1330173"/>
              </a:xfrm>
              <a:prstGeom prst="chevron">
                <a:avLst>
                  <a:gd name="adj" fmla="val 45576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Arrow: Chevron 34">
                <a:extLst>
                  <a:ext uri="{FF2B5EF4-FFF2-40B4-BE49-F238E27FC236}">
                    <a16:creationId xmlns:a16="http://schemas.microsoft.com/office/drawing/2014/main" xmlns="" id="{D2DBD41B-AB2B-41F5-A352-159AF51CB89A}"/>
                  </a:ext>
                </a:extLst>
              </p:cNvPr>
              <p:cNvSpPr/>
              <p:nvPr/>
            </p:nvSpPr>
            <p:spPr>
              <a:xfrm>
                <a:off x="8839869" y="3130922"/>
                <a:ext cx="1017932" cy="1124575"/>
              </a:xfrm>
              <a:prstGeom prst="chevron">
                <a:avLst>
                  <a:gd name="adj" fmla="val 45576"/>
                </a:avLst>
              </a:prstGeom>
              <a:gradFill flip="none"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0E2BDDDF-82AA-4ECB-9089-7C4ABF0C937A}"/>
                </a:ext>
              </a:extLst>
            </p:cNvPr>
            <p:cNvSpPr txBox="1"/>
            <p:nvPr/>
          </p:nvSpPr>
          <p:spPr>
            <a:xfrm>
              <a:off x="3923549" y="206573"/>
              <a:ext cx="4891302" cy="646331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ctr"/>
              <a:r>
                <a:rPr lang="en-GB" sz="3600" b="1" dirty="0" err="1"/>
                <a:t>પાં</a:t>
              </a:r>
              <a:r>
                <a:rPr lang="gu-IN" sz="3600" b="1" dirty="0" err="1"/>
                <a:t>ડ્ય</a:t>
              </a:r>
              <a:r>
                <a:rPr lang="gu-IN" sz="3600" b="1" dirty="0"/>
                <a:t> રાજવંશ</a:t>
              </a:r>
              <a:endParaRPr lang="en-IN" sz="3600" dirty="0"/>
            </a:p>
          </p:txBody>
        </p:sp>
      </p:grpSp>
      <p:grpSp>
        <p:nvGrpSpPr>
          <p:cNvPr id="8" name="Group 13">
            <a:extLst>
              <a:ext uri="{FF2B5EF4-FFF2-40B4-BE49-F238E27FC236}">
                <a16:creationId xmlns:a16="http://schemas.microsoft.com/office/drawing/2014/main" xmlns="" id="{AAD52F18-72B8-0BFA-7AAD-723EC663A8A4}"/>
              </a:ext>
            </a:extLst>
          </p:cNvPr>
          <p:cNvGrpSpPr/>
          <p:nvPr/>
        </p:nvGrpSpPr>
        <p:grpSpPr>
          <a:xfrm>
            <a:off x="6749674" y="612575"/>
            <a:ext cx="4631397" cy="1889667"/>
            <a:chOff x="479376" y="1124744"/>
            <a:chExt cx="5289290" cy="2664296"/>
          </a:xfrm>
        </p:grpSpPr>
        <p:sp>
          <p:nvSpPr>
            <p:cNvPr id="15" name="Partial Circle 4">
              <a:extLst>
                <a:ext uri="{FF2B5EF4-FFF2-40B4-BE49-F238E27FC236}">
                  <a16:creationId xmlns:a16="http://schemas.microsoft.com/office/drawing/2014/main" xmlns="" id="{CCE8BB79-D9E5-A9DB-7A73-272C3EFEFA6B}"/>
                </a:ext>
              </a:extLst>
            </p:cNvPr>
            <p:cNvSpPr/>
            <p:nvPr/>
          </p:nvSpPr>
          <p:spPr>
            <a:xfrm>
              <a:off x="1055440" y="1124744"/>
              <a:ext cx="2952328" cy="2664296"/>
            </a:xfrm>
            <a:prstGeom prst="pie">
              <a:avLst>
                <a:gd name="adj1" fmla="val 31070"/>
                <a:gd name="adj2" fmla="val 10793787"/>
              </a:avLst>
            </a:prstGeom>
            <a:solidFill>
              <a:schemeClr val="bg1">
                <a:lumMod val="95000"/>
                <a:alpha val="7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>
                <a:solidFill>
                  <a:schemeClr val="tx1"/>
                </a:solidFill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xmlns="" id="{48D4E6DA-5B16-2B57-696F-00224F9AE8E0}"/>
                </a:ext>
              </a:extLst>
            </p:cNvPr>
            <p:cNvSpPr/>
            <p:nvPr/>
          </p:nvSpPr>
          <p:spPr>
            <a:xfrm>
              <a:off x="479376" y="1694987"/>
              <a:ext cx="4851970" cy="2081096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lumMod val="100000"/>
                    <a:alpha val="0"/>
                  </a:schemeClr>
                </a:gs>
                <a:gs pos="36000">
                  <a:schemeClr val="accent5">
                    <a:lumMod val="45000"/>
                    <a:lumOff val="55000"/>
                  </a:schemeClr>
                </a:gs>
                <a:gs pos="70000">
                  <a:schemeClr val="accent5">
                    <a:lumMod val="45000"/>
                    <a:lumOff val="5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  <a:effectLst>
              <a:glow>
                <a:schemeClr val="accent1">
                  <a:alpha val="40000"/>
                </a:schemeClr>
              </a:glow>
              <a:outerShdw blurRad="50800" dist="38100" dir="2700000" algn="tl" rotWithShape="0">
                <a:prstClr val="black">
                  <a:alpha val="0"/>
                </a:prstClr>
              </a:outerShdw>
              <a:reflection stA="0" endPos="650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sz="2200" dirty="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xmlns="" id="{9053C817-A3C7-A537-8BD2-6840C7D6D9CF}"/>
                </a:ext>
              </a:extLst>
            </p:cNvPr>
            <p:cNvSpPr/>
            <p:nvPr/>
          </p:nvSpPr>
          <p:spPr>
            <a:xfrm>
              <a:off x="703539" y="2359125"/>
              <a:ext cx="792087" cy="792088"/>
            </a:xfrm>
            <a:prstGeom prst="ellipse">
              <a:avLst/>
            </a:prstGeom>
            <a:solidFill>
              <a:srgbClr val="369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/>
                <a:t>01</a:t>
              </a:r>
              <a:endParaRPr lang="en-SG" sz="2000" b="1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A68F007A-7B3D-B3DD-FACD-D1209C204B57}"/>
                </a:ext>
              </a:extLst>
            </p:cNvPr>
            <p:cNvSpPr txBox="1"/>
            <p:nvPr/>
          </p:nvSpPr>
          <p:spPr>
            <a:xfrm>
              <a:off x="1775520" y="2276872"/>
              <a:ext cx="3993146" cy="6075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gu-IN" sz="2200" dirty="0"/>
                <a:t>નાનું, પરંતુ શક્તિશાળી રાજ્ય</a:t>
              </a:r>
              <a:endParaRPr lang="en-SG" sz="2200" dirty="0"/>
            </a:p>
          </p:txBody>
        </p:sp>
      </p:grpSp>
      <p:grpSp>
        <p:nvGrpSpPr>
          <p:cNvPr id="12" name="Group 18">
            <a:extLst>
              <a:ext uri="{FF2B5EF4-FFF2-40B4-BE49-F238E27FC236}">
                <a16:creationId xmlns:a16="http://schemas.microsoft.com/office/drawing/2014/main" xmlns="" id="{727C34C8-819E-60A4-A693-9557E0F579A5}"/>
              </a:ext>
            </a:extLst>
          </p:cNvPr>
          <p:cNvGrpSpPr/>
          <p:nvPr/>
        </p:nvGrpSpPr>
        <p:grpSpPr>
          <a:xfrm>
            <a:off x="6827135" y="2016260"/>
            <a:ext cx="4464496" cy="2076872"/>
            <a:chOff x="7708879" y="3717032"/>
            <a:chExt cx="4851970" cy="2664296"/>
          </a:xfrm>
        </p:grpSpPr>
        <p:sp>
          <p:nvSpPr>
            <p:cNvPr id="20" name="Partial Circle 43">
              <a:extLst>
                <a:ext uri="{FF2B5EF4-FFF2-40B4-BE49-F238E27FC236}">
                  <a16:creationId xmlns:a16="http://schemas.microsoft.com/office/drawing/2014/main" xmlns="" id="{22E5224B-7DE7-A1FE-F031-1D480C9981B5}"/>
                </a:ext>
              </a:extLst>
            </p:cNvPr>
            <p:cNvSpPr/>
            <p:nvPr/>
          </p:nvSpPr>
          <p:spPr>
            <a:xfrm>
              <a:off x="8256240" y="3717032"/>
              <a:ext cx="2952328" cy="2664296"/>
            </a:xfrm>
            <a:prstGeom prst="pie">
              <a:avLst>
                <a:gd name="adj1" fmla="val 31070"/>
                <a:gd name="adj2" fmla="val 10793787"/>
              </a:avLst>
            </a:prstGeom>
            <a:solidFill>
              <a:schemeClr val="bg1">
                <a:lumMod val="95000"/>
                <a:alpha val="7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>
                <a:solidFill>
                  <a:schemeClr val="tx1"/>
                </a:solidFill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xmlns="" id="{56089637-8F04-82E9-79B5-58E7CFCB5C83}"/>
                </a:ext>
              </a:extLst>
            </p:cNvPr>
            <p:cNvSpPr/>
            <p:nvPr/>
          </p:nvSpPr>
          <p:spPr>
            <a:xfrm>
              <a:off x="7708879" y="4500678"/>
              <a:ext cx="4851970" cy="1880648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lumMod val="100000"/>
                    <a:alpha val="0"/>
                  </a:schemeClr>
                </a:gs>
                <a:gs pos="36000">
                  <a:schemeClr val="accent2">
                    <a:lumMod val="60000"/>
                    <a:lumOff val="40000"/>
                  </a:schemeClr>
                </a:gs>
                <a:gs pos="70000">
                  <a:schemeClr val="accent2">
                    <a:lumMod val="40000"/>
                    <a:lumOff val="60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  <a:effectLst>
              <a:glow>
                <a:schemeClr val="accent1">
                  <a:alpha val="40000"/>
                </a:schemeClr>
              </a:glow>
              <a:outerShdw blurRad="50800" dist="38100" dir="2700000" algn="tl" rotWithShape="0">
                <a:prstClr val="black">
                  <a:alpha val="0"/>
                </a:prstClr>
              </a:outerShdw>
              <a:reflection stA="0" endPos="650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xmlns="" id="{DACCB1E2-5E48-D594-7B5D-DDD899BD2F67}"/>
                </a:ext>
              </a:extLst>
            </p:cNvPr>
            <p:cNvSpPr/>
            <p:nvPr/>
          </p:nvSpPr>
          <p:spPr>
            <a:xfrm>
              <a:off x="7895847" y="4889241"/>
              <a:ext cx="792088" cy="792087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/>
                <a:t>02</a:t>
              </a:r>
              <a:endParaRPr lang="en-SG" sz="2000" b="1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6F267E83-C617-C1EF-3203-44FC64337353}"/>
                </a:ext>
              </a:extLst>
            </p:cNvPr>
            <p:cNvSpPr txBox="1"/>
            <p:nvPr/>
          </p:nvSpPr>
          <p:spPr>
            <a:xfrm>
              <a:off x="8746759" y="4791750"/>
              <a:ext cx="3627834" cy="9870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200" dirty="0" err="1"/>
                <a:t>વેપાર</a:t>
              </a:r>
              <a:r>
                <a:rPr lang="en-GB" sz="2200" dirty="0"/>
                <a:t> </a:t>
              </a:r>
              <a:r>
                <a:rPr lang="gu-IN" sz="2200" dirty="0"/>
                <a:t> અને </a:t>
              </a:r>
              <a:r>
                <a:rPr lang="en-GB" sz="2200" dirty="0" err="1"/>
                <a:t>વાણિજ્યિક</a:t>
              </a:r>
              <a:r>
                <a:rPr lang="en-GB" sz="2200" dirty="0"/>
                <a:t> </a:t>
              </a:r>
              <a:r>
                <a:rPr lang="gu-IN" sz="2200" dirty="0"/>
                <a:t>પ્રવૃત્તિ</a:t>
              </a:r>
              <a:r>
                <a:rPr lang="en-GB" sz="2200" dirty="0"/>
                <a:t>ઓ</a:t>
              </a:r>
              <a:r>
                <a:rPr lang="gu-IN" sz="2200" dirty="0"/>
                <a:t> મહત્વપૂર્ણ</a:t>
              </a:r>
              <a:endParaRPr lang="en-IN" sz="2200" dirty="0"/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3333" y="1360875"/>
            <a:ext cx="6243802" cy="438116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7017F35-82D9-AD88-9B17-23A45A09150E}"/>
              </a:ext>
            </a:extLst>
          </p:cNvPr>
          <p:cNvSpPr txBox="1"/>
          <p:nvPr/>
        </p:nvSpPr>
        <p:spPr>
          <a:xfrm>
            <a:off x="839416" y="5817204"/>
            <a:ext cx="5832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b="1" dirty="0" err="1"/>
              <a:t>પાં</a:t>
            </a:r>
            <a:r>
              <a:rPr lang="gu-IN" sz="2200" b="1" dirty="0" err="1"/>
              <a:t>ડ્ય</a:t>
            </a:r>
            <a:r>
              <a:rPr lang="gu-IN" sz="2200" b="1" dirty="0"/>
              <a:t> દ્વારા બાંધવામાં આવેલ મદુરાઇ મીનાક્ષી મંદિર</a:t>
            </a:r>
            <a:endParaRPr lang="en-US" sz="2200" b="1" dirty="0"/>
          </a:p>
        </p:txBody>
      </p:sp>
      <p:grpSp>
        <p:nvGrpSpPr>
          <p:cNvPr id="13" name="Group 25">
            <a:extLst>
              <a:ext uri="{FF2B5EF4-FFF2-40B4-BE49-F238E27FC236}">
                <a16:creationId xmlns:a16="http://schemas.microsoft.com/office/drawing/2014/main" xmlns="" id="{5B673F96-56BB-9C2F-2F7D-2926A8FB555B}"/>
              </a:ext>
            </a:extLst>
          </p:cNvPr>
          <p:cNvGrpSpPr/>
          <p:nvPr/>
        </p:nvGrpSpPr>
        <p:grpSpPr>
          <a:xfrm>
            <a:off x="6871777" y="4093131"/>
            <a:ext cx="4248472" cy="1889667"/>
            <a:chOff x="479072" y="1124744"/>
            <a:chExt cx="4851970" cy="2664296"/>
          </a:xfrm>
        </p:grpSpPr>
        <p:sp>
          <p:nvSpPr>
            <p:cNvPr id="27" name="Partial Circle 4">
              <a:extLst>
                <a:ext uri="{FF2B5EF4-FFF2-40B4-BE49-F238E27FC236}">
                  <a16:creationId xmlns:a16="http://schemas.microsoft.com/office/drawing/2014/main" xmlns="" id="{8710B4DA-8A6A-EF27-3E8C-0851C34B1E0B}"/>
                </a:ext>
              </a:extLst>
            </p:cNvPr>
            <p:cNvSpPr/>
            <p:nvPr/>
          </p:nvSpPr>
          <p:spPr>
            <a:xfrm>
              <a:off x="1055440" y="1124744"/>
              <a:ext cx="2952328" cy="2664296"/>
            </a:xfrm>
            <a:prstGeom prst="pie">
              <a:avLst>
                <a:gd name="adj1" fmla="val 31070"/>
                <a:gd name="adj2" fmla="val 10793787"/>
              </a:avLst>
            </a:prstGeom>
            <a:solidFill>
              <a:schemeClr val="bg1">
                <a:lumMod val="95000"/>
                <a:alpha val="7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>
                <a:solidFill>
                  <a:schemeClr val="tx1"/>
                </a:solidFill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xmlns="" id="{2B5A0633-AA66-1771-0FD3-A3A18FBB19CF}"/>
                </a:ext>
              </a:extLst>
            </p:cNvPr>
            <p:cNvSpPr/>
            <p:nvPr/>
          </p:nvSpPr>
          <p:spPr>
            <a:xfrm>
              <a:off x="479072" y="1364278"/>
              <a:ext cx="4851970" cy="2424762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lumMod val="100000"/>
                    <a:alpha val="0"/>
                  </a:schemeClr>
                </a:gs>
                <a:gs pos="36000">
                  <a:schemeClr val="accent5">
                    <a:lumMod val="45000"/>
                    <a:lumOff val="55000"/>
                  </a:schemeClr>
                </a:gs>
                <a:gs pos="70000">
                  <a:schemeClr val="accent5">
                    <a:lumMod val="45000"/>
                    <a:lumOff val="5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  <a:ln>
              <a:noFill/>
            </a:ln>
            <a:effectLst>
              <a:glow>
                <a:schemeClr val="accent1">
                  <a:alpha val="40000"/>
                </a:schemeClr>
              </a:glow>
              <a:outerShdw blurRad="50800" dist="38100" dir="2700000" algn="tl" rotWithShape="0">
                <a:prstClr val="black">
                  <a:alpha val="0"/>
                </a:prstClr>
              </a:outerShdw>
              <a:reflection stA="0" endPos="650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xmlns="" id="{938E28F5-AED6-7CC0-A0BE-17FB3F9627D8}"/>
                </a:ext>
              </a:extLst>
            </p:cNvPr>
            <p:cNvSpPr/>
            <p:nvPr/>
          </p:nvSpPr>
          <p:spPr>
            <a:xfrm>
              <a:off x="672888" y="2078882"/>
              <a:ext cx="792087" cy="792088"/>
            </a:xfrm>
            <a:prstGeom prst="ellipse">
              <a:avLst/>
            </a:prstGeom>
            <a:solidFill>
              <a:srgbClr val="369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/>
                <a:t>03</a:t>
              </a:r>
              <a:endParaRPr lang="en-SG" sz="2000" b="1" dirty="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xmlns="" id="{E0708E5D-B863-69FA-BBDD-C47637ED551A}"/>
                </a:ext>
              </a:extLst>
            </p:cNvPr>
            <p:cNvSpPr txBox="1"/>
            <p:nvPr/>
          </p:nvSpPr>
          <p:spPr>
            <a:xfrm>
              <a:off x="1635768" y="1455159"/>
              <a:ext cx="3619331" cy="20395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gu-IN" sz="2200" b="1" i="0" u="none" strike="noStrike" kern="1200" dirty="0">
                  <a:solidFill>
                    <a:schemeClr val="dk1"/>
                  </a:solidFill>
                  <a:effectLst/>
                  <a:latin typeface="+mn-lt"/>
                  <a:ea typeface="+mn-ea"/>
                  <a:cs typeface="+mn-cs"/>
                </a:rPr>
                <a:t>મહત્વપૂર્ણ </a:t>
              </a:r>
              <a:r>
                <a:rPr lang="gu-IN" sz="2200" b="1" i="0" u="none" strike="noStrike" kern="1200" dirty="0" err="1">
                  <a:solidFill>
                    <a:schemeClr val="dk1"/>
                  </a:solidFill>
                  <a:effectLst/>
                  <a:latin typeface="+mn-lt"/>
                  <a:ea typeface="+mn-ea"/>
                  <a:cs typeface="+mn-cs"/>
                </a:rPr>
                <a:t>શાસકો</a:t>
              </a:r>
              <a:r>
                <a:rPr lang="gu-IN" sz="2200" b="1" i="0" u="none" strike="noStrike" kern="1200" dirty="0">
                  <a:solidFill>
                    <a:schemeClr val="dk1"/>
                  </a:solidFill>
                  <a:effectLst/>
                  <a:latin typeface="+mn-lt"/>
                  <a:ea typeface="+mn-ea"/>
                  <a:cs typeface="+mn-cs"/>
                </a:rPr>
                <a:t> – </a:t>
              </a:r>
              <a:r>
                <a:rPr lang="en-GB" sz="2200" b="1" i="0" u="none" strike="noStrike" kern="1200" dirty="0" err="1">
                  <a:solidFill>
                    <a:schemeClr val="dk1"/>
                  </a:solidFill>
                  <a:effectLst/>
                  <a:latin typeface="+mn-lt"/>
                  <a:ea typeface="+mn-ea"/>
                  <a:cs typeface="+mn-cs"/>
                </a:rPr>
                <a:t>નેદુન્જેલીયાન</a:t>
              </a:r>
              <a:r>
                <a:rPr lang="en-GB" sz="2200" b="1" i="0" u="none" strike="noStrike" kern="1200" dirty="0">
                  <a:solidFill>
                    <a:schemeClr val="dk1"/>
                  </a:solidFill>
                  <a:effectLst/>
                  <a:latin typeface="+mn-lt"/>
                  <a:ea typeface="+mn-ea"/>
                  <a:cs typeface="+mn-cs"/>
                </a:rPr>
                <a:t>  </a:t>
              </a:r>
              <a:r>
                <a:rPr lang="en-GB" sz="2200" b="1" i="0" u="none" strike="noStrike" kern="1200" dirty="0" err="1">
                  <a:solidFill>
                    <a:schemeClr val="dk1"/>
                  </a:solidFill>
                  <a:effectLst/>
                  <a:latin typeface="+mn-lt"/>
                  <a:ea typeface="+mn-ea"/>
                  <a:cs typeface="+mn-cs"/>
                </a:rPr>
                <a:t>પાંડય</a:t>
              </a:r>
              <a:r>
                <a:rPr lang="en-US" sz="2200" b="1" i="0" u="none" strike="noStrike" kern="1200" dirty="0">
                  <a:solidFill>
                    <a:schemeClr val="dk1"/>
                  </a:solidFill>
                  <a:effectLst/>
                  <a:latin typeface="+mn-lt"/>
                  <a:ea typeface="+mn-ea"/>
                  <a:cs typeface="+mn-cs"/>
                </a:rPr>
                <a:t>,</a:t>
              </a:r>
              <a:r>
                <a:rPr lang="gu-IN" sz="2200" b="1" i="0" u="none" strike="noStrike" kern="1200" dirty="0">
                  <a:solidFill>
                    <a:schemeClr val="dk1"/>
                  </a:solidFill>
                  <a:effectLst/>
                  <a:latin typeface="+mn-lt"/>
                  <a:ea typeface="+mn-ea"/>
                  <a:cs typeface="+mn-cs"/>
                </a:rPr>
                <a:t>  </a:t>
              </a:r>
              <a:r>
                <a:rPr lang="en-GB" sz="2200" b="1" i="0" u="none" strike="noStrike" kern="1200" dirty="0" err="1">
                  <a:solidFill>
                    <a:schemeClr val="dk1"/>
                  </a:solidFill>
                  <a:effectLst/>
                  <a:latin typeface="+mn-lt"/>
                  <a:ea typeface="+mn-ea"/>
                  <a:cs typeface="+mn-cs"/>
                </a:rPr>
                <a:t>સુંદરા</a:t>
              </a:r>
              <a:r>
                <a:rPr lang="en-GB" sz="2200" b="1" i="0" u="none" strike="noStrike" kern="1200" dirty="0">
                  <a:solidFill>
                    <a:schemeClr val="dk1"/>
                  </a:solidFill>
                  <a:effectLst/>
                  <a:latin typeface="+mn-lt"/>
                  <a:ea typeface="+mn-ea"/>
                  <a:cs typeface="+mn-cs"/>
                </a:rPr>
                <a:t> </a:t>
              </a:r>
              <a:r>
                <a:rPr lang="gu-IN" sz="2200" b="1" i="0" u="none" strike="noStrike" kern="1200" dirty="0" err="1">
                  <a:solidFill>
                    <a:schemeClr val="dk1"/>
                  </a:solidFill>
                  <a:effectLst/>
                  <a:latin typeface="+mn-lt"/>
                  <a:ea typeface="+mn-ea"/>
                  <a:cs typeface="+mn-cs"/>
                </a:rPr>
                <a:t>પાંડ્ય</a:t>
              </a:r>
              <a:r>
                <a:rPr lang="en-US" sz="2200" b="1" i="0" u="none" strike="noStrike" kern="1200" dirty="0">
                  <a:solidFill>
                    <a:schemeClr val="dk1"/>
                  </a:solidFill>
                  <a:effectLst/>
                  <a:latin typeface="+mn-lt"/>
                  <a:ea typeface="+mn-ea"/>
                  <a:cs typeface="+mn-cs"/>
                </a:rPr>
                <a:t>,</a:t>
              </a:r>
              <a:r>
                <a:rPr lang="gu-IN" sz="2200" b="1" i="0" u="none" strike="noStrike" kern="1200" dirty="0">
                  <a:solidFill>
                    <a:schemeClr val="dk1"/>
                  </a:solidFill>
                  <a:effectLst/>
                  <a:latin typeface="+mn-lt"/>
                  <a:ea typeface="+mn-ea"/>
                  <a:cs typeface="+mn-cs"/>
                </a:rPr>
                <a:t>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gu-IN" sz="2200" b="1" i="0" u="none" strike="noStrike" kern="1200" dirty="0" err="1">
                  <a:solidFill>
                    <a:schemeClr val="dk1"/>
                  </a:solidFill>
                  <a:effectLst/>
                  <a:latin typeface="+mn-lt"/>
                  <a:ea typeface="+mn-ea"/>
                  <a:cs typeface="+mn-cs"/>
                </a:rPr>
                <a:t>વીરા</a:t>
              </a:r>
              <a:r>
                <a:rPr lang="gu-IN" sz="2200" b="1" i="0" u="none" strike="noStrike" kern="1200" dirty="0">
                  <a:solidFill>
                    <a:schemeClr val="dk1"/>
                  </a:solidFill>
                  <a:effectLst/>
                  <a:latin typeface="+mn-lt"/>
                  <a:ea typeface="+mn-ea"/>
                  <a:cs typeface="+mn-cs"/>
                </a:rPr>
                <a:t>  </a:t>
              </a:r>
              <a:r>
                <a:rPr lang="gu-IN" sz="2200" b="1" i="0" u="none" strike="noStrike" kern="1200" dirty="0" err="1">
                  <a:solidFill>
                    <a:schemeClr val="dk1"/>
                  </a:solidFill>
                  <a:effectLst/>
                  <a:latin typeface="+mn-lt"/>
                  <a:ea typeface="+mn-ea"/>
                  <a:cs typeface="+mn-cs"/>
                </a:rPr>
                <a:t>પાંડ્ય</a:t>
              </a:r>
              <a:r>
                <a:rPr lang="gu-IN" sz="2200" b="1" i="0" u="none" strike="noStrike" kern="1200" dirty="0">
                  <a:solidFill>
                    <a:schemeClr val="dk1"/>
                  </a:solidFill>
                  <a:effectLst/>
                  <a:latin typeface="+mn-lt"/>
                  <a:ea typeface="+mn-ea"/>
                  <a:cs typeface="+mn-cs"/>
                </a:rPr>
                <a:t> </a:t>
              </a:r>
              <a:endParaRPr lang="en-SG" sz="22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2988523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/>
          <p:nvPr/>
        </p:nvGrpSpPr>
        <p:grpSpPr>
          <a:xfrm>
            <a:off x="1055440" y="2858780"/>
            <a:ext cx="6263497" cy="1668444"/>
            <a:chOff x="4534506" y="1453777"/>
            <a:chExt cx="6263497" cy="1668444"/>
          </a:xfrm>
        </p:grpSpPr>
        <p:sp>
          <p:nvSpPr>
            <p:cNvPr id="6" name="Rounded Rectangle 5"/>
            <p:cNvSpPr/>
            <p:nvPr/>
          </p:nvSpPr>
          <p:spPr>
            <a:xfrm>
              <a:off x="9445344" y="1453777"/>
              <a:ext cx="859993" cy="1666403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4534506" y="1658682"/>
              <a:ext cx="5702925" cy="12518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90500" dist="101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" name="Group 7"/>
            <p:cNvGrpSpPr/>
            <p:nvPr/>
          </p:nvGrpSpPr>
          <p:grpSpPr>
            <a:xfrm>
              <a:off x="9589360" y="1453778"/>
              <a:ext cx="1208643" cy="1668443"/>
              <a:chOff x="9589360" y="1453778"/>
              <a:chExt cx="1208643" cy="1668443"/>
            </a:xfrm>
          </p:grpSpPr>
          <p:grpSp>
            <p:nvGrpSpPr>
              <p:cNvPr id="5" name="Group 9"/>
              <p:cNvGrpSpPr/>
              <p:nvPr/>
            </p:nvGrpSpPr>
            <p:grpSpPr>
              <a:xfrm>
                <a:off x="9661367" y="1545270"/>
                <a:ext cx="1136636" cy="1479290"/>
                <a:chOff x="8688287" y="1802918"/>
                <a:chExt cx="1136636" cy="1479290"/>
              </a:xfrm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3" name="Parallelogram 12"/>
                <p:cNvSpPr/>
                <p:nvPr/>
              </p:nvSpPr>
              <p:spPr>
                <a:xfrm>
                  <a:off x="8688288" y="2539597"/>
                  <a:ext cx="1136635" cy="742611"/>
                </a:xfrm>
                <a:prstGeom prst="parallelogram">
                  <a:avLst>
                    <a:gd name="adj" fmla="val 65122"/>
                  </a:avLst>
                </a:pr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Parallelogram 13"/>
                <p:cNvSpPr/>
                <p:nvPr/>
              </p:nvSpPr>
              <p:spPr>
                <a:xfrm flipV="1">
                  <a:off x="8688287" y="1802918"/>
                  <a:ext cx="1136636" cy="740882"/>
                </a:xfrm>
                <a:prstGeom prst="parallelogram">
                  <a:avLst>
                    <a:gd name="adj" fmla="val 65170"/>
                  </a:avLst>
                </a:prstGeom>
                <a:gradFill flip="none" rotWithShape="1">
                  <a:gsLst>
                    <a:gs pos="0">
                      <a:schemeClr val="accent5">
                        <a:shade val="30000"/>
                        <a:satMod val="115000"/>
                      </a:schemeClr>
                    </a:gs>
                    <a:gs pos="50000">
                      <a:schemeClr val="accent5">
                        <a:shade val="67500"/>
                        <a:satMod val="115000"/>
                      </a:schemeClr>
                    </a:gs>
                    <a:gs pos="100000">
                      <a:schemeClr val="accent5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1" name="Parallelogram 10"/>
              <p:cNvSpPr/>
              <p:nvPr/>
            </p:nvSpPr>
            <p:spPr>
              <a:xfrm flipV="1">
                <a:off x="9600277" y="1453778"/>
                <a:ext cx="724637" cy="99868"/>
              </a:xfrm>
              <a:prstGeom prst="parallelogram">
                <a:avLst>
                  <a:gd name="adj" fmla="val 67771"/>
                </a:avLst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Parallelogram 11"/>
              <p:cNvSpPr/>
              <p:nvPr/>
            </p:nvSpPr>
            <p:spPr>
              <a:xfrm>
                <a:off x="9589360" y="3022353"/>
                <a:ext cx="725436" cy="99868"/>
              </a:xfrm>
              <a:prstGeom prst="parallelogram">
                <a:avLst>
                  <a:gd name="adj" fmla="val 70207"/>
                </a:avLst>
              </a:prstGeom>
              <a:solidFill>
                <a:srgbClr val="4868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4902944" y="2045024"/>
              <a:ext cx="29195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gu-IN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પ્રથમ શાસક: અયન</a:t>
              </a:r>
              <a:endParaRPr lang="en-IN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8" name="Group 14"/>
          <p:cNvGrpSpPr/>
          <p:nvPr/>
        </p:nvGrpSpPr>
        <p:grpSpPr>
          <a:xfrm>
            <a:off x="1055440" y="4639995"/>
            <a:ext cx="6263497" cy="1668444"/>
            <a:chOff x="4534506" y="3259140"/>
            <a:chExt cx="6263497" cy="1668444"/>
          </a:xfrm>
        </p:grpSpPr>
        <p:sp>
          <p:nvSpPr>
            <p:cNvPr id="16" name="Rounded Rectangle 15"/>
            <p:cNvSpPr/>
            <p:nvPr/>
          </p:nvSpPr>
          <p:spPr>
            <a:xfrm>
              <a:off x="9445344" y="3259140"/>
              <a:ext cx="859993" cy="1666403"/>
            </a:xfrm>
            <a:prstGeom prst="round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534506" y="3464045"/>
              <a:ext cx="5702925" cy="12518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90500" dist="101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0" name="Group 17"/>
            <p:cNvGrpSpPr/>
            <p:nvPr/>
          </p:nvGrpSpPr>
          <p:grpSpPr>
            <a:xfrm>
              <a:off x="9589360" y="3259141"/>
              <a:ext cx="1208643" cy="1668443"/>
              <a:chOff x="9589360" y="3259141"/>
              <a:chExt cx="1208643" cy="1668443"/>
            </a:xfrm>
          </p:grpSpPr>
          <p:grpSp>
            <p:nvGrpSpPr>
              <p:cNvPr id="15" name="Group 19"/>
              <p:cNvGrpSpPr/>
              <p:nvPr/>
            </p:nvGrpSpPr>
            <p:grpSpPr>
              <a:xfrm>
                <a:off x="9661367" y="3350633"/>
                <a:ext cx="1136636" cy="1479290"/>
                <a:chOff x="8688287" y="1802918"/>
                <a:chExt cx="1136636" cy="1479290"/>
              </a:xfrm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23" name="Parallelogram 22"/>
                <p:cNvSpPr/>
                <p:nvPr/>
              </p:nvSpPr>
              <p:spPr>
                <a:xfrm>
                  <a:off x="8688288" y="2539597"/>
                  <a:ext cx="1136635" cy="742611"/>
                </a:xfrm>
                <a:prstGeom prst="parallelogram">
                  <a:avLst>
                    <a:gd name="adj" fmla="val 65122"/>
                  </a:avLst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" name="Parallelogram 23"/>
                <p:cNvSpPr/>
                <p:nvPr/>
              </p:nvSpPr>
              <p:spPr>
                <a:xfrm flipV="1">
                  <a:off x="8688287" y="1802918"/>
                  <a:ext cx="1136636" cy="740882"/>
                </a:xfrm>
                <a:prstGeom prst="parallelogram">
                  <a:avLst>
                    <a:gd name="adj" fmla="val 65170"/>
                  </a:avLst>
                </a:prstGeom>
                <a:gradFill flip="none" rotWithShape="1">
                  <a:gsLst>
                    <a:gs pos="0">
                      <a:schemeClr val="accent6">
                        <a:shade val="30000"/>
                        <a:satMod val="115000"/>
                      </a:schemeClr>
                    </a:gs>
                    <a:gs pos="50000">
                      <a:schemeClr val="accent6">
                        <a:shade val="67500"/>
                        <a:satMod val="115000"/>
                      </a:schemeClr>
                    </a:gs>
                    <a:gs pos="100000">
                      <a:schemeClr val="accent6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1" name="Parallelogram 20"/>
              <p:cNvSpPr/>
              <p:nvPr/>
            </p:nvSpPr>
            <p:spPr>
              <a:xfrm flipV="1">
                <a:off x="9600277" y="3259141"/>
                <a:ext cx="724637" cy="99868"/>
              </a:xfrm>
              <a:prstGeom prst="parallelogram">
                <a:avLst>
                  <a:gd name="adj" fmla="val 67771"/>
                </a:avLst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Parallelogram 21"/>
              <p:cNvSpPr/>
              <p:nvPr/>
            </p:nvSpPr>
            <p:spPr>
              <a:xfrm>
                <a:off x="9589360" y="4827716"/>
                <a:ext cx="725436" cy="99868"/>
              </a:xfrm>
              <a:prstGeom prst="parallelogram">
                <a:avLst>
                  <a:gd name="adj" fmla="val 70207"/>
                </a:avLst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4889719" y="3706814"/>
              <a:ext cx="459904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err="1"/>
                <a:t>સૌથી</a:t>
              </a:r>
              <a:r>
                <a:rPr lang="en-GB" sz="2400" b="1" dirty="0"/>
                <a:t> </a:t>
              </a:r>
              <a:r>
                <a:rPr lang="gu-IN" sz="2400" b="1" dirty="0" smtClean="0"/>
                <a:t>વધુ પ્રખ્યાત</a:t>
              </a:r>
              <a:r>
                <a:rPr lang="en-IN" sz="2400" b="1" dirty="0" smtClean="0"/>
                <a:t> </a:t>
              </a:r>
              <a:r>
                <a:rPr lang="gu-IN" sz="2400" b="1" dirty="0" smtClean="0"/>
                <a:t>શાસક</a:t>
              </a:r>
              <a:r>
                <a:rPr lang="gu-IN" sz="2400" b="1" dirty="0"/>
                <a:t>:</a:t>
              </a:r>
              <a:endParaRPr lang="en-GB" sz="2400" b="1" dirty="0"/>
            </a:p>
            <a:p>
              <a:r>
                <a:rPr lang="en-GB" sz="2400" b="1" dirty="0" err="1"/>
                <a:t>સેતુંગવન</a:t>
              </a:r>
              <a:endParaRPr lang="en-US" sz="2400" b="1" dirty="0"/>
            </a:p>
          </p:txBody>
        </p:sp>
      </p:grpSp>
      <p:grpSp>
        <p:nvGrpSpPr>
          <p:cNvPr id="18" name="Group 24"/>
          <p:cNvGrpSpPr/>
          <p:nvPr/>
        </p:nvGrpSpPr>
        <p:grpSpPr>
          <a:xfrm>
            <a:off x="1055440" y="1077564"/>
            <a:ext cx="6263497" cy="1668444"/>
            <a:chOff x="4534506" y="5064231"/>
            <a:chExt cx="6263497" cy="1668444"/>
          </a:xfrm>
        </p:grpSpPr>
        <p:sp>
          <p:nvSpPr>
            <p:cNvPr id="26" name="Rounded Rectangle 25"/>
            <p:cNvSpPr/>
            <p:nvPr/>
          </p:nvSpPr>
          <p:spPr>
            <a:xfrm>
              <a:off x="9445344" y="5064231"/>
              <a:ext cx="859993" cy="1666403"/>
            </a:xfrm>
            <a:prstGeom prst="round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4534506" y="5269136"/>
              <a:ext cx="5702925" cy="12518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90500" dist="101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0" name="Group 27"/>
            <p:cNvGrpSpPr/>
            <p:nvPr/>
          </p:nvGrpSpPr>
          <p:grpSpPr>
            <a:xfrm>
              <a:off x="9589360" y="5064232"/>
              <a:ext cx="1208643" cy="1668443"/>
              <a:chOff x="9589360" y="5064232"/>
              <a:chExt cx="1208643" cy="1668443"/>
            </a:xfrm>
          </p:grpSpPr>
          <p:grpSp>
            <p:nvGrpSpPr>
              <p:cNvPr id="25" name="Group 29"/>
              <p:cNvGrpSpPr/>
              <p:nvPr/>
            </p:nvGrpSpPr>
            <p:grpSpPr>
              <a:xfrm>
                <a:off x="9661367" y="5155724"/>
                <a:ext cx="1136636" cy="1479290"/>
                <a:chOff x="8688287" y="1802918"/>
                <a:chExt cx="1136636" cy="1479290"/>
              </a:xfrm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3" name="Parallelogram 32"/>
                <p:cNvSpPr/>
                <p:nvPr/>
              </p:nvSpPr>
              <p:spPr>
                <a:xfrm>
                  <a:off x="8688288" y="2539597"/>
                  <a:ext cx="1136635" cy="742611"/>
                </a:xfrm>
                <a:prstGeom prst="parallelogram">
                  <a:avLst>
                    <a:gd name="adj" fmla="val 65122"/>
                  </a:avLst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" name="Parallelogram 33"/>
                <p:cNvSpPr/>
                <p:nvPr/>
              </p:nvSpPr>
              <p:spPr>
                <a:xfrm flipV="1">
                  <a:off x="8688287" y="1802918"/>
                  <a:ext cx="1136636" cy="740882"/>
                </a:xfrm>
                <a:prstGeom prst="parallelogram">
                  <a:avLst>
                    <a:gd name="adj" fmla="val 65170"/>
                  </a:avLst>
                </a:prstGeom>
                <a:gradFill flip="none" rotWithShape="1">
                  <a:gsLst>
                    <a:gs pos="0">
                      <a:schemeClr val="accent3">
                        <a:shade val="30000"/>
                        <a:satMod val="115000"/>
                      </a:schemeClr>
                    </a:gs>
                    <a:gs pos="50000">
                      <a:schemeClr val="accent3">
                        <a:shade val="67500"/>
                        <a:satMod val="115000"/>
                      </a:schemeClr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1" name="Parallelogram 30"/>
              <p:cNvSpPr/>
              <p:nvPr/>
            </p:nvSpPr>
            <p:spPr>
              <a:xfrm flipV="1">
                <a:off x="9600277" y="5064232"/>
                <a:ext cx="724637" cy="99868"/>
              </a:xfrm>
              <a:prstGeom prst="parallelogram">
                <a:avLst>
                  <a:gd name="adj" fmla="val 67771"/>
                </a:avLst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Parallelogram 31"/>
              <p:cNvSpPr/>
              <p:nvPr/>
            </p:nvSpPr>
            <p:spPr>
              <a:xfrm>
                <a:off x="9589360" y="6632807"/>
                <a:ext cx="725436" cy="99868"/>
              </a:xfrm>
              <a:prstGeom prst="parallelogram">
                <a:avLst>
                  <a:gd name="adj" fmla="val 70207"/>
                </a:avLst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4902944" y="5546434"/>
              <a:ext cx="459904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gu-IN" sz="2400" b="1" dirty="0" smtClean="0"/>
                <a:t>કેરળના</a:t>
              </a:r>
              <a:r>
                <a:rPr lang="en-IN" sz="2400" b="1" dirty="0" smtClean="0"/>
                <a:t> </a:t>
              </a:r>
              <a:r>
                <a:rPr lang="gu-IN" sz="2400" b="1" dirty="0" smtClean="0"/>
                <a:t>ચેર</a:t>
              </a:r>
              <a:r>
                <a:rPr lang="gu-IN" sz="2400" b="1" dirty="0"/>
                <a:t>: પ્રાચીન દક્ષિણ ભારતીય રાજ્ય</a:t>
              </a:r>
              <a:endParaRPr lang="en-US" sz="2400" dirty="0"/>
            </a:p>
          </p:txBody>
        </p:sp>
      </p:grpSp>
      <p:grpSp>
        <p:nvGrpSpPr>
          <p:cNvPr id="28" name="Group 40">
            <a:extLst>
              <a:ext uri="{FF2B5EF4-FFF2-40B4-BE49-F238E27FC236}">
                <a16:creationId xmlns:a16="http://schemas.microsoft.com/office/drawing/2014/main" xmlns="" id="{064416D0-431D-4682-9293-116B114F5A26}"/>
              </a:ext>
            </a:extLst>
          </p:cNvPr>
          <p:cNvGrpSpPr/>
          <p:nvPr/>
        </p:nvGrpSpPr>
        <p:grpSpPr>
          <a:xfrm>
            <a:off x="2063552" y="0"/>
            <a:ext cx="8064896" cy="929010"/>
            <a:chOff x="3071664" y="116632"/>
            <a:chExt cx="6048672" cy="929010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xmlns="" id="{7B0192F8-0BC4-4F6C-AE30-5188651E99AE}"/>
                </a:ext>
              </a:extLst>
            </p:cNvPr>
            <p:cNvSpPr/>
            <p:nvPr/>
          </p:nvSpPr>
          <p:spPr>
            <a:xfrm>
              <a:off x="3497606" y="306875"/>
              <a:ext cx="5622730" cy="54207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xmlns="" id="{6E703711-D02A-49CA-934C-EE23A0F64B4D}"/>
                </a:ext>
              </a:extLst>
            </p:cNvPr>
            <p:cNvCxnSpPr>
              <a:cxnSpLocks/>
            </p:cNvCxnSpPr>
            <p:nvPr/>
          </p:nvCxnSpPr>
          <p:spPr>
            <a:xfrm>
              <a:off x="3818710" y="964669"/>
              <a:ext cx="2997370" cy="9176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xmlns="" id="{32D29D16-4828-4218-B877-5FEACEA3B3FC}"/>
                </a:ext>
              </a:extLst>
            </p:cNvPr>
            <p:cNvCxnSpPr>
              <a:cxnSpLocks/>
            </p:cNvCxnSpPr>
            <p:nvPr/>
          </p:nvCxnSpPr>
          <p:spPr>
            <a:xfrm>
              <a:off x="3818710" y="206573"/>
              <a:ext cx="2997370" cy="0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30" name="Group 75">
              <a:extLst>
                <a:ext uri="{FF2B5EF4-FFF2-40B4-BE49-F238E27FC236}">
                  <a16:creationId xmlns:a16="http://schemas.microsoft.com/office/drawing/2014/main" xmlns="" id="{356449EA-A394-4989-979A-C8F38980B0F1}"/>
                </a:ext>
              </a:extLst>
            </p:cNvPr>
            <p:cNvGrpSpPr/>
            <p:nvPr/>
          </p:nvGrpSpPr>
          <p:grpSpPr>
            <a:xfrm flipH="1">
              <a:off x="3071664" y="116632"/>
              <a:ext cx="851885" cy="929010"/>
              <a:chOff x="8836695" y="3028124"/>
              <a:chExt cx="1219745" cy="1330173"/>
            </a:xfrm>
          </p:grpSpPr>
          <p:sp>
            <p:nvSpPr>
              <p:cNvPr id="47" name="Arrow: Chevron 33">
                <a:extLst>
                  <a:ext uri="{FF2B5EF4-FFF2-40B4-BE49-F238E27FC236}">
                    <a16:creationId xmlns:a16="http://schemas.microsoft.com/office/drawing/2014/main" xmlns="" id="{F0BA5220-3568-427A-AACC-79DB46D3C69A}"/>
                  </a:ext>
                </a:extLst>
              </p:cNvPr>
              <p:cNvSpPr/>
              <p:nvPr/>
            </p:nvSpPr>
            <p:spPr>
              <a:xfrm>
                <a:off x="8836695" y="3028124"/>
                <a:ext cx="1219745" cy="1330173"/>
              </a:xfrm>
              <a:prstGeom prst="chevron">
                <a:avLst>
                  <a:gd name="adj" fmla="val 45576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  <p:sp>
            <p:nvSpPr>
              <p:cNvPr id="48" name="Arrow: Chevron 34">
                <a:extLst>
                  <a:ext uri="{FF2B5EF4-FFF2-40B4-BE49-F238E27FC236}">
                    <a16:creationId xmlns:a16="http://schemas.microsoft.com/office/drawing/2014/main" xmlns="" id="{D2DBD41B-AB2B-41F5-A352-159AF51CB89A}"/>
                  </a:ext>
                </a:extLst>
              </p:cNvPr>
              <p:cNvSpPr/>
              <p:nvPr/>
            </p:nvSpPr>
            <p:spPr>
              <a:xfrm>
                <a:off x="8839869" y="3130922"/>
                <a:ext cx="1017932" cy="1124575"/>
              </a:xfrm>
              <a:prstGeom prst="chevron">
                <a:avLst>
                  <a:gd name="adj" fmla="val 45576"/>
                </a:avLst>
              </a:prstGeom>
              <a:gradFill flip="none"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xmlns="" id="{0E2BDDDF-82AA-4ECB-9089-7C4ABF0C937A}"/>
                </a:ext>
              </a:extLst>
            </p:cNvPr>
            <p:cNvSpPr txBox="1"/>
            <p:nvPr/>
          </p:nvSpPr>
          <p:spPr>
            <a:xfrm>
              <a:off x="3923549" y="206573"/>
              <a:ext cx="48913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gu-IN" sz="3600" b="1" dirty="0"/>
                <a:t>ચેરા</a:t>
              </a:r>
              <a:r>
                <a:rPr lang="en-US" sz="3600" b="1" dirty="0"/>
                <a:t> </a:t>
              </a:r>
              <a:r>
                <a:rPr lang="gu-IN" sz="3600" b="1" dirty="0"/>
                <a:t>રાજવંશ</a:t>
              </a:r>
              <a:endParaRPr lang="en-IN" sz="3600" b="1" dirty="0"/>
            </a:p>
          </p:txBody>
        </p:sp>
      </p:grpSp>
      <p:pic>
        <p:nvPicPr>
          <p:cNvPr id="2" name="Picture 1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xmlns="" id="{05453C34-F01A-541B-B76F-A8D9AB7AB42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421" t="26466" r="56864" b="15349"/>
          <a:stretch/>
        </p:blipFill>
        <p:spPr>
          <a:xfrm>
            <a:off x="7684992" y="890364"/>
            <a:ext cx="3372340" cy="5598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11125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12894157"/>
              </p:ext>
            </p:extLst>
          </p:nvPr>
        </p:nvGraphicFramePr>
        <p:xfrm>
          <a:off x="551385" y="1241376"/>
          <a:ext cx="10729192" cy="5334032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162609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183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5283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45638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478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20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Dynasty/State</a:t>
                      </a:r>
                      <a:endParaRPr lang="en-IN" sz="20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8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20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Important Place</a:t>
                      </a:r>
                      <a:endParaRPr lang="en-IN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8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20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Rulers</a:t>
                      </a:r>
                      <a:endParaRPr lang="en-IN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8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IE" sz="20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Highlights</a:t>
                      </a:r>
                      <a:endParaRPr lang="en-IN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8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22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gu-IN" sz="2000" b="1" dirty="0">
                          <a:solidFill>
                            <a:schemeClr val="tx1"/>
                          </a:solidFill>
                        </a:rPr>
                        <a:t>ચાલુક્યો</a:t>
                      </a:r>
                      <a:endParaRPr lang="en-IN" sz="2000" b="1" dirty="0">
                        <a:latin typeface="Calibri"/>
                        <a:ea typeface="Calibri"/>
                        <a:cs typeface="Gautami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gu-IN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વાતાપિ / </a:t>
                      </a:r>
                      <a:r>
                        <a:rPr lang="en-GB" sz="20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બા</a:t>
                      </a:r>
                      <a:r>
                        <a:rPr lang="gu-IN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દામી </a:t>
                      </a:r>
                    </a:p>
                    <a:p>
                      <a:pPr algn="ctr"/>
                      <a:r>
                        <a:rPr lang="en-GB" sz="20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વેંગી</a:t>
                      </a:r>
                      <a:r>
                        <a:rPr lang="gu-IN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gu-IN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કલ્યાણી </a:t>
                      </a: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r>
                        <a:rPr lang="gu-IN" sz="2000" b="1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સ્થાપક – </a:t>
                      </a:r>
                      <a:r>
                        <a:rPr lang="en-GB" sz="2000" b="1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b="0" u="none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જયસિંહ</a:t>
                      </a:r>
                      <a:endParaRPr lang="en-GB" sz="2000" b="0" u="non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n-GB" sz="2000" b="1" u="none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બાદા</a:t>
                      </a:r>
                      <a:r>
                        <a:rPr lang="gu-IN" sz="2000" b="1" u="none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મીના</a:t>
                      </a:r>
                      <a:r>
                        <a:rPr lang="gu-IN" sz="2000" b="1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GB" sz="2000" b="1" u="none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ચાલુક્યો</a:t>
                      </a:r>
                      <a:r>
                        <a:rPr lang="en-GB" sz="2000" b="1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b="1" u="non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en-GB" sz="2000" b="1" u="non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n-GB" sz="2000" b="0" u="non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en-GB" sz="2000" b="0" u="none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કીર્તિવર્મન</a:t>
                      </a:r>
                      <a:endParaRPr lang="en-GB" sz="2000" b="0" u="non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Char char="-"/>
                      </a:pPr>
                      <a:r>
                        <a:rPr lang="gu-IN" sz="2000" b="1" u="non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b="0" u="none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પુલકેશી</a:t>
                      </a:r>
                      <a:r>
                        <a:rPr lang="en-GB" sz="2000" b="0" u="non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b="0" u="none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પ્રથમ</a:t>
                      </a:r>
                      <a:r>
                        <a:rPr lang="en-GB" sz="2000" b="0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GB" sz="2000" b="0" u="none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Char char="-"/>
                      </a:pPr>
                      <a:r>
                        <a:rPr lang="gu-IN" sz="2000" b="0" u="non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b="0" u="none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પુલકેશી</a:t>
                      </a:r>
                      <a:r>
                        <a:rPr lang="en-GB" sz="2000" b="0" u="non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gu-IN" sz="2000" b="0" u="non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બીજો</a:t>
                      </a:r>
                      <a:r>
                        <a:rPr lang="gu-IN" sz="2000" b="1" u="non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GB" sz="2000" b="1" u="non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en-GB" sz="2000" b="1" u="none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વેંગીના</a:t>
                      </a:r>
                      <a:r>
                        <a:rPr lang="en-GB" sz="2000" b="1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b="1" u="none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ચાલુક્યો</a:t>
                      </a:r>
                      <a:r>
                        <a:rPr lang="en-GB" sz="2000" b="0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gu-IN" sz="2000" b="0" u="non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en-GB" sz="2000" b="0" u="none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વિષ્ણુવર્ધન</a:t>
                      </a:r>
                      <a:endParaRPr lang="en-GB" sz="2000" b="0" u="non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gu-IN" sz="2000" b="0" u="non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en-GB" sz="2000" b="0" u="none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કલ્યાણીના</a:t>
                      </a:r>
                      <a:r>
                        <a:rPr lang="en-GB" sz="2000" b="0" u="non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b="0" u="none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ચાલુક્યો</a:t>
                      </a:r>
                      <a:r>
                        <a:rPr lang="en-GB" sz="2000" b="0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14300" lvl="0" indent="0">
                        <a:spcAft>
                          <a:spcPts val="0"/>
                        </a:spcAft>
                        <a:buFont typeface="Arial"/>
                        <a:buNone/>
                      </a:pPr>
                      <a:r>
                        <a:rPr lang="gu-IN" sz="20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પુલકેશી</a:t>
                      </a:r>
                      <a:r>
                        <a:rPr lang="en-GB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પ્રથમ</a:t>
                      </a:r>
                      <a:r>
                        <a:rPr lang="en-GB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E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gu-IN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રાજધાની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gu-IN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તરીકે </a:t>
                      </a:r>
                      <a:r>
                        <a:rPr lang="gu-IN" sz="20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વાતાપિ</a:t>
                      </a:r>
                      <a:r>
                        <a:rPr lang="gu-IN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/</a:t>
                      </a:r>
                      <a:r>
                        <a:rPr lang="en-GB" sz="20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બા</a:t>
                      </a:r>
                      <a:r>
                        <a:rPr lang="gu-IN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દામી</a:t>
                      </a:r>
                      <a:r>
                        <a:rPr lang="en-GB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ની</a:t>
                      </a:r>
                      <a:r>
                        <a:rPr lang="en-GB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સ્થાપના</a:t>
                      </a:r>
                      <a:r>
                        <a:rPr lang="en-GB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કરી</a:t>
                      </a:r>
                      <a:r>
                        <a:rPr lang="en-GB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en-IN" sz="200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R="114300"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gu-IN" sz="2000" b="1" dirty="0">
                          <a:solidFill>
                            <a:schemeClr val="tx1"/>
                          </a:solidFill>
                        </a:rPr>
                        <a:t>રાષ્ટ્રકૂટો</a:t>
                      </a:r>
                      <a:endParaRPr lang="en-IN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IE" sz="20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gu-IN" sz="2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બુંદેલખંડ (ત્યારબાદ </a:t>
                      </a:r>
                      <a:r>
                        <a:rPr lang="en-GB" sz="20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જેજાકભુક્તિ</a:t>
                      </a:r>
                      <a:r>
                        <a:rPr lang="gu-IN" sz="2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કહેવામાં આવે છે</a:t>
                      </a:r>
                      <a:r>
                        <a:rPr lang="en-IE" sz="2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en-IN" sz="20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endParaRPr lang="en-US" sz="2000" b="1" u="non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gu-IN" sz="2000" b="1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પ્રથમ શાસક – </a:t>
                      </a:r>
                      <a:r>
                        <a:rPr lang="gu-IN" sz="2000" b="0" u="none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ઇન્દ્ર</a:t>
                      </a:r>
                      <a:r>
                        <a:rPr lang="gu-IN" sz="2000" b="0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b="0" u="none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પ્રથમ</a:t>
                      </a:r>
                      <a:r>
                        <a:rPr lang="gu-IN" sz="2000" b="0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GB" sz="2000" b="0" u="non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n-GB" sz="2000" b="1" u="none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સૌથી</a:t>
                      </a:r>
                      <a:r>
                        <a:rPr lang="en-GB" sz="2000" b="1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gu-IN" sz="2000" b="1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મહત્વપૂર્ણ શાસક</a:t>
                      </a:r>
                      <a:r>
                        <a:rPr lang="gu-IN" sz="2000" b="0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–</a:t>
                      </a:r>
                      <a:endParaRPr lang="en-GB" sz="2000" b="0" u="non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gu-IN" sz="2000" b="0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ગોવિંદ</a:t>
                      </a:r>
                      <a:r>
                        <a:rPr lang="en-GB" sz="2000" b="0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b="0" u="none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ત્રીજો</a:t>
                      </a:r>
                      <a:r>
                        <a:rPr lang="gu-IN" sz="2000" b="0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IN" sz="2000" b="0" u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114300" lvl="0" indent="-342900">
                        <a:spcAft>
                          <a:spcPts val="0"/>
                        </a:spcAft>
                        <a:buFont typeface="Arial"/>
                        <a:buNone/>
                      </a:pPr>
                      <a:endParaRPr lang="en-IN" sz="200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13426">
                <a:tc>
                  <a:txBody>
                    <a:bodyPr/>
                    <a:lstStyle/>
                    <a:p>
                      <a:pPr marR="114300"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 err="1"/>
                        <a:t>કાકતીય</a:t>
                      </a:r>
                      <a:endParaRPr lang="en-IN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gu-IN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વ</a:t>
                      </a:r>
                      <a:r>
                        <a:rPr lang="en-GB" sz="20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રં</a:t>
                      </a:r>
                      <a:r>
                        <a:rPr lang="gu-IN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ગલ</a:t>
                      </a:r>
                      <a:r>
                        <a:rPr lang="en-IE" sz="2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gu-IN" sz="2000" b="1" i="0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મહત્વપૂર્ણ શાસકો -</a:t>
                      </a:r>
                      <a:r>
                        <a:rPr lang="gu-IN" sz="2000" b="0" i="0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ગણપતિ દેવ રાણી રુદ્રમ્મા દેવી</a:t>
                      </a:r>
                      <a:endParaRPr lang="en-IN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14300" lvl="0" indent="0">
                        <a:spcAft>
                          <a:spcPts val="0"/>
                        </a:spcAft>
                        <a:buFont typeface="Arial"/>
                        <a:buNone/>
                      </a:pPr>
                      <a:r>
                        <a:rPr lang="en-GB" sz="20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રાજ્ય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gu-IN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en-GB" sz="20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કૃષ્ણા</a:t>
                      </a:r>
                      <a:r>
                        <a:rPr lang="gu-IN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અને કાવેરી નદી વચ્ચેનો પ્રદેશ</a:t>
                      </a:r>
                      <a:endParaRPr lang="en-IN" sz="200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pSp>
        <p:nvGrpSpPr>
          <p:cNvPr id="2" name="Group 12">
            <a:extLst>
              <a:ext uri="{FF2B5EF4-FFF2-40B4-BE49-F238E27FC236}">
                <a16:creationId xmlns:a16="http://schemas.microsoft.com/office/drawing/2014/main" xmlns="" id="{064416D0-431D-4682-9293-116B114F5A26}"/>
              </a:ext>
            </a:extLst>
          </p:cNvPr>
          <p:cNvGrpSpPr/>
          <p:nvPr/>
        </p:nvGrpSpPr>
        <p:grpSpPr>
          <a:xfrm>
            <a:off x="2063552" y="44624"/>
            <a:ext cx="8064896" cy="929010"/>
            <a:chOff x="3071664" y="116632"/>
            <a:chExt cx="6048672" cy="92901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xmlns="" id="{7B0192F8-0BC4-4F6C-AE30-5188651E99AE}"/>
                </a:ext>
              </a:extLst>
            </p:cNvPr>
            <p:cNvSpPr/>
            <p:nvPr/>
          </p:nvSpPr>
          <p:spPr>
            <a:xfrm>
              <a:off x="3497606" y="306875"/>
              <a:ext cx="5622730" cy="54207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6E703711-D02A-49CA-934C-EE23A0F64B4D}"/>
                </a:ext>
              </a:extLst>
            </p:cNvPr>
            <p:cNvCxnSpPr>
              <a:cxnSpLocks/>
            </p:cNvCxnSpPr>
            <p:nvPr/>
          </p:nvCxnSpPr>
          <p:spPr>
            <a:xfrm>
              <a:off x="3818710" y="964669"/>
              <a:ext cx="2997370" cy="9176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xmlns="" id="{32D29D16-4828-4218-B877-5FEACEA3B3FC}"/>
                </a:ext>
              </a:extLst>
            </p:cNvPr>
            <p:cNvCxnSpPr>
              <a:cxnSpLocks/>
            </p:cNvCxnSpPr>
            <p:nvPr/>
          </p:nvCxnSpPr>
          <p:spPr>
            <a:xfrm>
              <a:off x="3818710" y="206573"/>
              <a:ext cx="2997370" cy="0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3" name="Group 75">
              <a:extLst>
                <a:ext uri="{FF2B5EF4-FFF2-40B4-BE49-F238E27FC236}">
                  <a16:creationId xmlns:a16="http://schemas.microsoft.com/office/drawing/2014/main" xmlns="" id="{356449EA-A394-4989-979A-C8F38980B0F1}"/>
                </a:ext>
              </a:extLst>
            </p:cNvPr>
            <p:cNvGrpSpPr/>
            <p:nvPr/>
          </p:nvGrpSpPr>
          <p:grpSpPr>
            <a:xfrm flipH="1">
              <a:off x="3071664" y="116632"/>
              <a:ext cx="851885" cy="929010"/>
              <a:chOff x="8836695" y="3028124"/>
              <a:chExt cx="1219745" cy="1330173"/>
            </a:xfrm>
          </p:grpSpPr>
          <p:sp>
            <p:nvSpPr>
              <p:cNvPr id="19" name="Arrow: Chevron 33">
                <a:extLst>
                  <a:ext uri="{FF2B5EF4-FFF2-40B4-BE49-F238E27FC236}">
                    <a16:creationId xmlns:a16="http://schemas.microsoft.com/office/drawing/2014/main" xmlns="" id="{F0BA5220-3568-427A-AACC-79DB46D3C69A}"/>
                  </a:ext>
                </a:extLst>
              </p:cNvPr>
              <p:cNvSpPr/>
              <p:nvPr/>
            </p:nvSpPr>
            <p:spPr>
              <a:xfrm>
                <a:off x="8836695" y="3028124"/>
                <a:ext cx="1219745" cy="1330173"/>
              </a:xfrm>
              <a:prstGeom prst="chevron">
                <a:avLst>
                  <a:gd name="adj" fmla="val 45576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Arrow: Chevron 34">
                <a:extLst>
                  <a:ext uri="{FF2B5EF4-FFF2-40B4-BE49-F238E27FC236}">
                    <a16:creationId xmlns:a16="http://schemas.microsoft.com/office/drawing/2014/main" xmlns="" id="{D2DBD41B-AB2B-41F5-A352-159AF51CB89A}"/>
                  </a:ext>
                </a:extLst>
              </p:cNvPr>
              <p:cNvSpPr/>
              <p:nvPr/>
            </p:nvSpPr>
            <p:spPr>
              <a:xfrm>
                <a:off x="8839869" y="3130922"/>
                <a:ext cx="1017932" cy="1124575"/>
              </a:xfrm>
              <a:prstGeom prst="chevron">
                <a:avLst>
                  <a:gd name="adj" fmla="val 45576"/>
                </a:avLst>
              </a:prstGeom>
              <a:gradFill flip="none"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0E2BDDDF-82AA-4ECB-9089-7C4ABF0C937A}"/>
                </a:ext>
              </a:extLst>
            </p:cNvPr>
            <p:cNvSpPr txBox="1"/>
            <p:nvPr/>
          </p:nvSpPr>
          <p:spPr>
            <a:xfrm>
              <a:off x="3923549" y="206573"/>
              <a:ext cx="48913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b="1" dirty="0" err="1"/>
                <a:t>સંક્ષેપ</a:t>
              </a:r>
              <a:endParaRPr lang="en-IN" sz="36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20161903"/>
              </p:ext>
            </p:extLst>
          </p:nvPr>
        </p:nvGraphicFramePr>
        <p:xfrm>
          <a:off x="685799" y="914400"/>
          <a:ext cx="10591801" cy="5573480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162741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6657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81851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57929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b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રાજવંશ</a:t>
                      </a:r>
                      <a:r>
                        <a:rPr lang="en-GB" sz="20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IE" sz="20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en-GB" sz="2000" b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રાજ્ય</a:t>
                      </a:r>
                      <a:r>
                        <a:rPr lang="en-GB" sz="20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IN" sz="20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8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gu-IN" sz="2000" b="1" i="0" dirty="0" smtClean="0">
                          <a:solidFill>
                            <a:srgbClr val="1F1F1F"/>
                          </a:solidFill>
                          <a:effectLst/>
                          <a:latin typeface="inherit"/>
                        </a:rPr>
                        <a:t>મહત્વનું સ્થાન</a:t>
                      </a:r>
                      <a:endParaRPr lang="gu-IN" sz="2000" b="1" i="0" dirty="0">
                        <a:solidFill>
                          <a:srgbClr val="1F1F1F"/>
                        </a:solidFill>
                        <a:effectLst/>
                        <a:latin typeface="inherit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8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b="1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શાસકો</a:t>
                      </a:r>
                      <a:r>
                        <a:rPr lang="en-GB" sz="20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 </a:t>
                      </a:r>
                      <a:endParaRPr lang="en-IN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8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gu-IN" sz="2000" b="1" i="0" dirty="0">
                          <a:solidFill>
                            <a:srgbClr val="1F1F1F"/>
                          </a:solidFill>
                          <a:effectLst/>
                          <a:latin typeface="Roboto" panose="02000000000000000000" pitchFamily="2" charset="0"/>
                        </a:rPr>
                        <a:t>વિશેષતા</a:t>
                      </a:r>
                      <a:endParaRPr lang="en-IN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8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364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gu-IN" sz="2000" b="1" dirty="0">
                          <a:solidFill>
                            <a:schemeClr val="tx1"/>
                          </a:solidFill>
                        </a:rPr>
                        <a:t>પલ્લવો</a:t>
                      </a:r>
                      <a:endParaRPr lang="en-IN" sz="2000" b="1" dirty="0">
                        <a:latin typeface="Calibri"/>
                        <a:ea typeface="Calibri"/>
                        <a:cs typeface="Gautami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gu-IN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કાં</a:t>
                      </a:r>
                      <a:r>
                        <a:rPr lang="en-GB" sz="20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ચિ</a:t>
                      </a:r>
                      <a:r>
                        <a:rPr lang="gu-IN" sz="20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પુરમ</a:t>
                      </a:r>
                      <a:r>
                        <a:rPr lang="gu-IN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SzPct val="100000"/>
                        <a:buFont typeface="Arial" pitchFamily="34" charset="0"/>
                        <a:buNone/>
                      </a:pPr>
                      <a:r>
                        <a:rPr lang="gu-IN" sz="2000" b="1" u="non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સ્થાપક </a:t>
                      </a:r>
                      <a:r>
                        <a:rPr lang="gu-IN" sz="2000" b="1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–</a:t>
                      </a:r>
                      <a:r>
                        <a:rPr lang="en-GB" sz="2000" b="1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b="0" u="none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બપ્પદેવ</a:t>
                      </a:r>
                      <a:endParaRPr lang="en-US" sz="2000" b="0" u="non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SzPct val="100000"/>
                        <a:buFont typeface="Arial" pitchFamily="34" charset="0"/>
                        <a:buNone/>
                      </a:pPr>
                      <a:r>
                        <a:rPr lang="en-GB" sz="2000" b="1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b="1" u="none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મહત્વપૂર્ણ</a:t>
                      </a:r>
                      <a:r>
                        <a:rPr lang="en-GB" sz="2000" b="1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gu-IN" sz="2000" b="1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શાસકો – </a:t>
                      </a:r>
                      <a:endParaRPr lang="gu-IN" sz="2000" b="1" u="none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SzPct val="100000"/>
                        <a:buFont typeface="Arial" pitchFamily="34" charset="0"/>
                        <a:buNone/>
                      </a:pPr>
                      <a:r>
                        <a:rPr lang="gu-IN" sz="2000" b="1" u="non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en-GB" sz="2000" b="0" u="none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મહેન્દ્રવર્મા</a:t>
                      </a:r>
                      <a:r>
                        <a:rPr lang="gu-IN" sz="2000" b="0" u="non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b="0" u="none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પ્રથમ</a:t>
                      </a:r>
                      <a:r>
                        <a:rPr lang="en-GB" sz="2000" b="0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2000" b="0" u="non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SzPct val="100000"/>
                        <a:buFontTx/>
                        <a:buChar char="-"/>
                      </a:pPr>
                      <a:r>
                        <a:rPr lang="gu-IN" sz="2000" b="0" u="non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b="0" u="none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નરસિંહવર્મા</a:t>
                      </a:r>
                      <a:r>
                        <a:rPr lang="gu-IN" sz="2000" b="0" u="non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b="0" u="none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પ્રથમ</a:t>
                      </a:r>
                      <a:r>
                        <a:rPr lang="en-GB" sz="2000" b="0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b="0" u="none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અને</a:t>
                      </a:r>
                      <a:r>
                        <a:rPr lang="gu-IN" sz="2000" b="0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gu-IN" sz="2000" b="0" u="none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SzPct val="100000"/>
                        <a:buFontTx/>
                        <a:buChar char="-"/>
                      </a:pPr>
                      <a:r>
                        <a:rPr lang="gu-IN" sz="2000" b="0" u="non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b="0" u="none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નરસિંહવર્મા</a:t>
                      </a:r>
                      <a:r>
                        <a:rPr lang="gu-IN" sz="2000" b="0" u="non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b="0" u="none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બીજો</a:t>
                      </a:r>
                      <a:endParaRPr lang="en-IN" sz="2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9054" marR="19054" marT="19054" marB="190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114300" lvl="0" indent="-342900">
                        <a:spcAft>
                          <a:spcPts val="0"/>
                        </a:spcAft>
                        <a:buFont typeface="Arial"/>
                        <a:buNone/>
                      </a:pPr>
                      <a:endParaRPr lang="en-IN" sz="200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19444">
                <a:tc>
                  <a:txBody>
                    <a:bodyPr/>
                    <a:lstStyle/>
                    <a:p>
                      <a:pPr marR="114300"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GB" sz="20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ચોલ</a:t>
                      </a:r>
                      <a:r>
                        <a:rPr lang="gu-IN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IN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તાં</a:t>
                      </a:r>
                      <a:r>
                        <a:rPr lang="gu-IN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જોર</a:t>
                      </a:r>
                      <a:endParaRPr lang="en-GB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gu-IN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તંજાવુર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en-IE" sz="2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gu-IN" sz="20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મહત્વપૂર્ણ </a:t>
                      </a:r>
                      <a:r>
                        <a:rPr lang="gu-IN" sz="2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શાસકો </a:t>
                      </a:r>
                      <a:r>
                        <a:rPr lang="gu-IN" sz="20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</a:t>
                      </a:r>
                    </a:p>
                    <a:p>
                      <a:pPr rtl="0"/>
                      <a:r>
                        <a:rPr lang="gu-IN" sz="20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en-GB" sz="20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રાજરાજ</a:t>
                      </a:r>
                      <a:r>
                        <a:rPr lang="gu-IN" sz="20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પ્રથમ</a:t>
                      </a:r>
                      <a:r>
                        <a:rPr lang="en-GB" sz="2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20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gu-IN" sz="20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રાજેન્દ્ર ચોલા </a:t>
                      </a:r>
                      <a:r>
                        <a:rPr lang="en-GB" sz="20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પ્રથમ</a:t>
                      </a:r>
                      <a:r>
                        <a:rPr lang="en-GB" sz="20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20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/>
                      <a:r>
                        <a:rPr lang="gu-IN" sz="20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en-GB" sz="20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રાજાધિરાજ</a:t>
                      </a:r>
                      <a:r>
                        <a:rPr lang="en-US" sz="20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પ્રથમ</a:t>
                      </a:r>
                      <a:r>
                        <a:rPr lang="en-GB" sz="2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pl-PL" sz="2000" b="0" dirty="0">
                        <a:effectLst/>
                      </a:endParaRPr>
                    </a:p>
                  </a:txBody>
                  <a:tcPr marL="19054" marR="19054" marT="19054" marB="190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14300" lvl="0" indent="0"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gu-IN" sz="20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તાંજોર</a:t>
                      </a:r>
                      <a:r>
                        <a:rPr lang="gu-IN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GB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તિરુચિરાપલ્લી</a:t>
                      </a:r>
                      <a:r>
                        <a:rPr lang="en-GB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અને</a:t>
                      </a:r>
                      <a:r>
                        <a:rPr lang="gu-IN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પુદકોટ્ટઈ</a:t>
                      </a:r>
                      <a:r>
                        <a:rPr lang="en-GB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GB" sz="20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ધરાવતા</a:t>
                      </a:r>
                      <a:r>
                        <a:rPr lang="gu-IN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પ્રદેશો</a:t>
                      </a:r>
                      <a:r>
                        <a:rPr lang="en-GB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gu-IN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પર</a:t>
                      </a:r>
                      <a:r>
                        <a:rPr lang="en-GB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શાસન</a:t>
                      </a:r>
                      <a:r>
                        <a:rPr lang="en-GB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કર્યુ</a:t>
                      </a:r>
                      <a:r>
                        <a:rPr lang="en-GB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en-IN" sz="200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18305">
                <a:tc>
                  <a:txBody>
                    <a:bodyPr/>
                    <a:lstStyle/>
                    <a:p>
                      <a:pPr marR="114300"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GB" sz="20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પાંડ્ય</a:t>
                      </a:r>
                      <a:r>
                        <a:rPr lang="en-GB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IN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gu-IN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મદુરાઈ </a:t>
                      </a: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gu-IN" sz="2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મહત્વપૂર્ણ </a:t>
                      </a:r>
                      <a:r>
                        <a:rPr lang="en-GB" sz="2000" b="1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શાસક</a:t>
                      </a:r>
                      <a:r>
                        <a:rPr lang="gu-IN" sz="2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gu-IN" sz="20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ને</a:t>
                      </a:r>
                      <a:r>
                        <a:rPr lang="en-GB" sz="20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દુન્જેલિયન</a:t>
                      </a:r>
                      <a:r>
                        <a:rPr lang="gu-IN" sz="2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પાં</a:t>
                      </a:r>
                      <a:r>
                        <a:rPr lang="gu-IN" sz="20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ડ્ય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gu-IN" sz="20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સુંદ</a:t>
                      </a:r>
                      <a:r>
                        <a:rPr lang="en-GB" sz="20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રા</a:t>
                      </a:r>
                      <a:r>
                        <a:rPr lang="gu-IN" sz="2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પાં</a:t>
                      </a:r>
                      <a:r>
                        <a:rPr lang="en-GB" sz="20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ડ્ય</a:t>
                      </a:r>
                      <a:endParaRPr lang="gu-IN" sz="20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gu-IN" sz="20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વીરા  </a:t>
                      </a:r>
                      <a:r>
                        <a:rPr lang="gu-IN" sz="2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પાં</a:t>
                      </a:r>
                      <a:r>
                        <a:rPr lang="en-GB" sz="20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ડ્ય</a:t>
                      </a:r>
                      <a:r>
                        <a:rPr lang="gu-IN" sz="2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SG" sz="2000" b="0" dirty="0"/>
                    </a:p>
                  </a:txBody>
                  <a:tcPr marL="19054" marR="19054" marT="19054" marB="190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14300" lvl="0" indent="0"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endParaRPr lang="en-US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114300" lvl="0" indent="0"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gu-IN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વેપાર </a:t>
                      </a:r>
                      <a:r>
                        <a:rPr lang="en-GB" sz="20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અને</a:t>
                      </a:r>
                      <a:r>
                        <a:rPr lang="en-GB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વાણિજ્યિક</a:t>
                      </a:r>
                      <a:r>
                        <a:rPr lang="en-GB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પ્રવૃત્તિ</a:t>
                      </a:r>
                      <a:r>
                        <a:rPr lang="en-GB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gu-IN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મહત્વપૂર્ણ</a:t>
                      </a:r>
                      <a:endParaRPr lang="en-IN" sz="200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18305">
                <a:tc>
                  <a:txBody>
                    <a:bodyPr/>
                    <a:lstStyle/>
                    <a:p>
                      <a:pPr marR="114300"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 err="1">
                          <a:solidFill>
                            <a:schemeClr val="tx1"/>
                          </a:solidFill>
                        </a:rPr>
                        <a:t>ચેર</a:t>
                      </a:r>
                      <a:endParaRPr lang="en-IN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gu-IN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કેરળ</a:t>
                      </a: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i="0" u="non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સ્થાપક</a:t>
                      </a:r>
                      <a:r>
                        <a:rPr lang="gu-IN" sz="2000" b="1" i="0" u="non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– </a:t>
                      </a:r>
                      <a:r>
                        <a:rPr lang="en-GB" sz="2000" b="0" i="0" u="non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અ</a:t>
                      </a:r>
                      <a:r>
                        <a:rPr lang="gu-IN" sz="2000" b="0" i="0" u="non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યન</a:t>
                      </a:r>
                      <a:endParaRPr lang="gu-IN" sz="2000" b="0" i="0" u="non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u="none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મહત્વપૂર્ણ</a:t>
                      </a:r>
                      <a:r>
                        <a:rPr lang="gu-IN" sz="2000" b="1" u="non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gu-IN" sz="2000" b="1" i="0" u="non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શાસક </a:t>
                      </a:r>
                      <a:r>
                        <a:rPr lang="gu-IN" sz="2000" b="1" i="0" u="non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– </a:t>
                      </a:r>
                      <a:r>
                        <a:rPr lang="en-GB" sz="2000" b="0" i="0" u="non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સેતુંગવન</a:t>
                      </a:r>
                      <a:r>
                        <a:rPr lang="en-GB" sz="2000" b="1" i="0" u="non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</a:t>
                      </a:r>
                      <a:endParaRPr lang="en-US" sz="2000" u="none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114300" lvl="0" indent="-342900">
                        <a:spcAft>
                          <a:spcPts val="0"/>
                        </a:spcAft>
                        <a:buFont typeface="Arial" pitchFamily="34" charset="0"/>
                        <a:buChar char="●"/>
                      </a:pPr>
                      <a:endParaRPr lang="en-IN" sz="200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4" marR="19054" marT="19054" marB="190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91817229"/>
                  </a:ext>
                </a:extLst>
              </a:tr>
            </a:tbl>
          </a:graphicData>
        </a:graphic>
      </p:graphicFrame>
      <p:grpSp>
        <p:nvGrpSpPr>
          <p:cNvPr id="2" name="Group 4">
            <a:extLst>
              <a:ext uri="{FF2B5EF4-FFF2-40B4-BE49-F238E27FC236}">
                <a16:creationId xmlns:a16="http://schemas.microsoft.com/office/drawing/2014/main" xmlns="" id="{064416D0-431D-4682-9293-116B114F5A26}"/>
              </a:ext>
            </a:extLst>
          </p:cNvPr>
          <p:cNvGrpSpPr/>
          <p:nvPr/>
        </p:nvGrpSpPr>
        <p:grpSpPr>
          <a:xfrm>
            <a:off x="2063552" y="-43280"/>
            <a:ext cx="8064896" cy="929010"/>
            <a:chOff x="3071664" y="116632"/>
            <a:chExt cx="6048672" cy="92901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7B0192F8-0BC4-4F6C-AE30-5188651E99AE}"/>
                </a:ext>
              </a:extLst>
            </p:cNvPr>
            <p:cNvSpPr/>
            <p:nvPr/>
          </p:nvSpPr>
          <p:spPr>
            <a:xfrm>
              <a:off x="3497606" y="306875"/>
              <a:ext cx="5622730" cy="54207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xmlns="" id="{6E703711-D02A-49CA-934C-EE23A0F64B4D}"/>
                </a:ext>
              </a:extLst>
            </p:cNvPr>
            <p:cNvCxnSpPr>
              <a:cxnSpLocks/>
            </p:cNvCxnSpPr>
            <p:nvPr/>
          </p:nvCxnSpPr>
          <p:spPr>
            <a:xfrm>
              <a:off x="3818710" y="964669"/>
              <a:ext cx="2997370" cy="9176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xmlns="" id="{32D29D16-4828-4218-B877-5FEACEA3B3FC}"/>
                </a:ext>
              </a:extLst>
            </p:cNvPr>
            <p:cNvCxnSpPr>
              <a:cxnSpLocks/>
            </p:cNvCxnSpPr>
            <p:nvPr/>
          </p:nvCxnSpPr>
          <p:spPr>
            <a:xfrm>
              <a:off x="3818710" y="206573"/>
              <a:ext cx="2997370" cy="0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3" name="Group 75">
              <a:extLst>
                <a:ext uri="{FF2B5EF4-FFF2-40B4-BE49-F238E27FC236}">
                  <a16:creationId xmlns:a16="http://schemas.microsoft.com/office/drawing/2014/main" xmlns="" id="{356449EA-A394-4989-979A-C8F38980B0F1}"/>
                </a:ext>
              </a:extLst>
            </p:cNvPr>
            <p:cNvGrpSpPr/>
            <p:nvPr/>
          </p:nvGrpSpPr>
          <p:grpSpPr>
            <a:xfrm flipH="1">
              <a:off x="3071664" y="116632"/>
              <a:ext cx="851885" cy="929010"/>
              <a:chOff x="8836695" y="3028124"/>
              <a:chExt cx="1219745" cy="1330173"/>
            </a:xfrm>
          </p:grpSpPr>
          <p:sp>
            <p:nvSpPr>
              <p:cNvPr id="11" name="Arrow: Chevron 33">
                <a:extLst>
                  <a:ext uri="{FF2B5EF4-FFF2-40B4-BE49-F238E27FC236}">
                    <a16:creationId xmlns:a16="http://schemas.microsoft.com/office/drawing/2014/main" xmlns="" id="{F0BA5220-3568-427A-AACC-79DB46D3C69A}"/>
                  </a:ext>
                </a:extLst>
              </p:cNvPr>
              <p:cNvSpPr/>
              <p:nvPr/>
            </p:nvSpPr>
            <p:spPr>
              <a:xfrm>
                <a:off x="8836695" y="3028124"/>
                <a:ext cx="1219745" cy="1330173"/>
              </a:xfrm>
              <a:prstGeom prst="chevron">
                <a:avLst>
                  <a:gd name="adj" fmla="val 45576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Arrow: Chevron 34">
                <a:extLst>
                  <a:ext uri="{FF2B5EF4-FFF2-40B4-BE49-F238E27FC236}">
                    <a16:creationId xmlns:a16="http://schemas.microsoft.com/office/drawing/2014/main" xmlns="" id="{D2DBD41B-AB2B-41F5-A352-159AF51CB89A}"/>
                  </a:ext>
                </a:extLst>
              </p:cNvPr>
              <p:cNvSpPr/>
              <p:nvPr/>
            </p:nvSpPr>
            <p:spPr>
              <a:xfrm>
                <a:off x="8839869" y="3130922"/>
                <a:ext cx="1017932" cy="1124575"/>
              </a:xfrm>
              <a:prstGeom prst="chevron">
                <a:avLst>
                  <a:gd name="adj" fmla="val 45576"/>
                </a:avLst>
              </a:prstGeom>
              <a:gradFill flip="none"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0E2BDDDF-82AA-4ECB-9089-7C4ABF0C937A}"/>
                </a:ext>
              </a:extLst>
            </p:cNvPr>
            <p:cNvSpPr txBox="1"/>
            <p:nvPr/>
          </p:nvSpPr>
          <p:spPr>
            <a:xfrm>
              <a:off x="3923549" y="206573"/>
              <a:ext cx="48913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b="1" dirty="0" err="1"/>
                <a:t>સંક્ષેપ</a:t>
              </a:r>
              <a:r>
                <a:rPr lang="en-GB" sz="3600" b="1" dirty="0"/>
                <a:t> </a:t>
              </a:r>
              <a:endParaRPr lang="en-IN" sz="36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xmlns="" id="{99547E40-1016-42B9-890A-A4F6921E12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63356683"/>
              </p:ext>
            </p:extLst>
          </p:nvPr>
        </p:nvGraphicFramePr>
        <p:xfrm>
          <a:off x="1127447" y="616674"/>
          <a:ext cx="9937103" cy="53159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83264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84175">
                  <a:extLst>
                    <a:ext uri="{9D8B030D-6E8A-4147-A177-3AD203B41FA5}">
                      <a16:colId xmlns:a16="http://schemas.microsoft.com/office/drawing/2014/main" xmlns="" val="2861519634"/>
                    </a:ext>
                  </a:extLst>
                </a:gridCol>
              </a:tblGrid>
              <a:tr h="389313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Slide</a:t>
                      </a:r>
                      <a:r>
                        <a:rPr lang="en-IN" sz="2000" baseline="0" dirty="0"/>
                        <a:t> #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Source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Author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9313">
                <a:tc>
                  <a:txBody>
                    <a:bodyPr/>
                    <a:lstStyle/>
                    <a:p>
                      <a:pPr algn="ctr"/>
                      <a:r>
                        <a:rPr lang="en-IN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900" b="0" dirty="0"/>
                        <a:t>Madurai: https://commons.wikimedia.org/wiki/File:Madurai_meenakshi_temple.jpg</a:t>
                      </a:r>
                      <a:r>
                        <a:rPr lang="en-IN" sz="9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IN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900" dirty="0" err="1"/>
                        <a:t>Ssriraman</a:t>
                      </a:r>
                      <a:endParaRPr lang="en-IN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9313">
                <a:tc>
                  <a:txBody>
                    <a:bodyPr/>
                    <a:lstStyle/>
                    <a:p>
                      <a:pPr algn="ctr"/>
                      <a:r>
                        <a:rPr lang="en-IN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9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Map - TNSSE text book Chapter Emergence of New Kingdoms in North India – page 119</a:t>
                      </a:r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89313">
                <a:tc>
                  <a:txBody>
                    <a:bodyPr/>
                    <a:lstStyle/>
                    <a:p>
                      <a:pPr algn="ctr"/>
                      <a:r>
                        <a:rPr lang="en-IN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IN" sz="900" dirty="0"/>
                        <a:t>Badami temple -https://www.flickr.com/photos/azwegers/9842959473 </a:t>
                      </a:r>
                    </a:p>
                    <a:p>
                      <a:pPr marL="228600" indent="-228600" rtl="0">
                        <a:buFont typeface="+mj-lt"/>
                        <a:buAutoNum type="arabicPeriod"/>
                      </a:pPr>
                      <a:r>
                        <a:rPr lang="en-IN" sz="900" b="0" dirty="0"/>
                        <a:t>Kalyani Chalukya temple - https://commons.wikimedia.org/wiki/File:11th_century_Panchalingeshwara_temples_group,_Kalyani_Chalukya,_Sedam_Karnataka_India_-_99</a:t>
                      </a:r>
                      <a:r>
                        <a:rPr lang="en-IN" sz="900" b="0"/>
                        <a:t>.jpg</a:t>
                      </a:r>
                      <a:endParaRPr lang="en-IN" sz="900" b="0" dirty="0"/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IN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Pulakesin</a:t>
                      </a:r>
                      <a:r>
                        <a:rPr lang="en-IN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https://www.youtube.com/watch?v=-xO-RHa4uew </a:t>
                      </a:r>
                      <a:endParaRPr lang="en-IN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900" dirty="0"/>
                        <a:t>1.Arian </a:t>
                      </a:r>
                      <a:r>
                        <a:rPr lang="en-IN" sz="900" dirty="0" err="1"/>
                        <a:t>Zwegers</a:t>
                      </a:r>
                      <a:endParaRPr lang="en-IN" sz="900" dirty="0"/>
                    </a:p>
                    <a:p>
                      <a:endParaRPr lang="en-IN" sz="900" dirty="0"/>
                    </a:p>
                    <a:p>
                      <a:endParaRPr lang="en-IN" sz="900" dirty="0"/>
                    </a:p>
                    <a:p>
                      <a:endParaRPr lang="en-IN" sz="900" dirty="0"/>
                    </a:p>
                    <a:p>
                      <a:r>
                        <a:rPr lang="en-IN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3.(</a:t>
                      </a:r>
                      <a:r>
                        <a:rPr lang="en-IN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youtube</a:t>
                      </a:r>
                      <a:r>
                        <a:rPr lang="en-IN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lang="en-IN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IndiaOldDays</a:t>
                      </a:r>
                      <a:r>
                        <a:rPr lang="en-IN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IN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89313">
                <a:tc>
                  <a:txBody>
                    <a:bodyPr/>
                    <a:lstStyle/>
                    <a:p>
                      <a:pPr algn="ctr"/>
                      <a:r>
                        <a:rPr lang="en-IN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9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Ellora - -https://www.flickr.com/photos/azwegers/6360177079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900" dirty="0"/>
                        <a:t>Arian </a:t>
                      </a:r>
                      <a:r>
                        <a:rPr lang="en-IN" sz="900" dirty="0" err="1"/>
                        <a:t>Zwegers</a:t>
                      </a:r>
                      <a:endParaRPr lang="en-IN" sz="900" dirty="0"/>
                    </a:p>
                    <a:p>
                      <a:endParaRPr lang="en-IN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89313">
                <a:tc>
                  <a:txBody>
                    <a:bodyPr/>
                    <a:lstStyle/>
                    <a:p>
                      <a:pPr algn="ctr"/>
                      <a:r>
                        <a:rPr lang="en-IN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 rtl="0">
                        <a:buFont typeface="+mj-lt"/>
                        <a:buAutoNum type="arabicPeriod"/>
                      </a:pPr>
                      <a:r>
                        <a:rPr lang="en-IN" sz="900" b="0" dirty="0"/>
                        <a:t>Devagiri:</a:t>
                      </a:r>
                      <a:r>
                        <a:rPr lang="en-IN" sz="900" b="0" baseline="0" dirty="0"/>
                        <a:t> </a:t>
                      </a:r>
                      <a:r>
                        <a:rPr lang="en-IN" sz="900" b="0" dirty="0"/>
                        <a:t>https://youtu.be/3LQcGA_PvAA?t=13</a:t>
                      </a:r>
                    </a:p>
                    <a:p>
                      <a:pPr marL="228600" indent="-228600" rtl="0">
                        <a:buFont typeface="+mj-lt"/>
                        <a:buAutoNum type="arabicPeriod"/>
                      </a:pPr>
                      <a:r>
                        <a:rPr lang="en-IN" sz="900" dirty="0" err="1"/>
                        <a:t>Aundha</a:t>
                      </a:r>
                      <a:r>
                        <a:rPr lang="en-IN" sz="900" dirty="0"/>
                        <a:t> naganath temple - https://www.flickr.com/photos/vijay_chennupati/15058870399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900" b="0" dirty="0"/>
                        <a:t> 1.India Old Days</a:t>
                      </a:r>
                    </a:p>
                    <a:p>
                      <a:r>
                        <a:rPr lang="en-IN" sz="900" dirty="0"/>
                        <a:t>2.vijay </a:t>
                      </a:r>
                      <a:r>
                        <a:rPr lang="en-IN" sz="900" dirty="0" err="1"/>
                        <a:t>chennupati</a:t>
                      </a:r>
                      <a:endParaRPr lang="en-IN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89313">
                <a:tc>
                  <a:txBody>
                    <a:bodyPr/>
                    <a:lstStyle/>
                    <a:p>
                      <a:pPr algn="ctr"/>
                      <a:r>
                        <a:rPr lang="en-IN" sz="9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IN" sz="900" b="0" dirty="0"/>
                        <a:t>Kakatiya Dynasty: https://youtu.be/5yozk8hWsDg?t=45</a:t>
                      </a:r>
                    </a:p>
                    <a:p>
                      <a:pPr marL="228600" marR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IN" sz="900" dirty="0" err="1"/>
                        <a:t>Hanumkonda</a:t>
                      </a:r>
                      <a:r>
                        <a:rPr lang="en-IN" sz="900" dirty="0"/>
                        <a:t>:</a:t>
                      </a:r>
                      <a:r>
                        <a:rPr lang="en-IN" sz="900" baseline="0" dirty="0"/>
                        <a:t> </a:t>
                      </a:r>
                      <a:r>
                        <a:rPr lang="en-IN" sz="900" dirty="0"/>
                        <a:t>https://commons.wikimedia.org/wiki/File:12th_century_Thousand_Pillar_temple,_Hanumkonda,_Telangana,_India_-_1.jpg</a:t>
                      </a:r>
                      <a:endParaRPr lang="en-IN" sz="9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900" b="0" baseline="0" dirty="0"/>
                        <a:t> 1.</a:t>
                      </a:r>
                      <a:r>
                        <a:rPr lang="en-IN" sz="900" dirty="0"/>
                        <a:t>BMR TUTELAGE</a:t>
                      </a:r>
                    </a:p>
                    <a:p>
                      <a:endParaRPr lang="en-IN" sz="900" dirty="0"/>
                    </a:p>
                    <a:p>
                      <a:endParaRPr lang="en-IN" sz="900" dirty="0"/>
                    </a:p>
                    <a:p>
                      <a:r>
                        <a:rPr lang="en-IN" sz="9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2.Ms Sarah Welch</a:t>
                      </a:r>
                      <a:endParaRPr lang="en-IN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89313">
                <a:tc>
                  <a:txBody>
                    <a:bodyPr/>
                    <a:lstStyle/>
                    <a:p>
                      <a:pPr algn="ctr"/>
                      <a:r>
                        <a:rPr lang="en-IN" sz="9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900" dirty="0"/>
                        <a:t>Mahabalipuram - https://www.flickr.com/photos/azwegers/6319367764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900" dirty="0"/>
                        <a:t>Arian </a:t>
                      </a:r>
                      <a:r>
                        <a:rPr lang="en-IN" sz="900" dirty="0" err="1"/>
                        <a:t>Zwegers</a:t>
                      </a:r>
                      <a:endParaRPr lang="en-IN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89313">
                <a:tc>
                  <a:txBody>
                    <a:bodyPr/>
                    <a:lstStyle/>
                    <a:p>
                      <a:pPr algn="ctr"/>
                      <a:r>
                        <a:rPr lang="en-IN" sz="9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IN" sz="900" dirty="0"/>
                        <a:t>Tanjore: https://www.needpix.com/photo/957650/brihadishvara-temple-thanjavur-tamil-nadu-india-asia-faith-religion-places-of-interest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IN" sz="900" dirty="0"/>
                        <a:t>Map – created</a:t>
                      </a:r>
                      <a:r>
                        <a:rPr lang="en-IN" sz="900" baseline="0" dirty="0"/>
                        <a:t> using PPT shapes</a:t>
                      </a:r>
                      <a:endParaRPr lang="en-IN" sz="900" dirty="0"/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IN" sz="900" dirty="0"/>
                        <a:t>Rajendra Chola - </a:t>
                      </a:r>
                      <a:r>
                        <a:rPr lang="en-IN" sz="900" b="0" dirty="0"/>
                        <a:t>https://youtu.be/3iK2jXl9_5U?t=18</a:t>
                      </a:r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  <a:p>
                      <a:endParaRPr lang="en-IN" sz="900" dirty="0"/>
                    </a:p>
                    <a:p>
                      <a:endParaRPr lang="en-IN" sz="9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9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 </a:t>
                      </a:r>
                      <a:r>
                        <a:rPr lang="en-IN" sz="9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youtube</a:t>
                      </a:r>
                      <a:r>
                        <a:rPr lang="en-IN" sz="9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channel – </a:t>
                      </a:r>
                      <a:r>
                        <a:rPr lang="en-IN" sz="9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Varuvisai</a:t>
                      </a:r>
                      <a:r>
                        <a:rPr lang="en-IN" sz="9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9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Veeran</a:t>
                      </a:r>
                      <a:endParaRPr lang="en-IN" sz="9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89313">
                <a:tc>
                  <a:txBody>
                    <a:bodyPr/>
                    <a:lstStyle/>
                    <a:p>
                      <a:pPr algn="ctr"/>
                      <a:r>
                        <a:rPr lang="en-IN" sz="9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900" dirty="0"/>
                        <a:t>Madurai: https://www.flickr.com/photos/azwegers/6863145452</a:t>
                      </a:r>
                      <a:endParaRPr lang="en-IN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Arian </a:t>
                      </a:r>
                      <a:r>
                        <a:rPr lang="en-IN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Zwegers</a:t>
                      </a:r>
                      <a:endParaRPr lang="en-IN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8097554"/>
                  </a:ext>
                </a:extLst>
              </a:tr>
              <a:tr h="389313">
                <a:tc>
                  <a:txBody>
                    <a:bodyPr/>
                    <a:lstStyle/>
                    <a:p>
                      <a:pPr algn="ctr"/>
                      <a:r>
                        <a:rPr lang="en-IN" sz="9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900" dirty="0"/>
                        <a:t>https://youtu.be/NwuuQeuhC8c?t=187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900" dirty="0" err="1"/>
                        <a:t>Youtube</a:t>
                      </a:r>
                      <a:r>
                        <a:rPr lang="en-IN" sz="900" dirty="0"/>
                        <a:t> channel – </a:t>
                      </a:r>
                      <a:r>
                        <a:rPr lang="en-IN" sz="900" dirty="0" err="1"/>
                        <a:t>Aadhan</a:t>
                      </a:r>
                      <a:r>
                        <a:rPr lang="en-IN" sz="900" dirty="0"/>
                        <a:t> Tamil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97273715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xmlns="" id="{B8945A06-9906-EFE3-68D5-23506ABF20A2}"/>
              </a:ext>
            </a:extLst>
          </p:cNvPr>
          <p:cNvSpPr txBox="1">
            <a:spLocks/>
          </p:cNvSpPr>
          <p:nvPr/>
        </p:nvSpPr>
        <p:spPr>
          <a:xfrm>
            <a:off x="3549975" y="116632"/>
            <a:ext cx="5092048" cy="500042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/>
              <a:t>Attribution / Citation</a:t>
            </a:r>
            <a:endParaRPr lang="en-IN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AEF5F4BB-389B-FB7D-7BA5-5A7D55BF33A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60473" y="1088241"/>
            <a:ext cx="202905" cy="21600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5BEF127D-44CD-7AF5-3C3D-F643D30603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62620" y="1949801"/>
            <a:ext cx="395391" cy="226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Pattadakal, Virupaksa Temple | Pattadakal, Virupaksa Temple … | Flickr">
            <a:extLst>
              <a:ext uri="{FF2B5EF4-FFF2-40B4-BE49-F238E27FC236}">
                <a16:creationId xmlns:a16="http://schemas.microsoft.com/office/drawing/2014/main" xmlns="" id="{B6EA27B2-1282-1E67-BA67-F5A493F02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25301" y="1912994"/>
            <a:ext cx="395391" cy="263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Ellora, cave 16, Kailasa Temple | Ellora, cave 16 Ellora is … | Flickr">
            <a:extLst>
              <a:ext uri="{FF2B5EF4-FFF2-40B4-BE49-F238E27FC236}">
                <a16:creationId xmlns:a16="http://schemas.microsoft.com/office/drawing/2014/main" xmlns="" id="{A716F9EF-15E9-D3F0-6156-35AA2564A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18351" y="2670465"/>
            <a:ext cx="312104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xmlns="" id="{25057CB1-FAFA-D049-8FCA-49AC6884CB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/>
          <a:srcRect l="9345" t="19823" r="35798" b="26875"/>
          <a:stretch/>
        </p:blipFill>
        <p:spPr bwMode="auto">
          <a:xfrm>
            <a:off x="2253930" y="3057731"/>
            <a:ext cx="395391" cy="2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 descr="Aundha Nagnath Temple | Aundha Nagnath is the eighth of the … | Flickr">
            <a:extLst>
              <a:ext uri="{FF2B5EF4-FFF2-40B4-BE49-F238E27FC236}">
                <a16:creationId xmlns:a16="http://schemas.microsoft.com/office/drawing/2014/main" xmlns="" id="{B93F98A0-76A8-9951-8D80-34DEA9071E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5353" y="3038338"/>
            <a:ext cx="184282" cy="245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xmlns="" id="{31FA51EF-8B96-59FB-D69A-61AB4820B0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/>
          <a:srcRect l="6931" t="20247" r="32582" b="20846"/>
          <a:stretch/>
        </p:blipFill>
        <p:spPr bwMode="auto">
          <a:xfrm>
            <a:off x="2318351" y="3552997"/>
            <a:ext cx="394491" cy="2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 descr="File:12th century Thousand Pillar temple, Hanumkonda, Telangana, India - 1.jpg">
            <a:extLst>
              <a:ext uri="{FF2B5EF4-FFF2-40B4-BE49-F238E27FC236}">
                <a16:creationId xmlns:a16="http://schemas.microsoft.com/office/drawing/2014/main" xmlns="" id="{6E69C11A-3297-C305-8D8F-1E474BFD1D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887397" y="3592839"/>
            <a:ext cx="288000" cy="216000"/>
          </a:xfrm>
          <a:prstGeom prst="rect">
            <a:avLst/>
          </a:prstGeom>
          <a:ln w="19050" cap="sq" cmpd="thickThin">
            <a:noFill/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xmlns="" id="{BFFEAB90-5A12-06F7-CEB7-C22A743E20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33021" y="4103640"/>
            <a:ext cx="323797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 descr="brihadishvara temple thanjavur free photo">
            <a:extLst>
              <a:ext uri="{FF2B5EF4-FFF2-40B4-BE49-F238E27FC236}">
                <a16:creationId xmlns:a16="http://schemas.microsoft.com/office/drawing/2014/main" xmlns="" id="{CF017E23-031D-1B33-3E74-DD3E235CF8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99537" y="4507365"/>
            <a:ext cx="288000" cy="216000"/>
          </a:xfrm>
          <a:prstGeom prst="rect">
            <a:avLst/>
          </a:prstGeom>
          <a:noFill/>
          <a:ln w="57150"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xmlns="" id="{9E5ACCD6-6C6F-4258-0DE8-25B6B4B97E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9725" y="5160458"/>
            <a:ext cx="323799" cy="2160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15" name="Picture 14" descr="Graphical user interface&#10;&#10;Description automatically generated">
            <a:extLst>
              <a:ext uri="{FF2B5EF4-FFF2-40B4-BE49-F238E27FC236}">
                <a16:creationId xmlns:a16="http://schemas.microsoft.com/office/drawing/2014/main" xmlns="" id="{981E6545-BF30-E07E-1D81-26C28F36016B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168" t="39264" r="47681" b="26317"/>
          <a:stretch/>
        </p:blipFill>
        <p:spPr>
          <a:xfrm>
            <a:off x="2695866" y="1928663"/>
            <a:ext cx="253105" cy="266833"/>
          </a:xfrm>
          <a:prstGeom prst="rect">
            <a:avLst/>
          </a:prstGeom>
        </p:spPr>
      </p:pic>
      <p:pic>
        <p:nvPicPr>
          <p:cNvPr id="16" name="Picture 15" descr="A screenshot of a video game&#10;&#10;Description automatically generated">
            <a:extLst>
              <a:ext uri="{FF2B5EF4-FFF2-40B4-BE49-F238E27FC236}">
                <a16:creationId xmlns:a16="http://schemas.microsoft.com/office/drawing/2014/main" xmlns="" id="{AA3DCA78-E287-0A05-3F0E-080104FE33EC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email">
            <a:extLst>
              <a:ext uri="{BEBA8EAE-BF5A-486C-A8C5-ECC9F3942E4B}">
                <a14:imgProps xmlns:a14="http://schemas.microsoft.com/office/drawing/2010/main" xmlns="">
                  <a14:imgLayer r:embed="">
                    <a14:imgEffect>
                      <a14:backgroundRemoval t="20278" b="96056" l="11500" r="40469">
                        <a14:foregroundMark x1="23654" y1="26076" x2="27156" y2="20333"/>
                        <a14:foregroundMark x1="27719" y1="20556" x2="32000" y2="26389"/>
                        <a14:foregroundMark x1="32000" y1="26389" x2="32215" y2="28660"/>
                        <a14:foregroundMark x1="21718" y1="67403" x2="21344" y2="82722"/>
                        <a14:foregroundMark x1="21344" y1="82722" x2="19487" y2="88240"/>
                        <a14:foregroundMark x1="19219" y1="50556" x2="18010" y2="55524"/>
                        <a14:foregroundMark x1="38500" y1="83944" x2="38346" y2="87839"/>
                        <a14:foregroundMark x1="17450" y1="87328" x2="16031" y2="87611"/>
                        <a14:foregroundMark x1="19938" y1="86833" x2="19394" y2="86941"/>
                        <a14:foregroundMark x1="16031" y1="87611" x2="15937" y2="84556"/>
                        <a14:foregroundMark x1="11563" y1="88278" x2="14633" y2="93015"/>
                        <a14:foregroundMark x1="18719" y1="90237" x2="30656" y2="94222"/>
                        <a14:foregroundMark x1="17344" y1="89778" x2="18563" y2="90185"/>
                        <a14:foregroundMark x1="37063" y1="46056" x2="37625" y2="51667"/>
                        <a14:foregroundMark x1="36844" y1="46056" x2="38000" y2="51556"/>
                        <a14:foregroundMark x1="35781" y1="92889" x2="35313" y2="93056"/>
                        <a14:foregroundMark x1="32969" y1="94222" x2="34625" y2="93333"/>
                        <a14:foregroundMark x1="33438" y1="95444" x2="34219" y2="95167"/>
                        <a14:foregroundMark x1="35844" y1="92389" x2="33531" y2="93056"/>
                        <a14:foregroundMark x1="34813" y1="94111" x2="35219" y2="94000"/>
                        <a14:foregroundMark x1="38375" y1="84500" x2="37500" y2="91667"/>
                        <a14:foregroundMark x1="37500" y1="91667" x2="37219" y2="91722"/>
                        <a14:foregroundMark x1="37219" y1="90667" x2="35844" y2="93056"/>
                        <a14:foregroundMark x1="20728" y1="93778" x2="22094" y2="95333"/>
                        <a14:foregroundMark x1="20094" y1="93056" x2="20641" y2="93679"/>
                        <a14:foregroundMark x1="19906" y1="93556" x2="21813" y2="94889"/>
                        <a14:foregroundMark x1="22310" y1="67411" x2="22344" y2="67944"/>
                        <a14:foregroundMark x1="22344" y1="67944" x2="22382" y2="67401"/>
                        <a14:foregroundMark x1="22524" y1="59341" x2="22313" y2="58778"/>
                        <a14:foregroundMark x1="24219" y1="31556" x2="24969" y2="22778"/>
                        <a14:foregroundMark x1="24156" y1="23444" x2="23875" y2="29333"/>
                        <a14:foregroundMark x1="38375" y1="86389" x2="37969" y2="91222"/>
                        <a14:foregroundMark x1="17469" y1="89556" x2="18844" y2="90333"/>
                        <a14:foregroundMark x1="39625" y1="64222" x2="39625" y2="65500"/>
                        <a14:foregroundMark x1="39563" y1="68556" x2="39563" y2="70333"/>
                        <a14:foregroundMark x1="38781" y1="57222" x2="39031" y2="57111"/>
                        <a14:foregroundMark x1="36469" y1="44778" x2="37000" y2="46444"/>
                        <a14:foregroundMark x1="37469" y1="47556" x2="37844" y2="49111"/>
                        <a14:foregroundMark x1="38125" y1="88167" x2="38313" y2="91500"/>
                        <a14:foregroundMark x1="30875" y1="95167" x2="32563" y2="94889"/>
                        <a14:foregroundMark x1="20641" y1="94309" x2="21531" y2="96056"/>
                        <a14:foregroundMark x1="20031" y1="93111" x2="20371" y2="93778"/>
                        <a14:backgroundMark x1="33219" y1="32000" x2="33438" y2="29611"/>
                        <a14:backgroundMark x1="32563" y1="33667" x2="32344" y2="31222"/>
                        <a14:backgroundMark x1="28781" y1="21056" x2="28781" y2="20167"/>
                        <a14:backgroundMark x1="24781" y1="35056" x2="24500" y2="34167"/>
                        <a14:backgroundMark x1="32844" y1="34167" x2="32344" y2="37222"/>
                        <a14:backgroundMark x1="15219" y1="91833" x2="18844" y2="94833"/>
                        <a14:backgroundMark x1="18844" y1="94833" x2="15219" y2="93944"/>
                        <a14:backgroundMark x1="17938" y1="88000" x2="17563" y2="87722"/>
                        <a14:backgroundMark x1="17656" y1="56889" x2="12719" y2="80000"/>
                        <a14:backgroundMark x1="14000" y1="71611" x2="13219" y2="74556"/>
                        <a14:backgroundMark x1="22063" y1="58667" x2="22153" y2="60445"/>
                        <a14:backgroundMark x1="34844" y1="64222" x2="35406" y2="81389"/>
                        <a14:backgroundMark x1="35125" y1="63111" x2="36125" y2="79222"/>
                        <a14:backgroundMark x1="32406" y1="34389" x2="32500" y2="29444"/>
                        <a14:backgroundMark x1="18906" y1="87222" x2="19125" y2="87444"/>
                        <a14:backgroundMark x1="500" y1="81389" x2="500" y2="81389"/>
                        <a14:backgroundMark x1="219" y1="76944" x2="219" y2="76944"/>
                        <a14:backgroundMark x1="36334" y1="93750" x2="36156" y2="94222"/>
                        <a14:backgroundMark x1="37360" y1="94101" x2="37625" y2="94222"/>
                        <a14:backgroundMark x1="40031" y1="76389" x2="40500" y2="71444"/>
                        <a14:backgroundMark x1="40474" y1="70333" x2="40625" y2="71833"/>
                        <a14:backgroundMark x1="39989" y1="65500" x2="40296" y2="68556"/>
                        <a14:backgroundMark x1="39688" y1="62500" x2="39861" y2="64222"/>
                        <a14:backgroundMark x1="31875" y1="28778" x2="32625" y2="35556"/>
                        <a14:backgroundMark x1="27500" y1="96222" x2="27781" y2="96222"/>
                        <a14:backgroundMark x1="21344" y1="60667" x2="22500" y2="58373"/>
                        <a14:backgroundMark x1="22438" y1="59333" x2="22219" y2="66889"/>
                        <a14:backgroundMark x1="22219" y1="66889" x2="22219" y2="66889"/>
                        <a14:backgroundMark x1="38219" y1="95167" x2="38094" y2="95278"/>
                        <a14:backgroundMark x1="37844" y1="94500" x2="38563" y2="93278"/>
                        <a14:backgroundMark x1="40125" y1="68444" x2="39625" y2="75889"/>
                        <a14:backgroundMark x1="39625" y1="75889" x2="39563" y2="76222"/>
                        <a14:backgroundMark x1="39500" y1="56722" x2="39875" y2="65778"/>
                        <a14:backgroundMark x1="35688" y1="81556" x2="35438" y2="81556"/>
                        <a14:backgroundMark x1="21781" y1="60944" x2="22063" y2="67444"/>
                        <a14:backgroundMark x1="18063" y1="55556" x2="17469" y2="58500"/>
                        <a14:backgroundMark x1="23750" y1="41833" x2="23563" y2="44000"/>
                        <a14:backgroundMark x1="17531" y1="88944" x2="17344" y2="87389"/>
                        <a14:backgroundMark x1="11344" y1="81056" x2="12438" y2="80500"/>
                        <a14:backgroundMark x1="17656" y1="87778" x2="17938" y2="88278"/>
                        <a14:backgroundMark x1="19313" y1="93778" x2="19313" y2="95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l="11610" t="14300" r="57677" b="4851"/>
          <a:stretch/>
        </p:blipFill>
        <p:spPr>
          <a:xfrm>
            <a:off x="3039265" y="4418665"/>
            <a:ext cx="196458" cy="265391"/>
          </a:xfrm>
          <a:prstGeom prst="rect">
            <a:avLst/>
          </a:prstGeom>
        </p:spPr>
      </p:pic>
      <p:pic>
        <p:nvPicPr>
          <p:cNvPr id="17" name="Picture 16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xmlns="" id="{9BDE8BED-7C83-956B-5A17-FECAC2343D8C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 xmlns="">
                  <a14:imgLayer r:embed="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421" t="26466" r="56864" b="15349"/>
          <a:stretch/>
        </p:blipFill>
        <p:spPr>
          <a:xfrm>
            <a:off x="2361925" y="5564183"/>
            <a:ext cx="186420" cy="30948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2F5415EC-BD45-BACE-C060-D6C9836BB61F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BEBA8EAE-BF5A-486C-A8C5-ECC9F3942E4B}">
                <a14:imgProps xmlns:a14="http://schemas.microsoft.com/office/drawing/2010/main" xmlns="">
                  <a14:imgLayer r:embed="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t="652" r="50019" b="31232"/>
          <a:stretch/>
        </p:blipFill>
        <p:spPr>
          <a:xfrm>
            <a:off x="2664463" y="4507365"/>
            <a:ext cx="222934" cy="216000"/>
          </a:xfrm>
          <a:prstGeom prst="rect">
            <a:avLst/>
          </a:prstGeom>
        </p:spPr>
      </p:pic>
      <p:pic>
        <p:nvPicPr>
          <p:cNvPr id="21" name="Picture 20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xmlns="" id="{83D5BBF4-7AE6-094F-6796-EA06178C8CEA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5234" t="21935" r="24244" b="8797"/>
          <a:stretch/>
        </p:blipFill>
        <p:spPr>
          <a:xfrm>
            <a:off x="2253930" y="1533734"/>
            <a:ext cx="145405" cy="199987"/>
          </a:xfrm>
          <a:prstGeom prst="rect">
            <a:avLst/>
          </a:prstGeom>
        </p:spPr>
      </p:pic>
      <p:sp>
        <p:nvSpPr>
          <p:cNvPr id="20" name="Google Shape;18;p12">
            <a:extLst>
              <a:ext uri="{FF2B5EF4-FFF2-40B4-BE49-F238E27FC236}">
                <a16:creationId xmlns:a16="http://schemas.microsoft.com/office/drawing/2014/main" xmlns="" id="{4CCE3727-DFE8-36D6-9C4E-A1A3F703F2D7}"/>
              </a:ext>
            </a:extLst>
          </p:cNvPr>
          <p:cNvSpPr txBox="1"/>
          <p:nvPr/>
        </p:nvSpPr>
        <p:spPr>
          <a:xfrm>
            <a:off x="607273" y="6265558"/>
            <a:ext cx="10695311" cy="261570"/>
          </a:xfrm>
          <a:prstGeom prst="rect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This digital material has been developed by the Sri </a:t>
            </a:r>
            <a:r>
              <a:rPr lang="en-US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Sathya</a:t>
            </a:r>
            <a:r>
              <a:rPr lang="en-US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Sai</a:t>
            </a:r>
            <a:r>
              <a:rPr lang="en-US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Vidya</a:t>
            </a:r>
            <a:r>
              <a:rPr lang="en-US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Vahini</a:t>
            </a:r>
            <a:r>
              <a:rPr lang="en-US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, a unit of Sri </a:t>
            </a:r>
            <a:r>
              <a:rPr lang="en-US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Sathya</a:t>
            </a:r>
            <a:r>
              <a:rPr lang="en-US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Sai</a:t>
            </a:r>
            <a:r>
              <a:rPr lang="en-US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Central Trust, </a:t>
            </a:r>
            <a:r>
              <a:rPr lang="en-US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Prasanthi</a:t>
            </a:r>
            <a:r>
              <a:rPr lang="en-US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Nilayam</a:t>
            </a:r>
            <a:r>
              <a:rPr lang="en-US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, as a collaborative offering in the service of our nation.</a:t>
            </a:r>
            <a:endParaRPr sz="11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D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728</Words>
  <Application>Microsoft Office PowerPoint</Application>
  <PresentationFormat>Custom</PresentationFormat>
  <Paragraphs>255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DD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sssvv</dc:creator>
  <cp:lastModifiedBy>Satish</cp:lastModifiedBy>
  <cp:revision>14</cp:revision>
  <dcterms:created xsi:type="dcterms:W3CDTF">2020-08-28T09:38:22Z</dcterms:created>
  <dcterms:modified xsi:type="dcterms:W3CDTF">2026-06-26T06:57:30Z</dcterms:modified>
</cp:coreProperties>
</file>