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99731" autoAdjust="0"/>
  </p:normalViewPr>
  <p:slideViewPr>
    <p:cSldViewPr snapToGrid="0">
      <p:cViewPr varScale="1">
        <p:scale>
          <a:sx n="68" d="100"/>
          <a:sy n="68" d="100"/>
        </p:scale>
        <p:origin x="-4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mbria" panose="02040503050406030204" pitchFamily="18" charset="0"/>
              </a:rPr>
              <a:t>Crowning- https://youtu.be/FeeP5pIuzt4?t=386 (Maharana </a:t>
            </a:r>
            <a:r>
              <a:rPr lang="en-US" sz="1200" dirty="0" err="1">
                <a:effectLst/>
                <a:latin typeface="Calibri" panose="020F0502020204030204" pitchFamily="34" charset="0"/>
                <a:ea typeface="Cambria" panose="02040503050406030204" pitchFamily="18" charset="0"/>
              </a:rPr>
              <a:t>Prathap</a:t>
            </a:r>
            <a:r>
              <a:rPr lang="en-US" sz="1200" dirty="0">
                <a:effectLst/>
                <a:latin typeface="Calibri" panose="020F0502020204030204" pitchFamily="34" charset="0"/>
                <a:ea typeface="Cambria" panose="02040503050406030204" pitchFamily="18" charset="0"/>
              </a:rPr>
              <a:t> by Rakesh Will WAY)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Great warriors- https://youtu.be/FeeP5pIuzt4?t=600 (Maharana </a:t>
            </a:r>
            <a:r>
              <a:rPr lang="en-US" sz="1200" dirty="0" err="1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Prathap</a:t>
            </a:r>
            <a:r>
              <a:rPr lang="en-US" sz="1200" dirty="0">
                <a:effectLst/>
                <a:latin typeface="Calibri" panose="020F05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by Rakesh Will WAY)</a:t>
            </a:r>
            <a:endParaRPr lang="en-U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/>
          </a:p>
          <a:p>
            <a:pPr rtl="0"/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41038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</a:t>
            </a:r>
          </a:p>
          <a:p>
            <a:pPr rtl="0"/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 : SSSVV gallery : key word: kings, village man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2959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IE" sz="1800" b="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conclude, even today some of the administrative policies of the Rajput period especially in the villages are being followed reflecting the foresightedness of the Rajput rulers of medieval India</a:t>
            </a:r>
            <a:r>
              <a:rPr lang="en-AE" b="0" dirty="0">
                <a:effectLst/>
              </a:rPr>
              <a:t> 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Money: https://</a:t>
            </a:r>
            <a:r>
              <a:rPr lang="en-IN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pixabay.com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/vectors/money-gold-coins-icon-treasure-5606272/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Trade: https://</a:t>
            </a:r>
            <a:r>
              <a:rPr lang="en-IN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commons.wikimedia.org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/wiki/File:Calcutta_river_view,_with_sailing_ships_%28c._1880s%29_-_2.jpg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Tax : https://</a:t>
            </a:r>
            <a:r>
              <a:rPr lang="en-IN" dirty="0" err="1"/>
              <a:t>youtu.be</a:t>
            </a:r>
            <a:r>
              <a:rPr lang="en-IN" dirty="0"/>
              <a:t>/FGrekkD84GI?t=27 (by Kids Stories in Hindi)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Tax: https://</a:t>
            </a:r>
            <a:r>
              <a:rPr lang="en-IN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youtu.be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KxnZDWAINDA?t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=458 (Attribution: Digi Nurture)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en-IN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="" xmlns:a16="http://schemas.microsoft.com/office/drawing/2014/main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64" y="-24"/>
            <a:ext cx="10363200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endParaRPr lang="en-IN" dirty="0"/>
          </a:p>
        </p:txBody>
      </p:sp>
      <p:sp>
        <p:nvSpPr>
          <p:cNvPr id="10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="" xmlns:a16="http://schemas.microsoft.com/office/drawing/2014/main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="" xmlns:a16="http://schemas.microsoft.com/office/drawing/2014/main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911424" y="1484784"/>
            <a:ext cx="10759500" cy="2775300"/>
          </a:xfrm>
          <a:prstGeom prst="rightArrow">
            <a:avLst>
              <a:gd name="adj1" fmla="val 48804"/>
              <a:gd name="adj2" fmla="val 61360"/>
            </a:avLst>
          </a:prstGeom>
          <a:gradFill>
            <a:gsLst>
              <a:gs pos="0">
                <a:srgbClr val="898881"/>
              </a:gs>
              <a:gs pos="13000">
                <a:srgbClr val="898881"/>
              </a:gs>
              <a:gs pos="44000">
                <a:srgbClr val="F2DADA"/>
              </a:gs>
              <a:gs pos="83000">
                <a:srgbClr val="E5B8B7"/>
              </a:gs>
              <a:gs pos="100000">
                <a:srgbClr val="E5B8B7"/>
              </a:gs>
            </a:gsLst>
            <a:lin ang="16200038" scaled="0"/>
          </a:gra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dirty="0">
                <a:effectLst/>
                <a:latin typeface="Shruti" panose="020B0502040204020203" pitchFamily="34" charset="0"/>
                <a:cs typeface="Shruti" panose="020B0502040204020203" pitchFamily="34" charset="0"/>
              </a:rPr>
              <a:t>શાસન અને વેપાર</a:t>
            </a:r>
            <a:endParaRPr lang="en-GB" sz="5400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"/>
          <p:cNvSpPr/>
          <p:nvPr/>
        </p:nvSpPr>
        <p:spPr>
          <a:xfrm flipH="1">
            <a:off x="1292630" y="190273"/>
            <a:ext cx="8895756" cy="720899"/>
          </a:xfrm>
          <a:custGeom>
            <a:avLst/>
            <a:gdLst/>
            <a:ahLst/>
            <a:cxnLst/>
            <a:rect l="l" t="t" r="r" b="b"/>
            <a:pathLst>
              <a:path w="4738086" h="739384" extrusionOk="0">
                <a:moveTo>
                  <a:pt x="0" y="0"/>
                </a:moveTo>
                <a:lnTo>
                  <a:pt x="4738086" y="0"/>
                </a:lnTo>
                <a:lnTo>
                  <a:pt x="4738086" y="739384"/>
                </a:lnTo>
                <a:lnTo>
                  <a:pt x="620997" y="734218"/>
                </a:lnTo>
                <a:cubicBezTo>
                  <a:pt x="603730" y="700566"/>
                  <a:pt x="583888" y="646252"/>
                  <a:pt x="566621" y="612600"/>
                </a:cubicBezTo>
                <a:cubicBezTo>
                  <a:pt x="433627" y="375538"/>
                  <a:pt x="280465" y="196821"/>
                  <a:pt x="60223" y="39702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1143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gu-IN" sz="3600" b="1" dirty="0">
                <a:effectLst/>
              </a:rPr>
              <a:t>રાજપૂત યુગ દરમિયાન શાસન</a:t>
            </a:r>
            <a:endParaRPr lang="en-GB"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oogle Shape;132;p1"/>
          <p:cNvGrpSpPr/>
          <p:nvPr/>
        </p:nvGrpSpPr>
        <p:grpSpPr>
          <a:xfrm>
            <a:off x="4483208" y="1104803"/>
            <a:ext cx="1602377" cy="5575808"/>
            <a:chOff x="3962400" y="1600200"/>
            <a:chExt cx="1602377" cy="5403962"/>
          </a:xfrm>
        </p:grpSpPr>
        <p:grpSp>
          <p:nvGrpSpPr>
            <p:cNvPr id="3" name="Google Shape;133;p1"/>
            <p:cNvGrpSpPr/>
            <p:nvPr/>
          </p:nvGrpSpPr>
          <p:grpSpPr>
            <a:xfrm>
              <a:off x="3962400" y="1600200"/>
              <a:ext cx="1602377" cy="5403962"/>
              <a:chOff x="3962400" y="1600200"/>
              <a:chExt cx="1602377" cy="5403962"/>
            </a:xfrm>
          </p:grpSpPr>
          <p:sp>
            <p:nvSpPr>
              <p:cNvPr id="134" name="Google Shape;134;p1"/>
              <p:cNvSpPr/>
              <p:nvPr/>
            </p:nvSpPr>
            <p:spPr>
              <a:xfrm>
                <a:off x="3962400" y="1856720"/>
                <a:ext cx="1257300" cy="4653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355600" dist="38100" dir="10800000" sx="102000" sy="102000" algn="r" rotWithShape="0">
                  <a:srgbClr val="000000">
                    <a:alpha val="3137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>
                <a:off x="3962400" y="1600200"/>
                <a:ext cx="1447800" cy="2565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>
                <a:off x="3964577" y="6263762"/>
                <a:ext cx="1600200" cy="740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7" name="Google Shape;137;p1"/>
            <p:cNvSpPr/>
            <p:nvPr/>
          </p:nvSpPr>
          <p:spPr>
            <a:xfrm>
              <a:off x="4610100" y="1728460"/>
              <a:ext cx="954600" cy="5219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" name="Google Shape;138;p1"/>
          <p:cNvGrpSpPr/>
          <p:nvPr/>
        </p:nvGrpSpPr>
        <p:grpSpPr>
          <a:xfrm>
            <a:off x="4343009" y="1418868"/>
            <a:ext cx="7016402" cy="831000"/>
            <a:chOff x="3919199" y="1962243"/>
            <a:chExt cx="7016402" cy="831000"/>
          </a:xfrm>
        </p:grpSpPr>
        <p:sp>
          <p:nvSpPr>
            <p:cNvPr id="139" name="Google Shape;139;p1"/>
            <p:cNvSpPr/>
            <p:nvPr/>
          </p:nvSpPr>
          <p:spPr>
            <a:xfrm>
              <a:off x="5444401" y="1962243"/>
              <a:ext cx="54912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gu-IN" sz="2400" dirty="0" err="1">
                  <a:effectLst/>
                </a:rPr>
                <a:t>રાજવંશો</a:t>
              </a:r>
              <a:r>
                <a:rPr lang="gu-IN" sz="2400" dirty="0">
                  <a:effectLst/>
                </a:rPr>
                <a:t> </a:t>
              </a:r>
              <a:r>
                <a:rPr lang="gu-IN" sz="2400" dirty="0" err="1">
                  <a:effectLst/>
                </a:rPr>
                <a:t>બદલાયા</a:t>
              </a:r>
              <a:r>
                <a:rPr lang="gu-IN" sz="2400" dirty="0">
                  <a:effectLst/>
                </a:rPr>
                <a:t>, પણ </a:t>
              </a:r>
              <a:r>
                <a:rPr lang="gu-IN" sz="2400" dirty="0" err="1">
                  <a:effectLst/>
                </a:rPr>
                <a:t>રાજપૂત</a:t>
              </a:r>
              <a:r>
                <a:rPr lang="gu-IN" sz="2400" dirty="0">
                  <a:effectLst/>
                </a:rPr>
                <a:t> વહીવટ </a:t>
              </a:r>
              <a:r>
                <a:rPr lang="en-GB" sz="2400" dirty="0" err="1">
                  <a:effectLst/>
                </a:rPr>
                <a:t>યથાવત્</a:t>
              </a:r>
              <a:r>
                <a:rPr lang="gu-IN" sz="2400" dirty="0">
                  <a:effectLst/>
                </a:rPr>
                <a:t> રહ્યો</a:t>
              </a:r>
              <a:r>
                <a:rPr lang="en-GB" sz="2400" dirty="0">
                  <a:effectLst/>
                </a:rPr>
                <a:t>. 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" name="Google Shape;140;p1"/>
            <p:cNvGrpSpPr/>
            <p:nvPr/>
          </p:nvGrpSpPr>
          <p:grpSpPr>
            <a:xfrm>
              <a:off x="3919199" y="2015699"/>
              <a:ext cx="1442039" cy="587470"/>
              <a:chOff x="3919199" y="2015699"/>
              <a:chExt cx="1442039" cy="587470"/>
            </a:xfrm>
          </p:grpSpPr>
          <p:sp>
            <p:nvSpPr>
              <p:cNvPr id="141" name="Google Shape;141;p1"/>
              <p:cNvSpPr/>
              <p:nvPr/>
            </p:nvSpPr>
            <p:spPr>
              <a:xfrm rot="10800000">
                <a:off x="3919199" y="2474769"/>
                <a:ext cx="119400" cy="128400"/>
              </a:xfrm>
              <a:prstGeom prst="rtTriangle">
                <a:avLst/>
              </a:pr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"/>
              <p:cNvSpPr/>
              <p:nvPr/>
            </p:nvSpPr>
            <p:spPr>
              <a:xfrm>
                <a:off x="4910938" y="2015699"/>
                <a:ext cx="450300" cy="467400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rgbClr val="5F497A"/>
                  </a:gs>
                  <a:gs pos="58999">
                    <a:schemeClr val="accent4"/>
                  </a:gs>
                  <a:gs pos="100000">
                    <a:srgbClr val="CCC0D9"/>
                  </a:gs>
                </a:gsLst>
                <a:lin ang="16200038" scaled="0"/>
              </a:gra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"/>
              <p:cNvSpPr/>
              <p:nvPr/>
            </p:nvSpPr>
            <p:spPr>
              <a:xfrm>
                <a:off x="4681308" y="2017691"/>
                <a:ext cx="450300" cy="467400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chemeClr val="accent4"/>
                  </a:gs>
                  <a:gs pos="80000">
                    <a:srgbClr val="B2A0C7"/>
                  </a:gs>
                  <a:gs pos="100000">
                    <a:srgbClr val="CCC0D9"/>
                  </a:gs>
                </a:gsLst>
                <a:lin ang="16200038" scaled="0"/>
              </a:gra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"/>
              <p:cNvSpPr/>
              <p:nvPr/>
            </p:nvSpPr>
            <p:spPr>
              <a:xfrm>
                <a:off x="4456022" y="2017691"/>
                <a:ext cx="450300" cy="467400"/>
              </a:xfrm>
              <a:prstGeom prst="chevron">
                <a:avLst>
                  <a:gd name="adj" fmla="val 49292"/>
                </a:avLst>
              </a:prstGeom>
              <a:gradFill>
                <a:gsLst>
                  <a:gs pos="0">
                    <a:srgbClr val="C8B2E9"/>
                  </a:gs>
                  <a:gs pos="35000">
                    <a:srgbClr val="D6CAED"/>
                  </a:gs>
                  <a:gs pos="100000">
                    <a:srgbClr val="EFE8FA"/>
                  </a:gs>
                </a:gsLst>
                <a:lin ang="16200038" scaled="0"/>
              </a:gra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"/>
              <p:cNvSpPr/>
              <p:nvPr/>
            </p:nvSpPr>
            <p:spPr>
              <a:xfrm>
                <a:off x="3924300" y="2015699"/>
                <a:ext cx="762000" cy="457200"/>
              </a:xfrm>
              <a:prstGeom prst="homePlate">
                <a:avLst>
                  <a:gd name="adj" fmla="val 50000"/>
                </a:avLst>
              </a:prstGeom>
              <a:solidFill>
                <a:srgbClr val="F2F2F2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" name="Google Shape;146;p1"/>
          <p:cNvGrpSpPr/>
          <p:nvPr/>
        </p:nvGrpSpPr>
        <p:grpSpPr>
          <a:xfrm>
            <a:off x="4343010" y="2597220"/>
            <a:ext cx="7390202" cy="831000"/>
            <a:chOff x="3919199" y="2980038"/>
            <a:chExt cx="7390202" cy="831000"/>
          </a:xfrm>
        </p:grpSpPr>
        <p:sp>
          <p:nvSpPr>
            <p:cNvPr id="147" name="Google Shape;147;p1"/>
            <p:cNvSpPr/>
            <p:nvPr/>
          </p:nvSpPr>
          <p:spPr>
            <a:xfrm rot="10800000">
              <a:off x="3919199" y="3456722"/>
              <a:ext cx="119400" cy="128400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4910938" y="2995678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31859B"/>
                </a:gs>
                <a:gs pos="58000">
                  <a:schemeClr val="accent5"/>
                </a:gs>
                <a:gs pos="100000">
                  <a:srgbClr val="B6DDE7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4681308" y="2997670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5"/>
                </a:gs>
                <a:gs pos="45000">
                  <a:srgbClr val="92CCDC"/>
                </a:gs>
                <a:gs pos="100000">
                  <a:srgbClr val="B6DDE7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4456022" y="2997670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3924300" y="2999662"/>
              <a:ext cx="762000" cy="457200"/>
            </a:xfrm>
            <a:prstGeom prst="homePlat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5444401" y="2980038"/>
              <a:ext cx="58650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રાજાનું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પદ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વંશપરંપરાગત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હતું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પરંતુ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કોઈપણ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પુત્રને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યુવરાજ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તરીકે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પસંદ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કરી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શકતા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oogle Shape;153;p1"/>
          <p:cNvGrpSpPr/>
          <p:nvPr/>
        </p:nvGrpSpPr>
        <p:grpSpPr>
          <a:xfrm>
            <a:off x="4343010" y="3900429"/>
            <a:ext cx="7513542" cy="831000"/>
            <a:chOff x="3921755" y="3882195"/>
            <a:chExt cx="7513542" cy="831000"/>
          </a:xfrm>
        </p:grpSpPr>
        <p:sp>
          <p:nvSpPr>
            <p:cNvPr id="154" name="Google Shape;154;p1"/>
            <p:cNvSpPr/>
            <p:nvPr/>
          </p:nvSpPr>
          <p:spPr>
            <a:xfrm rot="10800000">
              <a:off x="3921755" y="4437134"/>
              <a:ext cx="119400" cy="128400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911058" y="3980074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76923C"/>
                </a:gs>
                <a:gs pos="61000">
                  <a:schemeClr val="accent3"/>
                </a:gs>
                <a:gs pos="100000">
                  <a:srgbClr val="D6E3BC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4681428" y="3982066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3"/>
                </a:gs>
                <a:gs pos="35000">
                  <a:srgbClr val="C2D59B"/>
                </a:gs>
                <a:gs pos="100000">
                  <a:srgbClr val="D6E3BC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4456142" y="3982066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3926856" y="3980074"/>
              <a:ext cx="762000" cy="457200"/>
            </a:xfrm>
            <a:prstGeom prst="homePlat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5570297" y="3882195"/>
              <a:ext cx="58650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આ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સમયે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બે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પ્રકારના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મંત્રીઓ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હતા</a:t>
              </a:r>
              <a:endParaRPr sz="2400" b="0" i="0" u="none" strike="noStrike" cap="none" dirty="0">
                <a:solidFill>
                  <a:schemeClr val="dk1"/>
                </a:solidFill>
                <a:latin typeface="Shruti" pitchFamily="34" charset="0"/>
                <a:ea typeface="Calibri"/>
                <a:cs typeface="Shruti" pitchFamily="34" charset="0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IN" sz="2400" b="1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1)</a:t>
              </a:r>
              <a:r>
                <a:rPr lang="en-GB" sz="2400" b="1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r>
                <a:rPr lang="en-GB" sz="2400" b="1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અમાત્ય</a:t>
              </a:r>
              <a:r>
                <a:rPr lang="en-IN" sz="2400" b="1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2) </a:t>
              </a:r>
              <a:r>
                <a:rPr lang="en-GB" sz="2400" b="1" i="0" u="none" strike="noStrike" cap="none" dirty="0" err="1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સચિવો</a:t>
              </a:r>
              <a:r>
                <a:rPr lang="en-IN" sz="2400" b="1" i="0" u="none" strike="noStrike" cap="none" dirty="0">
                  <a:solidFill>
                    <a:schemeClr val="dk1"/>
                  </a:solidFill>
                  <a:latin typeface="Shruti" pitchFamily="34" charset="0"/>
                  <a:ea typeface="Calibri"/>
                  <a:cs typeface="Shruti" pitchFamily="34" charset="0"/>
                  <a:sym typeface="Calibri"/>
                </a:rPr>
                <a:t> </a:t>
              </a:r>
              <a:endParaRPr sz="2400" b="1" i="0" u="none" strike="noStrike" cap="none" dirty="0">
                <a:solidFill>
                  <a:schemeClr val="dk1"/>
                </a:solidFill>
                <a:latin typeface="Shruti" pitchFamily="34" charset="0"/>
                <a:ea typeface="Calibri"/>
                <a:cs typeface="Shruti" pitchFamily="34" charset="0"/>
                <a:sym typeface="Calibri"/>
              </a:endParaRPr>
            </a:p>
          </p:txBody>
        </p:sp>
      </p:grpSp>
      <p:grpSp>
        <p:nvGrpSpPr>
          <p:cNvPr id="8" name="Google Shape;160;p1"/>
          <p:cNvGrpSpPr/>
          <p:nvPr/>
        </p:nvGrpSpPr>
        <p:grpSpPr>
          <a:xfrm>
            <a:off x="4367148" y="5182713"/>
            <a:ext cx="7705608" cy="831000"/>
            <a:chOff x="3924311" y="4754520"/>
            <a:chExt cx="7705608" cy="831000"/>
          </a:xfrm>
        </p:grpSpPr>
        <p:sp>
          <p:nvSpPr>
            <p:cNvPr id="161" name="Google Shape;161;p1"/>
            <p:cNvSpPr/>
            <p:nvPr/>
          </p:nvSpPr>
          <p:spPr>
            <a:xfrm rot="10800000">
              <a:off x="3924311" y="5417546"/>
              <a:ext cx="119400" cy="128400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4910938" y="4956032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E36C09"/>
                </a:gs>
                <a:gs pos="65000">
                  <a:schemeClr val="accent6"/>
                </a:gs>
                <a:gs pos="100000">
                  <a:srgbClr val="FBD4B4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4681308" y="4958024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chemeClr val="accent6"/>
                </a:gs>
                <a:gs pos="43000">
                  <a:srgbClr val="FABF8E"/>
                </a:gs>
                <a:gs pos="100000">
                  <a:srgbClr val="FBD4B4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4456022" y="4958024"/>
              <a:ext cx="450300" cy="467400"/>
            </a:xfrm>
            <a:prstGeom prst="chevron">
              <a:avLst>
                <a:gd name="adj" fmla="val 49292"/>
              </a:avLst>
            </a:prstGeom>
            <a:gradFill>
              <a:gsLst>
                <a:gs pos="0">
                  <a:srgbClr val="FFBB82"/>
                </a:gs>
                <a:gs pos="35000">
                  <a:srgbClr val="FFCFA8"/>
                </a:gs>
                <a:gs pos="100000">
                  <a:srgbClr val="FFEBD9"/>
                </a:gs>
              </a:gsLst>
              <a:lin ang="16200038" scaled="0"/>
            </a:gra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3929412" y="4960486"/>
              <a:ext cx="762000" cy="457200"/>
            </a:xfrm>
            <a:prstGeom prst="homePlate">
              <a:avLst>
                <a:gd name="adj" fmla="val 50000"/>
              </a:avLst>
            </a:prstGeom>
            <a:solidFill>
              <a:srgbClr val="F2F2F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5529719" y="4754520"/>
              <a:ext cx="61002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અમાત્ય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અથવા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મંત્રીઓ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નીતિઓ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બનાવતા</a:t>
              </a:r>
              <a:r>
                <a:rPr lang="en-GB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હતા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સચિવો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યુદ્ધો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લડતા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અને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શાંતિ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સ્થાપતા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હતા</a:t>
              </a:r>
              <a:r>
                <a:rPr lang="en-GB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7" name="Google Shape;16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7682" y="1485326"/>
            <a:ext cx="3114223" cy="208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418" y="3776628"/>
            <a:ext cx="3114222" cy="2481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xmlns="" id="{271BDFB0-91F1-F666-CDEA-3BFDDD3E3CE3}"/>
              </a:ext>
            </a:extLst>
          </p:cNvPr>
          <p:cNvSpPr/>
          <p:nvPr/>
        </p:nvSpPr>
        <p:spPr>
          <a:xfrm rot="10800000" flipV="1">
            <a:off x="1415480" y="188640"/>
            <a:ext cx="8892988" cy="720080"/>
          </a:xfrm>
          <a:custGeom>
            <a:avLst/>
            <a:gdLst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49333 w 4738086"/>
              <a:gd name="connsiteY3" fmla="*/ 739384 h 739384"/>
              <a:gd name="connsiteX4" fmla="*/ 597533 w 4738086"/>
              <a:gd name="connsiteY4" fmla="*/ 638429 h 739384"/>
              <a:gd name="connsiteX5" fmla="*/ 60223 w 4738086"/>
              <a:gd name="connsiteY5" fmla="*/ 39702 h 739384"/>
              <a:gd name="connsiteX6" fmla="*/ 0 w 4738086"/>
              <a:gd name="connsiteY6" fmla="*/ 0 h 739384"/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36453 w 4738086"/>
              <a:gd name="connsiteY3" fmla="*/ 739384 h 739384"/>
              <a:gd name="connsiteX4" fmla="*/ 597533 w 4738086"/>
              <a:gd name="connsiteY4" fmla="*/ 638429 h 739384"/>
              <a:gd name="connsiteX5" fmla="*/ 60223 w 4738086"/>
              <a:gd name="connsiteY5" fmla="*/ 39702 h 739384"/>
              <a:gd name="connsiteX6" fmla="*/ 0 w 4738086"/>
              <a:gd name="connsiteY6" fmla="*/ 0 h 739384"/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36453 w 4738086"/>
              <a:gd name="connsiteY3" fmla="*/ 739384 h 739384"/>
              <a:gd name="connsiteX4" fmla="*/ 579501 w 4738086"/>
              <a:gd name="connsiteY4" fmla="*/ 612600 h 739384"/>
              <a:gd name="connsiteX5" fmla="*/ 60223 w 4738086"/>
              <a:gd name="connsiteY5" fmla="*/ 39702 h 739384"/>
              <a:gd name="connsiteX6" fmla="*/ 0 w 4738086"/>
              <a:gd name="connsiteY6" fmla="*/ 0 h 739384"/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15845 w 4738086"/>
              <a:gd name="connsiteY3" fmla="*/ 739384 h 739384"/>
              <a:gd name="connsiteX4" fmla="*/ 579501 w 4738086"/>
              <a:gd name="connsiteY4" fmla="*/ 612600 h 739384"/>
              <a:gd name="connsiteX5" fmla="*/ 60223 w 4738086"/>
              <a:gd name="connsiteY5" fmla="*/ 39702 h 739384"/>
              <a:gd name="connsiteX6" fmla="*/ 0 w 4738086"/>
              <a:gd name="connsiteY6" fmla="*/ 0 h 739384"/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15845 w 4738086"/>
              <a:gd name="connsiteY3" fmla="*/ 739384 h 739384"/>
              <a:gd name="connsiteX4" fmla="*/ 566621 w 4738086"/>
              <a:gd name="connsiteY4" fmla="*/ 612600 h 739384"/>
              <a:gd name="connsiteX5" fmla="*/ 60223 w 4738086"/>
              <a:gd name="connsiteY5" fmla="*/ 39702 h 739384"/>
              <a:gd name="connsiteX6" fmla="*/ 0 w 4738086"/>
              <a:gd name="connsiteY6" fmla="*/ 0 h 739384"/>
              <a:gd name="connsiteX0" fmla="*/ 0 w 4738086"/>
              <a:gd name="connsiteY0" fmla="*/ 0 h 739384"/>
              <a:gd name="connsiteX1" fmla="*/ 4738086 w 4738086"/>
              <a:gd name="connsiteY1" fmla="*/ 0 h 739384"/>
              <a:gd name="connsiteX2" fmla="*/ 4738086 w 4738086"/>
              <a:gd name="connsiteY2" fmla="*/ 739384 h 739384"/>
              <a:gd name="connsiteX3" fmla="*/ 620997 w 4738086"/>
              <a:gd name="connsiteY3" fmla="*/ 734218 h 739384"/>
              <a:gd name="connsiteX4" fmla="*/ 566621 w 4738086"/>
              <a:gd name="connsiteY4" fmla="*/ 612600 h 739384"/>
              <a:gd name="connsiteX5" fmla="*/ 60223 w 4738086"/>
              <a:gd name="connsiteY5" fmla="*/ 39702 h 739384"/>
              <a:gd name="connsiteX6" fmla="*/ 0 w 4738086"/>
              <a:gd name="connsiteY6" fmla="*/ 0 h 73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8086" h="739384">
                <a:moveTo>
                  <a:pt x="0" y="0"/>
                </a:moveTo>
                <a:lnTo>
                  <a:pt x="4738086" y="0"/>
                </a:lnTo>
                <a:lnTo>
                  <a:pt x="4738086" y="739384"/>
                </a:lnTo>
                <a:lnTo>
                  <a:pt x="620997" y="734218"/>
                </a:lnTo>
                <a:cubicBezTo>
                  <a:pt x="603730" y="700566"/>
                  <a:pt x="583888" y="646252"/>
                  <a:pt x="566621" y="612600"/>
                </a:cubicBezTo>
                <a:cubicBezTo>
                  <a:pt x="433627" y="375538"/>
                  <a:pt x="280465" y="196821"/>
                  <a:pt x="60223" y="39702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14300" lvl="0" algn="ctr">
              <a:buClr>
                <a:schemeClr val="dk1"/>
              </a:buClr>
              <a:buSzPts val="3600"/>
            </a:pPr>
            <a:r>
              <a:rPr lang="gu-IN" sz="3600" b="1" dirty="0" smtClean="0">
                <a:solidFill>
                  <a:schemeClr val="tx1"/>
                </a:solidFill>
              </a:rPr>
              <a:t>રાજપૂત યુગ દરમિયાન શાસન</a:t>
            </a:r>
            <a:endParaRPr lang="en-GB" sz="3600" b="1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xmlns="" id="{2B99BC3B-E354-7C32-E0B1-54FBBB1242E8}"/>
              </a:ext>
            </a:extLst>
          </p:cNvPr>
          <p:cNvGrpSpPr/>
          <p:nvPr/>
        </p:nvGrpSpPr>
        <p:grpSpPr>
          <a:xfrm>
            <a:off x="5663952" y="3781567"/>
            <a:ext cx="6349506" cy="2507882"/>
            <a:chOff x="5807968" y="3140968"/>
            <a:chExt cx="6349506" cy="2507882"/>
          </a:xfrm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xmlns="" id="{925C79E7-D279-20D4-7084-D6A2CE6993D9}"/>
                </a:ext>
              </a:extLst>
            </p:cNvPr>
            <p:cNvGrpSpPr/>
            <p:nvPr/>
          </p:nvGrpSpPr>
          <p:grpSpPr>
            <a:xfrm>
              <a:off x="5807968" y="3140968"/>
              <a:ext cx="6120679" cy="2507882"/>
              <a:chOff x="6346780" y="3129470"/>
              <a:chExt cx="6120679" cy="2507882"/>
            </a:xfrm>
          </p:grpSpPr>
          <p:sp>
            <p:nvSpPr>
              <p:cNvPr id="10" name="Hexagon 9">
                <a:extLst>
                  <a:ext uri="{FF2B5EF4-FFF2-40B4-BE49-F238E27FC236}">
                    <a16:creationId xmlns:a16="http://schemas.microsoft.com/office/drawing/2014/main" xmlns="" id="{CBB094B3-CADB-057C-C56D-A2E24A660ECF}"/>
                  </a:ext>
                </a:extLst>
              </p:cNvPr>
              <p:cNvSpPr/>
              <p:nvPr/>
            </p:nvSpPr>
            <p:spPr>
              <a:xfrm>
                <a:off x="6346780" y="3129470"/>
                <a:ext cx="2880320" cy="2507882"/>
              </a:xfrm>
              <a:prstGeom prst="hexagon">
                <a:avLst/>
              </a:prstGeom>
              <a:solidFill>
                <a:srgbClr val="FF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1" name="Freeform: Shape 8">
                <a:extLst>
                  <a:ext uri="{FF2B5EF4-FFF2-40B4-BE49-F238E27FC236}">
                    <a16:creationId xmlns:a16="http://schemas.microsoft.com/office/drawing/2014/main" xmlns="" id="{D4B07E36-1A50-5204-B579-EC1E7B0D9ADC}"/>
                  </a:ext>
                </a:extLst>
              </p:cNvPr>
              <p:cNvSpPr/>
              <p:nvPr/>
            </p:nvSpPr>
            <p:spPr>
              <a:xfrm flipH="1">
                <a:off x="6744071" y="3501008"/>
                <a:ext cx="5723388" cy="1764806"/>
              </a:xfrm>
              <a:custGeom>
                <a:avLst/>
                <a:gdLst>
                  <a:gd name="connsiteX0" fmla="*/ 0 w 4184838"/>
                  <a:gd name="connsiteY0" fmla="*/ 0 h 1368152"/>
                  <a:gd name="connsiteX1" fmla="*/ 2654668 w 4184838"/>
                  <a:gd name="connsiteY1" fmla="*/ 0 h 1368152"/>
                  <a:gd name="connsiteX2" fmla="*/ 3816424 w 4184838"/>
                  <a:gd name="connsiteY2" fmla="*/ 0 h 1368152"/>
                  <a:gd name="connsiteX3" fmla="*/ 3842800 w 4184838"/>
                  <a:gd name="connsiteY3" fmla="*/ 0 h 1368152"/>
                  <a:gd name="connsiteX4" fmla="*/ 4184838 w 4184838"/>
                  <a:gd name="connsiteY4" fmla="*/ 684076 h 1368152"/>
                  <a:gd name="connsiteX5" fmla="*/ 3842800 w 4184838"/>
                  <a:gd name="connsiteY5" fmla="*/ 1368152 h 1368152"/>
                  <a:gd name="connsiteX6" fmla="*/ 3816424 w 4184838"/>
                  <a:gd name="connsiteY6" fmla="*/ 1368152 h 1368152"/>
                  <a:gd name="connsiteX7" fmla="*/ 2654668 w 4184838"/>
                  <a:gd name="connsiteY7" fmla="*/ 1368152 h 1368152"/>
                  <a:gd name="connsiteX8" fmla="*/ 0 w 4184838"/>
                  <a:gd name="connsiteY8" fmla="*/ 1368152 h 1368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84838" h="1368152">
                    <a:moveTo>
                      <a:pt x="0" y="0"/>
                    </a:moveTo>
                    <a:lnTo>
                      <a:pt x="2654668" y="0"/>
                    </a:lnTo>
                    <a:lnTo>
                      <a:pt x="3816424" y="0"/>
                    </a:lnTo>
                    <a:lnTo>
                      <a:pt x="3842800" y="0"/>
                    </a:lnTo>
                    <a:lnTo>
                      <a:pt x="4184838" y="684076"/>
                    </a:lnTo>
                    <a:lnTo>
                      <a:pt x="3842800" y="1368152"/>
                    </a:lnTo>
                    <a:lnTo>
                      <a:pt x="3816424" y="1368152"/>
                    </a:lnTo>
                    <a:lnTo>
                      <a:pt x="2654668" y="1368152"/>
                    </a:lnTo>
                    <a:lnTo>
                      <a:pt x="0" y="136815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D87C25A-1459-57A4-6C20-0CFE23C339F5}"/>
                </a:ext>
              </a:extLst>
            </p:cNvPr>
            <p:cNvSpPr txBox="1"/>
            <p:nvPr/>
          </p:nvSpPr>
          <p:spPr>
            <a:xfrm>
              <a:off x="6434086" y="3706662"/>
              <a:ext cx="572338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gu-IN" sz="2400" dirty="0" smtClean="0"/>
                <a:t>ગામોમાં </a:t>
              </a:r>
              <a:r>
                <a:rPr lang="gu-IN" sz="2400" b="1" dirty="0" smtClean="0"/>
                <a:t>ગ્રામ પંચાયત</a:t>
              </a:r>
              <a:r>
                <a:rPr lang="gu-IN" sz="2400" dirty="0" smtClean="0"/>
                <a:t> હતી, જે ન્યાય આપતી હતી. </a:t>
              </a:r>
              <a:r>
                <a:rPr lang="en-IE" sz="2400" dirty="0" smtClean="0"/>
                <a:t> </a:t>
              </a:r>
              <a:endParaRPr lang="en-IE" sz="2400" dirty="0"/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gu-IN" sz="2400" dirty="0" smtClean="0"/>
                <a:t>ગામ પંચાયતના વડાને </a:t>
              </a:r>
              <a:r>
                <a:rPr lang="gu-IN" sz="2400" b="1" dirty="0" smtClean="0"/>
                <a:t>મુખી</a:t>
              </a:r>
              <a:r>
                <a:rPr lang="gu-IN" sz="2400" dirty="0" smtClean="0"/>
                <a:t> અથવા </a:t>
              </a:r>
              <a:r>
                <a:rPr lang="gu-IN" sz="2400" b="1" dirty="0" smtClean="0"/>
                <a:t>સરપંચ</a:t>
              </a:r>
              <a:r>
                <a:rPr lang="gu-IN" sz="2400" dirty="0" smtClean="0"/>
                <a:t> તરીકે ઓળખવામાં આવતો</a:t>
              </a:r>
              <a:endParaRPr lang="en-US" sz="2400" dirty="0"/>
            </a:p>
          </p:txBody>
        </p:sp>
      </p:grpSp>
      <p:cxnSp>
        <p:nvCxnSpPr>
          <p:cNvPr id="13" name="Connector: Elbow 16">
            <a:extLst>
              <a:ext uri="{FF2B5EF4-FFF2-40B4-BE49-F238E27FC236}">
                <a16:creationId xmlns:a16="http://schemas.microsoft.com/office/drawing/2014/main" xmlns="" id="{89403BAE-7FE9-15CD-15AB-21998D70A0F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279576" y="3850260"/>
            <a:ext cx="2776884" cy="2675083"/>
          </a:xfrm>
          <a:prstGeom prst="bentConnector3">
            <a:avLst>
              <a:gd name="adj1" fmla="val 2665"/>
            </a:avLst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7">
            <a:extLst>
              <a:ext uri="{FF2B5EF4-FFF2-40B4-BE49-F238E27FC236}">
                <a16:creationId xmlns:a16="http://schemas.microsoft.com/office/drawing/2014/main" xmlns="" id="{151DABB5-EF85-1A22-D3BA-261988A41DD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104114" y="1200404"/>
            <a:ext cx="3024334" cy="2572978"/>
          </a:xfrm>
          <a:prstGeom prst="bentConnector3">
            <a:avLst>
              <a:gd name="adj1" fmla="val 97998"/>
            </a:avLst>
          </a:prstGeom>
          <a:ln w="38100">
            <a:solidFill>
              <a:srgbClr val="E133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1">
            <a:extLst>
              <a:ext uri="{FF2B5EF4-FFF2-40B4-BE49-F238E27FC236}">
                <a16:creationId xmlns:a16="http://schemas.microsoft.com/office/drawing/2014/main" xmlns="" id="{86CFADC8-945D-51DE-DF33-5D56D820769F}"/>
              </a:ext>
            </a:extLst>
          </p:cNvPr>
          <p:cNvGrpSpPr/>
          <p:nvPr/>
        </p:nvGrpSpPr>
        <p:grpSpPr>
          <a:xfrm>
            <a:off x="479376" y="1313892"/>
            <a:ext cx="5795396" cy="2507882"/>
            <a:chOff x="479376" y="1313892"/>
            <a:chExt cx="5795396" cy="2507882"/>
          </a:xfrm>
        </p:grpSpPr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xmlns="" id="{C2066ECB-736C-C2AD-0D8B-32B14CB6F7EF}"/>
                </a:ext>
              </a:extLst>
            </p:cNvPr>
            <p:cNvGrpSpPr/>
            <p:nvPr/>
          </p:nvGrpSpPr>
          <p:grpSpPr>
            <a:xfrm>
              <a:off x="479376" y="1313892"/>
              <a:ext cx="5795396" cy="2507882"/>
              <a:chOff x="300604" y="1628800"/>
              <a:chExt cx="5795396" cy="2507882"/>
            </a:xfrm>
          </p:grpSpPr>
          <p:sp>
            <p:nvSpPr>
              <p:cNvPr id="4" name="Hexagon 3">
                <a:extLst>
                  <a:ext uri="{FF2B5EF4-FFF2-40B4-BE49-F238E27FC236}">
                    <a16:creationId xmlns:a16="http://schemas.microsoft.com/office/drawing/2014/main" xmlns="" id="{E938A0E5-35E4-B05F-F9AB-26189C1DCA04}"/>
                  </a:ext>
                </a:extLst>
              </p:cNvPr>
              <p:cNvSpPr/>
              <p:nvPr/>
            </p:nvSpPr>
            <p:spPr>
              <a:xfrm>
                <a:off x="3215680" y="1628800"/>
                <a:ext cx="2880320" cy="2507882"/>
              </a:xfrm>
              <a:prstGeom prst="hexagon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" name="Freeform: Shape 3">
                <a:extLst>
                  <a:ext uri="{FF2B5EF4-FFF2-40B4-BE49-F238E27FC236}">
                    <a16:creationId xmlns:a16="http://schemas.microsoft.com/office/drawing/2014/main" xmlns="" id="{111214B3-F530-CF99-707B-66A043857580}"/>
                  </a:ext>
                </a:extLst>
              </p:cNvPr>
              <p:cNvSpPr/>
              <p:nvPr/>
            </p:nvSpPr>
            <p:spPr>
              <a:xfrm>
                <a:off x="300604" y="2000338"/>
                <a:ext cx="5398103" cy="1764806"/>
              </a:xfrm>
              <a:custGeom>
                <a:avLst/>
                <a:gdLst>
                  <a:gd name="connsiteX0" fmla="*/ 0 w 4184838"/>
                  <a:gd name="connsiteY0" fmla="*/ 0 h 1368152"/>
                  <a:gd name="connsiteX1" fmla="*/ 2654668 w 4184838"/>
                  <a:gd name="connsiteY1" fmla="*/ 0 h 1368152"/>
                  <a:gd name="connsiteX2" fmla="*/ 3816424 w 4184838"/>
                  <a:gd name="connsiteY2" fmla="*/ 0 h 1368152"/>
                  <a:gd name="connsiteX3" fmla="*/ 3842800 w 4184838"/>
                  <a:gd name="connsiteY3" fmla="*/ 0 h 1368152"/>
                  <a:gd name="connsiteX4" fmla="*/ 4184838 w 4184838"/>
                  <a:gd name="connsiteY4" fmla="*/ 684076 h 1368152"/>
                  <a:gd name="connsiteX5" fmla="*/ 3842800 w 4184838"/>
                  <a:gd name="connsiteY5" fmla="*/ 1368152 h 1368152"/>
                  <a:gd name="connsiteX6" fmla="*/ 3816424 w 4184838"/>
                  <a:gd name="connsiteY6" fmla="*/ 1368152 h 1368152"/>
                  <a:gd name="connsiteX7" fmla="*/ 2654668 w 4184838"/>
                  <a:gd name="connsiteY7" fmla="*/ 1368152 h 1368152"/>
                  <a:gd name="connsiteX8" fmla="*/ 0 w 4184838"/>
                  <a:gd name="connsiteY8" fmla="*/ 1368152 h 1368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84838" h="1368152">
                    <a:moveTo>
                      <a:pt x="0" y="0"/>
                    </a:moveTo>
                    <a:lnTo>
                      <a:pt x="2654668" y="0"/>
                    </a:lnTo>
                    <a:lnTo>
                      <a:pt x="3816424" y="0"/>
                    </a:lnTo>
                    <a:lnTo>
                      <a:pt x="3842800" y="0"/>
                    </a:lnTo>
                    <a:lnTo>
                      <a:pt x="4184838" y="684076"/>
                    </a:lnTo>
                    <a:lnTo>
                      <a:pt x="3842800" y="1368152"/>
                    </a:lnTo>
                    <a:lnTo>
                      <a:pt x="3816424" y="1368152"/>
                    </a:lnTo>
                    <a:lnTo>
                      <a:pt x="2654668" y="1368152"/>
                    </a:lnTo>
                    <a:lnTo>
                      <a:pt x="0" y="136815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14300" dist="177800" dir="13500000" algn="br" rotWithShape="0">
                  <a:schemeClr val="bg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B9725535-0C1F-E513-F22C-4A73B3FB20FE}"/>
                </a:ext>
              </a:extLst>
            </p:cNvPr>
            <p:cNvSpPr txBox="1"/>
            <p:nvPr/>
          </p:nvSpPr>
          <p:spPr>
            <a:xfrm>
              <a:off x="623392" y="1746083"/>
              <a:ext cx="486537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gu-IN" sz="2400" dirty="0" smtClean="0"/>
                <a:t>અન્ય અધિકારીઓમાં </a:t>
              </a:r>
              <a:r>
                <a:rPr lang="gu-IN" sz="2400" b="1" dirty="0" smtClean="0"/>
                <a:t>મહાપ્રતિહાર</a:t>
              </a:r>
              <a:r>
                <a:rPr lang="gu-IN" sz="2400" dirty="0" smtClean="0"/>
                <a:t> અને </a:t>
              </a:r>
              <a:r>
                <a:rPr lang="gu-IN" sz="2400" b="1" dirty="0" smtClean="0"/>
                <a:t>દંડનાયક</a:t>
              </a:r>
              <a:r>
                <a:rPr lang="gu-IN" sz="2400" dirty="0" smtClean="0"/>
                <a:t>નો સમાવેશ થતો</a:t>
              </a:r>
              <a:r>
                <a:rPr lang="en-IN" sz="2400" dirty="0" smtClean="0"/>
                <a:t>.</a:t>
              </a:r>
              <a:r>
                <a:rPr lang="en-IE" sz="24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IE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gu-IN" sz="2400" dirty="0" smtClean="0"/>
                <a:t>નગરપાલિકાનાં </a:t>
              </a:r>
              <a:r>
                <a:rPr lang="gu-IN" sz="2400" b="1" dirty="0" smtClean="0"/>
                <a:t>પ્રમુખ</a:t>
              </a:r>
              <a:r>
                <a:rPr lang="gu-IN" sz="2400" dirty="0" smtClean="0"/>
                <a:t>ને નગરપતિ કહેવામાં આવતો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DA56DF5A-0E40-B0A7-B474-B3CF6229E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0200" y="3953995"/>
            <a:ext cx="1850071" cy="24371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48785689-FA78-ADF6-249B-C13AA09338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058"/>
          <a:stretch/>
        </p:blipFill>
        <p:spPr>
          <a:xfrm>
            <a:off x="7608168" y="1623193"/>
            <a:ext cx="3526110" cy="18892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6034760D-5084-745F-5EE9-A1F169E1A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542" y="4074214"/>
            <a:ext cx="2376772" cy="19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21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 flipH="1">
            <a:off x="1845111" y="226580"/>
            <a:ext cx="8682543" cy="720899"/>
          </a:xfrm>
          <a:custGeom>
            <a:avLst/>
            <a:gdLst/>
            <a:ahLst/>
            <a:cxnLst/>
            <a:rect l="l" t="t" r="r" b="b"/>
            <a:pathLst>
              <a:path w="4738086" h="739384" extrusionOk="0">
                <a:moveTo>
                  <a:pt x="0" y="0"/>
                </a:moveTo>
                <a:lnTo>
                  <a:pt x="4738086" y="0"/>
                </a:lnTo>
                <a:lnTo>
                  <a:pt x="4738086" y="739384"/>
                </a:lnTo>
                <a:lnTo>
                  <a:pt x="620997" y="734218"/>
                </a:lnTo>
                <a:cubicBezTo>
                  <a:pt x="603730" y="700566"/>
                  <a:pt x="583888" y="646252"/>
                  <a:pt x="566621" y="612600"/>
                </a:cubicBezTo>
                <a:cubicBezTo>
                  <a:pt x="433627" y="375538"/>
                  <a:pt x="280465" y="196821"/>
                  <a:pt x="60223" y="39702"/>
                </a:cubicBez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1143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વેપાર</a:t>
            </a:r>
            <a:r>
              <a:rPr lang="en-GB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GB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વાણિજ્ય</a:t>
            </a:r>
            <a:r>
              <a:rPr lang="en-GB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oogle Shape;97;p1"/>
          <p:cNvGrpSpPr/>
          <p:nvPr/>
        </p:nvGrpSpPr>
        <p:grpSpPr>
          <a:xfrm>
            <a:off x="8648090" y="1172894"/>
            <a:ext cx="2629551" cy="5121066"/>
            <a:chOff x="8648090" y="1172894"/>
            <a:chExt cx="2629551" cy="5121066"/>
          </a:xfrm>
        </p:grpSpPr>
        <p:grpSp>
          <p:nvGrpSpPr>
            <p:cNvPr id="3" name="Google Shape;98;p1"/>
            <p:cNvGrpSpPr/>
            <p:nvPr/>
          </p:nvGrpSpPr>
          <p:grpSpPr>
            <a:xfrm>
              <a:off x="8648090" y="1172894"/>
              <a:ext cx="2629551" cy="5121066"/>
              <a:chOff x="8648090" y="1172894"/>
              <a:chExt cx="2629551" cy="5121066"/>
            </a:xfrm>
          </p:grpSpPr>
          <p:grpSp>
            <p:nvGrpSpPr>
              <p:cNvPr id="4" name="Google Shape;99;p1"/>
              <p:cNvGrpSpPr/>
              <p:nvPr/>
            </p:nvGrpSpPr>
            <p:grpSpPr>
              <a:xfrm>
                <a:off x="8648090" y="1172894"/>
                <a:ext cx="2629551" cy="5079315"/>
                <a:chOff x="1264222" y="1172894"/>
                <a:chExt cx="2629551" cy="5079315"/>
              </a:xfrm>
            </p:grpSpPr>
            <p:sp>
              <p:nvSpPr>
                <p:cNvPr id="100" name="Google Shape;100;p1"/>
                <p:cNvSpPr/>
                <p:nvPr/>
              </p:nvSpPr>
              <p:spPr>
                <a:xfrm>
                  <a:off x="1271185" y="1211609"/>
                  <a:ext cx="2592300" cy="5040600"/>
                </a:xfrm>
                <a:prstGeom prst="roundRect">
                  <a:avLst>
                    <a:gd name="adj" fmla="val 40537"/>
                  </a:avLst>
                </a:prstGeom>
                <a:solidFill>
                  <a:schemeClr val="lt1"/>
                </a:solidFill>
                <a:ln w="25400" cap="flat" cmpd="sng">
                  <a:solidFill>
                    <a:srgbClr val="71A33E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101;p1"/>
                <p:cNvSpPr/>
                <p:nvPr/>
              </p:nvSpPr>
              <p:spPr>
                <a:xfrm>
                  <a:off x="1264222" y="1172894"/>
                  <a:ext cx="2629551" cy="1032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215" h="1217977" extrusionOk="0">
                      <a:moveTo>
                        <a:pt x="0" y="0"/>
                      </a:moveTo>
                      <a:lnTo>
                        <a:pt x="1944215" y="0"/>
                      </a:lnTo>
                      <a:lnTo>
                        <a:pt x="1944215" y="1217977"/>
                      </a:lnTo>
                      <a:lnTo>
                        <a:pt x="1925892" y="1217977"/>
                      </a:lnTo>
                      <a:lnTo>
                        <a:pt x="1910353" y="1188074"/>
                      </a:lnTo>
                      <a:cubicBezTo>
                        <a:pt x="1786868" y="991628"/>
                        <a:pt x="1416544" y="848994"/>
                        <a:pt x="978892" y="848994"/>
                      </a:cubicBezTo>
                      <a:cubicBezTo>
                        <a:pt x="541241" y="848994"/>
                        <a:pt x="170916" y="991628"/>
                        <a:pt x="47431" y="1188074"/>
                      </a:cubicBezTo>
                      <a:lnTo>
                        <a:pt x="31892" y="1217977"/>
                      </a:lnTo>
                      <a:lnTo>
                        <a:pt x="0" y="12179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1A3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102;p1"/>
                <p:cNvSpPr txBox="1"/>
                <p:nvPr/>
              </p:nvSpPr>
              <p:spPr>
                <a:xfrm>
                  <a:off x="1292462" y="1926523"/>
                  <a:ext cx="2518358" cy="267761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2400" dirty="0" err="1">
                      <a:effectLst/>
                    </a:rPr>
                    <a:t>દરિયાપારના</a:t>
                  </a:r>
                  <a:r>
                    <a:rPr lang="en-GB" sz="2400" dirty="0">
                      <a:effectLst/>
                    </a:rPr>
                    <a:t> </a:t>
                  </a:r>
                  <a:r>
                    <a:rPr lang="gu-IN" sz="2400" dirty="0">
                      <a:effectLst/>
                    </a:rPr>
                    <a:t> વેપાર સામાન્ય રીતે ગુજરાતના </a:t>
                  </a:r>
                  <a:r>
                    <a:rPr lang="gu-IN" sz="2400" b="1" dirty="0" smtClean="0">
                      <a:effectLst/>
                    </a:rPr>
                    <a:t>સ્તંભતીર્થ</a:t>
                  </a:r>
                  <a:r>
                    <a:rPr lang="gu-IN" sz="2400" dirty="0" smtClean="0">
                      <a:effectLst/>
                    </a:rPr>
                    <a:t> </a:t>
                  </a:r>
                  <a:r>
                    <a:rPr lang="en-GB" sz="2400" dirty="0" smtClean="0">
                      <a:effectLst/>
                    </a:rPr>
                    <a:t>(</a:t>
                  </a:r>
                  <a:r>
                    <a:rPr lang="en-GB" sz="2400" dirty="0" err="1">
                      <a:effectLst/>
                    </a:rPr>
                    <a:t>ખંભાત</a:t>
                  </a:r>
                  <a:r>
                    <a:rPr lang="en-GB" sz="2400" dirty="0"/>
                    <a:t>) </a:t>
                  </a:r>
                  <a:r>
                    <a:rPr lang="gu-IN" sz="2400" dirty="0">
                      <a:effectLst/>
                    </a:rPr>
                    <a:t>અને </a:t>
                  </a:r>
                  <a:r>
                    <a:rPr lang="en-GB" sz="2400" b="1" dirty="0" err="1" smtClean="0">
                      <a:effectLst/>
                    </a:rPr>
                    <a:t>ભૃગુકચ્છ</a:t>
                  </a:r>
                  <a:r>
                    <a:rPr lang="gu-IN" sz="2400" dirty="0" smtClean="0">
                      <a:effectLst/>
                    </a:rPr>
                    <a:t> </a:t>
                  </a:r>
                  <a:r>
                    <a:rPr lang="en-GB" sz="2400" dirty="0" smtClean="0">
                      <a:effectLst/>
                    </a:rPr>
                    <a:t>(</a:t>
                  </a:r>
                  <a:r>
                    <a:rPr lang="en-GB" sz="2400" dirty="0" err="1">
                      <a:effectLst/>
                    </a:rPr>
                    <a:t>ભરુચ</a:t>
                  </a:r>
                  <a:r>
                    <a:rPr lang="en-GB" sz="2400" dirty="0">
                      <a:effectLst/>
                    </a:rPr>
                    <a:t>)</a:t>
                  </a:r>
                  <a:r>
                    <a:rPr lang="gu-IN" sz="2400" dirty="0">
                      <a:effectLst/>
                    </a:rPr>
                    <a:t> </a:t>
                  </a:r>
                  <a:r>
                    <a:rPr lang="gu-IN" sz="2400" dirty="0" err="1">
                      <a:effectLst/>
                    </a:rPr>
                    <a:t>બંદરોથી</a:t>
                  </a:r>
                  <a:r>
                    <a:rPr lang="gu-IN" sz="2400" dirty="0">
                      <a:effectLst/>
                    </a:rPr>
                    <a:t> થતો હતો.</a:t>
                  </a:r>
                  <a:endParaRPr sz="2400" dirty="0">
                    <a:solidFill>
                      <a:schemeClr val="dk1"/>
                    </a:solidFill>
                    <a:latin typeface="Calibri"/>
                    <a:ea typeface="Calibri"/>
                    <a:sym typeface="Calibri"/>
                  </a:endParaRPr>
                </a:p>
              </p:txBody>
            </p:sp>
          </p:grpSp>
          <p:grpSp>
            <p:nvGrpSpPr>
              <p:cNvPr id="5" name="Google Shape;103;p1"/>
              <p:cNvGrpSpPr/>
              <p:nvPr/>
            </p:nvGrpSpPr>
            <p:grpSpPr>
              <a:xfrm>
                <a:off x="9196844" y="4612748"/>
                <a:ext cx="1710788" cy="1681212"/>
                <a:chOff x="4943872" y="3140968"/>
                <a:chExt cx="1440300" cy="1415400"/>
              </a:xfrm>
            </p:grpSpPr>
            <p:sp>
              <p:nvSpPr>
                <p:cNvPr id="104" name="Google Shape;104;p1"/>
                <p:cNvSpPr/>
                <p:nvPr/>
              </p:nvSpPr>
              <p:spPr>
                <a:xfrm>
                  <a:off x="4943872" y="3140968"/>
                  <a:ext cx="1440300" cy="1415400"/>
                </a:xfrm>
                <a:prstGeom prst="ellipse">
                  <a:avLst/>
                </a:prstGeom>
                <a:solidFill>
                  <a:srgbClr val="71A33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1"/>
                <p:cNvSpPr/>
                <p:nvPr/>
              </p:nvSpPr>
              <p:spPr>
                <a:xfrm>
                  <a:off x="5051884" y="3236607"/>
                  <a:ext cx="1224000" cy="1224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pic>
          <p:nvPicPr>
            <p:cNvPr id="106" name="Google Shape;106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356730" y="4760004"/>
              <a:ext cx="1454100" cy="13869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6" name="Google Shape;107;p1"/>
          <p:cNvGrpSpPr/>
          <p:nvPr/>
        </p:nvGrpSpPr>
        <p:grpSpPr>
          <a:xfrm>
            <a:off x="754644" y="1213193"/>
            <a:ext cx="2915100" cy="5121195"/>
            <a:chOff x="754644" y="1213193"/>
            <a:chExt cx="2915100" cy="5121195"/>
          </a:xfrm>
        </p:grpSpPr>
        <p:grpSp>
          <p:nvGrpSpPr>
            <p:cNvPr id="7" name="Google Shape;108;p1"/>
            <p:cNvGrpSpPr/>
            <p:nvPr/>
          </p:nvGrpSpPr>
          <p:grpSpPr>
            <a:xfrm>
              <a:off x="754644" y="1213193"/>
              <a:ext cx="2915100" cy="5121195"/>
              <a:chOff x="754644" y="1213193"/>
              <a:chExt cx="2915100" cy="5121195"/>
            </a:xfrm>
          </p:grpSpPr>
          <p:grpSp>
            <p:nvGrpSpPr>
              <p:cNvPr id="8" name="Google Shape;109;p1"/>
              <p:cNvGrpSpPr/>
              <p:nvPr/>
            </p:nvGrpSpPr>
            <p:grpSpPr>
              <a:xfrm>
                <a:off x="754644" y="1213193"/>
                <a:ext cx="2915100" cy="5121195"/>
                <a:chOff x="1042529" y="1172895"/>
                <a:chExt cx="2915100" cy="5121195"/>
              </a:xfrm>
            </p:grpSpPr>
            <p:sp>
              <p:nvSpPr>
                <p:cNvPr id="110" name="Google Shape;110;p1"/>
                <p:cNvSpPr/>
                <p:nvPr/>
              </p:nvSpPr>
              <p:spPr>
                <a:xfrm>
                  <a:off x="1116628" y="1253490"/>
                  <a:ext cx="2746800" cy="5040600"/>
                </a:xfrm>
                <a:prstGeom prst="roundRect">
                  <a:avLst>
                    <a:gd name="adj" fmla="val 40537"/>
                  </a:avLst>
                </a:prstGeom>
                <a:solidFill>
                  <a:schemeClr val="lt1"/>
                </a:solidFill>
                <a:ln w="25400" cap="flat" cmpd="sng">
                  <a:solidFill>
                    <a:srgbClr val="E37E1A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11;p1"/>
                <p:cNvSpPr/>
                <p:nvPr/>
              </p:nvSpPr>
              <p:spPr>
                <a:xfrm>
                  <a:off x="1123589" y="1172895"/>
                  <a:ext cx="2746204" cy="992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215" h="1217977" extrusionOk="0">
                      <a:moveTo>
                        <a:pt x="0" y="0"/>
                      </a:moveTo>
                      <a:lnTo>
                        <a:pt x="1944215" y="0"/>
                      </a:lnTo>
                      <a:lnTo>
                        <a:pt x="1944215" y="1217977"/>
                      </a:lnTo>
                      <a:lnTo>
                        <a:pt x="1925892" y="1217977"/>
                      </a:lnTo>
                      <a:lnTo>
                        <a:pt x="1910353" y="1188074"/>
                      </a:lnTo>
                      <a:cubicBezTo>
                        <a:pt x="1786868" y="991628"/>
                        <a:pt x="1416544" y="848994"/>
                        <a:pt x="978892" y="848994"/>
                      </a:cubicBezTo>
                      <a:cubicBezTo>
                        <a:pt x="541241" y="848994"/>
                        <a:pt x="170916" y="991628"/>
                        <a:pt x="47431" y="1188074"/>
                      </a:cubicBezTo>
                      <a:lnTo>
                        <a:pt x="31892" y="1217977"/>
                      </a:lnTo>
                      <a:lnTo>
                        <a:pt x="0" y="12179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7E1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12;p1"/>
                <p:cNvSpPr txBox="1"/>
                <p:nvPr/>
              </p:nvSpPr>
              <p:spPr>
                <a:xfrm>
                  <a:off x="1042529" y="1997907"/>
                  <a:ext cx="2915100" cy="28007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એક </a:t>
                  </a:r>
                  <a:r>
                    <a:rPr lang="gu-IN" sz="2200" b="1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અલગ વિભાગ 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દ્વારા  વિદેશ </a:t>
                  </a:r>
                  <a:r>
                    <a:rPr lang="gu-IN" sz="2200" dirty="0" err="1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ખાતેના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 વેપાર ઉપરની જકાત વ</a:t>
                  </a:r>
                  <a:r>
                    <a:rPr lang="en-GB" sz="2200" dirty="0" err="1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સૂ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લ કરવાની, વેચાણ થનારા</a:t>
                  </a:r>
                  <a:r>
                    <a:rPr lang="en-GB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 </a:t>
                  </a:r>
                  <a:r>
                    <a:rPr lang="en-GB" sz="2200" dirty="0" err="1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ઉત્પાદનો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નું મૂલ્ય </a:t>
                  </a:r>
                  <a:r>
                    <a:rPr lang="gu-IN" sz="2200" dirty="0" err="1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ઠેરવવાની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 અને કિંમત નક્કી કરવાનું </a:t>
                  </a:r>
                  <a:r>
                    <a:rPr lang="gu-IN" sz="2200" dirty="0" err="1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સંભાળવામાં</a:t>
                  </a:r>
                  <a:r>
                    <a:rPr lang="en-GB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 </a:t>
                  </a:r>
                  <a:r>
                    <a:rPr lang="gu-IN" sz="2200" dirty="0">
                      <a:solidFill>
                        <a:schemeClr val="dk1"/>
                      </a:solidFill>
                      <a:latin typeface="Calibri"/>
                      <a:ea typeface="Calibri"/>
                      <a:sym typeface="Calibri"/>
                    </a:rPr>
                    <a:t>આવે છે</a:t>
                  </a:r>
                  <a:endParaRPr sz="2200" dirty="0">
                    <a:solidFill>
                      <a:schemeClr val="dk1"/>
                    </a:solidFill>
                    <a:latin typeface="Calibri"/>
                    <a:ea typeface="Calibri"/>
                    <a:sym typeface="Calibri"/>
                  </a:endParaRPr>
                </a:p>
              </p:txBody>
            </p:sp>
          </p:grpSp>
          <p:grpSp>
            <p:nvGrpSpPr>
              <p:cNvPr id="9" name="Google Shape;113;p1"/>
              <p:cNvGrpSpPr/>
              <p:nvPr/>
            </p:nvGrpSpPr>
            <p:grpSpPr>
              <a:xfrm>
                <a:off x="1424048" y="4652496"/>
                <a:ext cx="1710788" cy="1681212"/>
                <a:chOff x="4900496" y="3188324"/>
                <a:chExt cx="1440300" cy="1415400"/>
              </a:xfrm>
            </p:grpSpPr>
            <p:sp>
              <p:nvSpPr>
                <p:cNvPr id="114" name="Google Shape;114;p1"/>
                <p:cNvSpPr/>
                <p:nvPr/>
              </p:nvSpPr>
              <p:spPr>
                <a:xfrm>
                  <a:off x="4900496" y="3188324"/>
                  <a:ext cx="1440300" cy="1415400"/>
                </a:xfrm>
                <a:prstGeom prst="ellipse">
                  <a:avLst/>
                </a:prstGeom>
                <a:solidFill>
                  <a:srgbClr val="E37E1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15;p1"/>
                <p:cNvSpPr/>
                <p:nvPr/>
              </p:nvSpPr>
              <p:spPr>
                <a:xfrm>
                  <a:off x="5002644" y="3283965"/>
                  <a:ext cx="1224000" cy="1224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pic>
          <p:nvPicPr>
            <p:cNvPr id="116" name="Google Shape;116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50270" y="4733227"/>
              <a:ext cx="1584300" cy="148080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0" name="Google Shape;117;p1"/>
          <p:cNvGrpSpPr/>
          <p:nvPr/>
        </p:nvGrpSpPr>
        <p:grpSpPr>
          <a:xfrm>
            <a:off x="4843417" y="1172894"/>
            <a:ext cx="2631000" cy="5121196"/>
            <a:chOff x="4805192" y="1172894"/>
            <a:chExt cx="2631000" cy="5121196"/>
          </a:xfrm>
        </p:grpSpPr>
        <p:grpSp>
          <p:nvGrpSpPr>
            <p:cNvPr id="11" name="Google Shape;118;p1"/>
            <p:cNvGrpSpPr/>
            <p:nvPr/>
          </p:nvGrpSpPr>
          <p:grpSpPr>
            <a:xfrm>
              <a:off x="4805192" y="1172894"/>
              <a:ext cx="2631000" cy="5121196"/>
              <a:chOff x="4953977" y="1172894"/>
              <a:chExt cx="2631000" cy="5121196"/>
            </a:xfrm>
          </p:grpSpPr>
          <p:grpSp>
            <p:nvGrpSpPr>
              <p:cNvPr id="12" name="Google Shape;119;p1"/>
              <p:cNvGrpSpPr/>
              <p:nvPr/>
            </p:nvGrpSpPr>
            <p:grpSpPr>
              <a:xfrm>
                <a:off x="4953977" y="1172894"/>
                <a:ext cx="2631000" cy="5121196"/>
                <a:chOff x="1257201" y="1172894"/>
                <a:chExt cx="2631000" cy="5121196"/>
              </a:xfrm>
            </p:grpSpPr>
            <p:sp>
              <p:nvSpPr>
                <p:cNvPr id="120" name="Google Shape;120;p1"/>
                <p:cNvSpPr/>
                <p:nvPr/>
              </p:nvSpPr>
              <p:spPr>
                <a:xfrm>
                  <a:off x="1271185" y="1253490"/>
                  <a:ext cx="2592300" cy="5040600"/>
                </a:xfrm>
                <a:prstGeom prst="roundRect">
                  <a:avLst>
                    <a:gd name="adj" fmla="val 40537"/>
                  </a:avLst>
                </a:prstGeom>
                <a:solidFill>
                  <a:schemeClr val="lt1"/>
                </a:solidFill>
                <a:ln w="25400" cap="flat" cmpd="sng">
                  <a:solidFill>
                    <a:srgbClr val="36609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121;p1"/>
                <p:cNvSpPr/>
                <p:nvPr/>
              </p:nvSpPr>
              <p:spPr>
                <a:xfrm>
                  <a:off x="1264222" y="1172894"/>
                  <a:ext cx="2590666" cy="992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215" h="1217977" extrusionOk="0">
                      <a:moveTo>
                        <a:pt x="0" y="0"/>
                      </a:moveTo>
                      <a:lnTo>
                        <a:pt x="1944215" y="0"/>
                      </a:lnTo>
                      <a:lnTo>
                        <a:pt x="1944215" y="1217977"/>
                      </a:lnTo>
                      <a:lnTo>
                        <a:pt x="1925892" y="1217977"/>
                      </a:lnTo>
                      <a:lnTo>
                        <a:pt x="1910353" y="1188074"/>
                      </a:lnTo>
                      <a:cubicBezTo>
                        <a:pt x="1786868" y="991628"/>
                        <a:pt x="1416544" y="848994"/>
                        <a:pt x="978892" y="848994"/>
                      </a:cubicBezTo>
                      <a:cubicBezTo>
                        <a:pt x="541241" y="848994"/>
                        <a:pt x="170916" y="991628"/>
                        <a:pt x="47431" y="1188074"/>
                      </a:cubicBezTo>
                      <a:lnTo>
                        <a:pt x="31892" y="1217977"/>
                      </a:lnTo>
                      <a:lnTo>
                        <a:pt x="0" y="121797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1859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122;p1"/>
                <p:cNvSpPr txBox="1"/>
                <p:nvPr/>
              </p:nvSpPr>
              <p:spPr>
                <a:xfrm>
                  <a:off x="1257201" y="1998214"/>
                  <a:ext cx="2631000" cy="304694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2400" b="1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જમીન</a:t>
                  </a:r>
                  <a:r>
                    <a:rPr lang="en-GB" sz="2400" b="1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b="1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મહેસૂલ</a:t>
                  </a:r>
                  <a:r>
                    <a:rPr lang="en-GB" sz="2400" b="1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(</a:t>
                  </a: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જમીન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ઉપર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કર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) 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મુખ્ય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આવકનો</a:t>
                  </a:r>
                  <a:r>
                    <a:rPr lang="en-GB" sz="2400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સ્ત્રોત</a:t>
                  </a:r>
                  <a:endParaRPr lang="en-GB"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IN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બીજી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આવકના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સ્રોત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બંદરો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અને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નાકા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ઉપર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તથા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સિંચાઈ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ઉપર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r>
                    <a:rPr lang="en-GB" sz="2400" u="none" strike="noStrike" dirty="0" err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કર</a:t>
                  </a:r>
                  <a:r>
                    <a:rPr lang="en-GB" sz="2400" u="none" strike="noStrike" dirty="0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endParaRPr sz="2400" u="none" strike="noStrik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" name="Google Shape;123;p1"/>
              <p:cNvGrpSpPr/>
              <p:nvPr/>
            </p:nvGrpSpPr>
            <p:grpSpPr>
              <a:xfrm>
                <a:off x="5408710" y="4612748"/>
                <a:ext cx="1710788" cy="1681212"/>
                <a:chOff x="4858805" y="3140968"/>
                <a:chExt cx="1440300" cy="1415400"/>
              </a:xfrm>
            </p:grpSpPr>
            <p:sp>
              <p:nvSpPr>
                <p:cNvPr id="124" name="Google Shape;124;p1"/>
                <p:cNvSpPr/>
                <p:nvPr/>
              </p:nvSpPr>
              <p:spPr>
                <a:xfrm>
                  <a:off x="4858805" y="3140968"/>
                  <a:ext cx="1440300" cy="1415400"/>
                </a:xfrm>
                <a:prstGeom prst="ellipse">
                  <a:avLst/>
                </a:prstGeom>
                <a:solidFill>
                  <a:srgbClr val="31859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125;p1"/>
                <p:cNvSpPr/>
                <p:nvPr/>
              </p:nvSpPr>
              <p:spPr>
                <a:xfrm>
                  <a:off x="4976908" y="3236607"/>
                  <a:ext cx="1224000" cy="12240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" name="Google Shape;126;p1"/>
            <p:cNvGrpSpPr/>
            <p:nvPr/>
          </p:nvGrpSpPr>
          <p:grpSpPr>
            <a:xfrm>
              <a:off x="5568678" y="4751953"/>
              <a:ext cx="1117200" cy="1509089"/>
              <a:chOff x="5568678" y="4751953"/>
              <a:chExt cx="1117200" cy="1509089"/>
            </a:xfrm>
          </p:grpSpPr>
          <p:pic>
            <p:nvPicPr>
              <p:cNvPr id="127" name="Google Shape;127;p1" descr="Money, Gold, Coins, Icon, Treasure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735961" y="5570097"/>
                <a:ext cx="810931" cy="69094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8" name="Google Shape;128;p1"/>
              <p:cNvPicPr preferRelativeResize="0"/>
              <p:nvPr/>
            </p:nvPicPr>
            <p:blipFill rotWithShape="1">
              <a:blip r:embed="rId6">
                <a:alphaModFix/>
              </a:blip>
              <a:srcRect l="23919" t="33302" r="46870" b="18453"/>
              <a:stretch/>
            </p:blipFill>
            <p:spPr>
              <a:xfrm>
                <a:off x="5568678" y="4751953"/>
                <a:ext cx="1117200" cy="933300"/>
              </a:xfrm>
              <a:prstGeom prst="ellipse">
                <a:avLst/>
              </a:prstGeom>
              <a:noFill/>
              <a:ln w="9525" cap="flat" cmpd="sng">
                <a:solidFill>
                  <a:srgbClr val="5F497A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64" y="104054"/>
            <a:ext cx="10363200" cy="500042"/>
          </a:xfrm>
        </p:spPr>
        <p:txBody>
          <a:bodyPr>
            <a:normAutofit fontScale="90000"/>
          </a:bodyPr>
          <a:lstStyle/>
          <a:p>
            <a:pPr lvl="0"/>
            <a:r>
              <a:rPr lang="en-IN" b="0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6582EEB0-1FE4-49B4-BD65-584833C40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18804627"/>
              </p:ext>
            </p:extLst>
          </p:nvPr>
        </p:nvGraphicFramePr>
        <p:xfrm>
          <a:off x="691377" y="700343"/>
          <a:ext cx="10373177" cy="2355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18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635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3532"/>
              </a:tblGrid>
              <a:tr h="77887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 and Attribution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/>
                        <a:t>Author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536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Crowning- https://youtu.be/FeeP5pIuzt4?t=386 (Maharana </a:t>
                      </a:r>
                      <a:r>
                        <a:rPr lang="en-US" sz="900" dirty="0" err="1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Prathap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</a:rPr>
                        <a:t> by Rakesh Will WAY)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Great warriors- https://youtu.be/FeeP5pIuzt4?t=600 (Maharana </a:t>
                      </a:r>
                      <a:r>
                        <a:rPr lang="en-US" sz="900" dirty="0" err="1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Prathap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by Rakesh </a:t>
                      </a:r>
                      <a:r>
                        <a:rPr lang="en-US" sz="900">
                          <a:effectLst/>
                          <a:latin typeface="Calibri" panose="020F0502020204030204" pitchFamily="34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Will WAY)</a:t>
                      </a:r>
                      <a:endParaRPr lang="en-US" sz="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536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SSSVV 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1145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Money: https://</a:t>
                      </a:r>
                      <a:r>
                        <a:rPr lang="en-IN" sz="900" b="0" i="0" u="none" strike="noStrik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pixabay.com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/vectors/money-gold-coins-icon-treasure-5606272/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Trade: https://</a:t>
                      </a:r>
                      <a:r>
                        <a:rPr lang="en-IN" sz="900" b="0" i="0" u="none" strike="noStrike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commons.wikimedia.org</a:t>
                      </a:r>
                      <a:r>
                        <a:rPr lang="en-IN" sz="9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/wiki/File:Calcutta_river_view,_with_sailing_ships_%28c._1880s%29_-_2.jpg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Tax : https://</a:t>
                      </a:r>
                      <a:r>
                        <a:rPr lang="en-IN" sz="900" dirty="0" err="1"/>
                        <a:t>youtu.be</a:t>
                      </a:r>
                      <a:r>
                        <a:rPr lang="en-IN" sz="900" dirty="0"/>
                        <a:t>/FGrekkD84GI?t=27 (by Kids Stories in Hindi)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Tax: https://</a:t>
                      </a:r>
                      <a:r>
                        <a:rPr lang="en-IN" sz="9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youtu.be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IN" sz="9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KxnZDWAINDA?t</a:t>
                      </a:r>
                      <a:r>
                        <a:rPr lang="en-IN" sz="9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=458 (Attribution: Digi Nurture)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9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BC08543-A59B-C58E-4016-5521B3BF57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741558" y="1627925"/>
            <a:ext cx="324782" cy="2171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F0867E5-93D0-55B1-F6D7-CA612DB542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374762" y="1562490"/>
            <a:ext cx="324782" cy="258766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A9A6CEBA-34AC-B20C-7A52-5CDA913EC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2358" y="2087496"/>
            <a:ext cx="164808" cy="217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AA90DC0-1656-0650-3C82-B83B192B37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6058"/>
          <a:stretch/>
        </p:blipFill>
        <p:spPr>
          <a:xfrm>
            <a:off x="2672817" y="2063405"/>
            <a:ext cx="424580" cy="227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720284B-C128-44A5-802A-2B24092FF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6690" y="2069254"/>
            <a:ext cx="265019" cy="217106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49860B22-9247-69E7-613A-FB4B0F55E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8883" y="2531416"/>
            <a:ext cx="238514" cy="2274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B614D6-7ED8-2036-EFDF-615801A099A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02534" y="2575895"/>
            <a:ext cx="238514" cy="222933"/>
          </a:xfrm>
          <a:prstGeom prst="rect">
            <a:avLst/>
          </a:prstGeom>
        </p:spPr>
      </p:pic>
      <p:pic>
        <p:nvPicPr>
          <p:cNvPr id="13" name="Picture 2" descr="Money, Gold, Coins, Icon, Treasure">
            <a:extLst>
              <a:ext uri="{FF2B5EF4-FFF2-40B4-BE49-F238E27FC236}">
                <a16:creationId xmlns:a16="http://schemas.microsoft.com/office/drawing/2014/main" xmlns="" id="{EF1F040D-744F-EDC9-71A5-5D8767AB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37153" y="2544812"/>
            <a:ext cx="141759" cy="270391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D2E7F23E-3CA0-9654-5275-A2505CE2F5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1"/>
          <a:srcRect l="23920" t="33300" r="46870" b="18457"/>
          <a:stretch>
            <a:fillRect/>
          </a:stretch>
        </p:blipFill>
        <p:spPr bwMode="auto">
          <a:xfrm>
            <a:off x="2226050" y="2531416"/>
            <a:ext cx="132616" cy="247958"/>
          </a:xfrm>
          <a:prstGeom prst="rect">
            <a:avLst/>
          </a:prstGeom>
        </p:spPr>
      </p:pic>
      <p:sp>
        <p:nvSpPr>
          <p:cNvPr id="15" name="Google Shape;18;p12">
            <a:extLst>
              <a:ext uri="{FF2B5EF4-FFF2-40B4-BE49-F238E27FC236}">
                <a16:creationId xmlns="" xmlns:a16="http://schemas.microsoft.com/office/drawing/2014/main" id="{4CCE3727-DFE8-36D6-9C4E-A1A3F703F2D7}"/>
              </a:ext>
            </a:extLst>
          </p:cNvPr>
          <p:cNvSpPr txBox="1"/>
          <p:nvPr/>
        </p:nvSpPr>
        <p:spPr>
          <a:xfrm>
            <a:off x="397869" y="6199105"/>
            <a:ext cx="11014681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371</Words>
  <Application>Microsoft Office PowerPoint</Application>
  <PresentationFormat>Custom</PresentationFormat>
  <Paragraphs>66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DD</vt:lpstr>
      <vt:lpstr>Slide 1</vt:lpstr>
      <vt:lpstr>Slide 2</vt:lpstr>
      <vt:lpstr>Slide 3</vt:lpstr>
      <vt:lpstr>Slide 4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12</cp:revision>
  <dcterms:created xsi:type="dcterms:W3CDTF">2020-08-28T09:38:22Z</dcterms:created>
  <dcterms:modified xsi:type="dcterms:W3CDTF">2026-06-26T07:08:55Z</dcterms:modified>
</cp:coreProperties>
</file>