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1.xml" ContentType="application/vnd.openxmlformats-officedocument.drawingml.diagramColors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" roundtripDataSignature="AMtx7mja3Q3gnXcyWhcH5MrUmYRn5B4H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E2AF88F-C742-4FD3-A5DA-7B6B7D15D2BF}">
  <a:tblStyle styleId="{EE2AF88F-C742-4FD3-A5DA-7B6B7D15D2B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4269"/>
    <p:restoredTop sz="98655" autoAdjust="0"/>
  </p:normalViewPr>
  <p:slideViewPr>
    <p:cSldViewPr snapToGrid="0">
      <p:cViewPr varScale="1">
        <p:scale>
          <a:sx n="61" d="100"/>
          <a:sy n="61" d="100"/>
        </p:scale>
        <p:origin x="-54" y="-33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736C99-A6E2-4B8E-B204-DA6BD57E7184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34F3CD07-DBC5-4AC6-8BBD-4ECA497098E6}">
      <dgm:prSet phldrT="[Text]" custT="1"/>
      <dgm:spPr/>
      <dgm:t>
        <a:bodyPr/>
        <a:lstStyle/>
        <a:p>
          <a:r>
            <a:rPr lang="en-GB" sz="2400" dirty="0" err="1">
              <a:latin typeface="Shruti" panose="020B0502040204020203" pitchFamily="34" charset="0"/>
              <a:cs typeface="Shruti" panose="020B0502040204020203" pitchFamily="34" charset="0"/>
            </a:rPr>
            <a:t>આવા</a:t>
          </a:r>
          <a:r>
            <a:rPr lang="en-GB" sz="24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dirty="0" err="1">
              <a:latin typeface="Shruti" panose="020B0502040204020203" pitchFamily="34" charset="0"/>
              <a:cs typeface="Shruti" panose="020B0502040204020203" pitchFamily="34" charset="0"/>
            </a:rPr>
            <a:t>નાગરિકના</a:t>
          </a:r>
          <a:r>
            <a:rPr lang="en-GB" sz="24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dirty="0" err="1">
              <a:latin typeface="Shruti" panose="020B0502040204020203" pitchFamily="34" charset="0"/>
              <a:cs typeface="Shruti" panose="020B0502040204020203" pitchFamily="34" charset="0"/>
            </a:rPr>
            <a:t>આંદોલનોમાં</a:t>
          </a:r>
          <a:r>
            <a:rPr lang="en-GB" sz="24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dirty="0" err="1">
              <a:latin typeface="Shruti" panose="020B0502040204020203" pitchFamily="34" charset="0"/>
              <a:cs typeface="Shruti" panose="020B0502040204020203" pitchFamily="34" charset="0"/>
            </a:rPr>
            <a:t>જોડાવો</a:t>
          </a:r>
          <a:r>
            <a:rPr lang="en-GB" sz="2400" dirty="0">
              <a:latin typeface="Shruti" panose="020B0502040204020203" pitchFamily="34" charset="0"/>
              <a:cs typeface="Shruti" panose="020B0502040204020203" pitchFamily="34" charset="0"/>
            </a:rPr>
            <a:t>? </a:t>
          </a:r>
          <a:endParaRPr lang="en-US" sz="2400" dirty="0">
            <a:latin typeface="Shruti" panose="020B0502040204020203" pitchFamily="34" charset="0"/>
            <a:cs typeface="Shruti" panose="020B0502040204020203" pitchFamily="34" charset="0"/>
          </a:endParaRPr>
        </a:p>
      </dgm:t>
    </dgm:pt>
    <dgm:pt modelId="{20D98C95-EBAD-4FD6-AA9C-3F5F90D9243F}" type="parTrans" cxnId="{28BBD886-7A15-4836-A3D5-485B7B5A2F24}">
      <dgm:prSet/>
      <dgm:spPr/>
      <dgm:t>
        <a:bodyPr/>
        <a:lstStyle/>
        <a:p>
          <a:endParaRPr lang="en-US"/>
        </a:p>
      </dgm:t>
    </dgm:pt>
    <dgm:pt modelId="{8CDCCF71-C3DB-4EC0-874E-A772104E767A}" type="sibTrans" cxnId="{28BBD886-7A15-4836-A3D5-485B7B5A2F24}">
      <dgm:prSet/>
      <dgm:spPr/>
      <dgm:t>
        <a:bodyPr/>
        <a:lstStyle/>
        <a:p>
          <a:endParaRPr lang="en-US"/>
        </a:p>
      </dgm:t>
    </dgm:pt>
    <dgm:pt modelId="{0DEFA07B-BDF3-42D2-8B0B-E699B753655F}">
      <dgm:prSet phldrT="[Text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gu-IN" sz="2800" dirty="0">
              <a:effectLst/>
            </a:rPr>
            <a:t>રાષ્ટ્ર નિર્માણમાં મદદ</a:t>
          </a:r>
          <a:r>
            <a:rPr lang="en-GB" sz="2800" dirty="0">
              <a:effectLst/>
            </a:rPr>
            <a:t> </a:t>
          </a:r>
          <a:r>
            <a:rPr lang="en-GB" sz="2800" dirty="0" err="1">
              <a:effectLst/>
            </a:rPr>
            <a:t>કરો</a:t>
          </a:r>
          <a:r>
            <a:rPr lang="gu-IN" sz="2800" dirty="0">
              <a:effectLst/>
            </a:rPr>
            <a:t>?</a:t>
          </a:r>
          <a:endParaRPr lang="en-US" sz="2800" dirty="0"/>
        </a:p>
      </dgm:t>
    </dgm:pt>
    <dgm:pt modelId="{C22C6515-15A0-4182-9255-D0C1ECD0A9EA}" type="parTrans" cxnId="{8DB7D6A8-18AA-457E-97E3-91653FD7033D}">
      <dgm:prSet/>
      <dgm:spPr/>
      <dgm:t>
        <a:bodyPr/>
        <a:lstStyle/>
        <a:p>
          <a:endParaRPr lang="en-US"/>
        </a:p>
      </dgm:t>
    </dgm:pt>
    <dgm:pt modelId="{AEC0D902-CF3D-4F4F-A314-6A97A55DF2FE}" type="sibTrans" cxnId="{8DB7D6A8-18AA-457E-97E3-91653FD7033D}">
      <dgm:prSet/>
      <dgm:spPr/>
      <dgm:t>
        <a:bodyPr/>
        <a:lstStyle/>
        <a:p>
          <a:endParaRPr lang="en-US"/>
        </a:p>
      </dgm:t>
    </dgm:pt>
    <dgm:pt modelId="{F184805F-B6A3-457E-AD34-8450001CCB7C}" type="pres">
      <dgm:prSet presAssocID="{5E736C99-A6E2-4B8E-B204-DA6BD57E718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1254151E-E5A7-4EA3-B7F4-9B03E79BA6F8}" type="pres">
      <dgm:prSet presAssocID="{5E736C99-A6E2-4B8E-B204-DA6BD57E7184}" presName="Name1" presStyleCnt="0"/>
      <dgm:spPr/>
    </dgm:pt>
    <dgm:pt modelId="{0105735E-D2E7-441D-8803-F25903D9FE91}" type="pres">
      <dgm:prSet presAssocID="{5E736C99-A6E2-4B8E-B204-DA6BD57E7184}" presName="cycle" presStyleCnt="0"/>
      <dgm:spPr/>
    </dgm:pt>
    <dgm:pt modelId="{4FDDC70E-E899-4E5F-A082-0AB8F801AA44}" type="pres">
      <dgm:prSet presAssocID="{5E736C99-A6E2-4B8E-B204-DA6BD57E7184}" presName="srcNode" presStyleLbl="node1" presStyleIdx="0" presStyleCnt="2"/>
      <dgm:spPr/>
    </dgm:pt>
    <dgm:pt modelId="{44FAD6A2-C947-4F5D-81B0-984EC81559AA}" type="pres">
      <dgm:prSet presAssocID="{5E736C99-A6E2-4B8E-B204-DA6BD57E7184}" presName="conn" presStyleLbl="parChTrans1D2" presStyleIdx="0" presStyleCnt="1"/>
      <dgm:spPr/>
      <dgm:t>
        <a:bodyPr/>
        <a:lstStyle/>
        <a:p>
          <a:endParaRPr lang="en-US"/>
        </a:p>
      </dgm:t>
    </dgm:pt>
    <dgm:pt modelId="{A4019851-17D6-4B4E-ADC2-090E1512007E}" type="pres">
      <dgm:prSet presAssocID="{5E736C99-A6E2-4B8E-B204-DA6BD57E7184}" presName="extraNode" presStyleLbl="node1" presStyleIdx="0" presStyleCnt="2"/>
      <dgm:spPr/>
    </dgm:pt>
    <dgm:pt modelId="{8B5BBF97-4015-42BB-A071-B580356A1EAB}" type="pres">
      <dgm:prSet presAssocID="{5E736C99-A6E2-4B8E-B204-DA6BD57E7184}" presName="dstNode" presStyleLbl="node1" presStyleIdx="0" presStyleCnt="2"/>
      <dgm:spPr/>
    </dgm:pt>
    <dgm:pt modelId="{571CC474-D245-4DA7-B978-000D1F73F85A}" type="pres">
      <dgm:prSet presAssocID="{34F3CD07-DBC5-4AC6-8BBD-4ECA497098E6}" presName="text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E13C2-739E-4BB5-A96F-3CBD9295D5E7}" type="pres">
      <dgm:prSet presAssocID="{34F3CD07-DBC5-4AC6-8BBD-4ECA497098E6}" presName="accent_1" presStyleCnt="0"/>
      <dgm:spPr/>
    </dgm:pt>
    <dgm:pt modelId="{4BE3298F-8BC1-4451-BD9E-CAC101369C26}" type="pres">
      <dgm:prSet presAssocID="{34F3CD07-DBC5-4AC6-8BBD-4ECA497098E6}" presName="accentRepeatNode" presStyleLbl="solidFgAcc1" presStyleIdx="0" presStyleCnt="2"/>
      <dgm:spPr/>
    </dgm:pt>
    <dgm:pt modelId="{BBE1FBED-E97B-4D05-BC62-E27CF5DC4DD4}" type="pres">
      <dgm:prSet presAssocID="{0DEFA07B-BDF3-42D2-8B0B-E699B753655F}" presName="text_2" presStyleLbl="node1" presStyleIdx="1" presStyleCnt="2" custLinFactNeighborX="3984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16EC85-A1E8-43C4-9D2D-187FC8160B2A}" type="pres">
      <dgm:prSet presAssocID="{0DEFA07B-BDF3-42D2-8B0B-E699B753655F}" presName="accent_2" presStyleCnt="0"/>
      <dgm:spPr/>
    </dgm:pt>
    <dgm:pt modelId="{2C94B690-D058-4347-8FFE-234D0DFEA75F}" type="pres">
      <dgm:prSet presAssocID="{0DEFA07B-BDF3-42D2-8B0B-E699B753655F}" presName="accentRepeatNode" presStyleLbl="solidFgAcc1" presStyleIdx="1" presStyleCnt="2"/>
      <dgm:spPr/>
    </dgm:pt>
  </dgm:ptLst>
  <dgm:cxnLst>
    <dgm:cxn modelId="{FF295862-B5A6-45FD-9B9A-D00FF7650DA7}" type="presOf" srcId="{5E736C99-A6E2-4B8E-B204-DA6BD57E7184}" destId="{F184805F-B6A3-457E-AD34-8450001CCB7C}" srcOrd="0" destOrd="0" presId="urn:microsoft.com/office/officeart/2008/layout/VerticalCurvedList"/>
    <dgm:cxn modelId="{28BBD886-7A15-4836-A3D5-485B7B5A2F24}" srcId="{5E736C99-A6E2-4B8E-B204-DA6BD57E7184}" destId="{34F3CD07-DBC5-4AC6-8BBD-4ECA497098E6}" srcOrd="0" destOrd="0" parTransId="{20D98C95-EBAD-4FD6-AA9C-3F5F90D9243F}" sibTransId="{8CDCCF71-C3DB-4EC0-874E-A772104E767A}"/>
    <dgm:cxn modelId="{9AEA6B2C-39D7-49C2-B97F-1313E3E3D17A}" type="presOf" srcId="{34F3CD07-DBC5-4AC6-8BBD-4ECA497098E6}" destId="{571CC474-D245-4DA7-B978-000D1F73F85A}" srcOrd="0" destOrd="0" presId="urn:microsoft.com/office/officeart/2008/layout/VerticalCurvedList"/>
    <dgm:cxn modelId="{8DB7D6A8-18AA-457E-97E3-91653FD7033D}" srcId="{5E736C99-A6E2-4B8E-B204-DA6BD57E7184}" destId="{0DEFA07B-BDF3-42D2-8B0B-E699B753655F}" srcOrd="1" destOrd="0" parTransId="{C22C6515-15A0-4182-9255-D0C1ECD0A9EA}" sibTransId="{AEC0D902-CF3D-4F4F-A314-6A97A55DF2FE}"/>
    <dgm:cxn modelId="{2DBDF6FC-A73C-4830-8C9B-9C47B2C61B1B}" type="presOf" srcId="{0DEFA07B-BDF3-42D2-8B0B-E699B753655F}" destId="{BBE1FBED-E97B-4D05-BC62-E27CF5DC4DD4}" srcOrd="0" destOrd="0" presId="urn:microsoft.com/office/officeart/2008/layout/VerticalCurvedList"/>
    <dgm:cxn modelId="{92C57715-3B4E-45BB-8AEE-17B7AE2952F5}" type="presOf" srcId="{8CDCCF71-C3DB-4EC0-874E-A772104E767A}" destId="{44FAD6A2-C947-4F5D-81B0-984EC81559AA}" srcOrd="0" destOrd="0" presId="urn:microsoft.com/office/officeart/2008/layout/VerticalCurvedList"/>
    <dgm:cxn modelId="{59C18816-A33F-449F-B35F-2D06990F1C1B}" type="presParOf" srcId="{F184805F-B6A3-457E-AD34-8450001CCB7C}" destId="{1254151E-E5A7-4EA3-B7F4-9B03E79BA6F8}" srcOrd="0" destOrd="0" presId="urn:microsoft.com/office/officeart/2008/layout/VerticalCurvedList"/>
    <dgm:cxn modelId="{415CF81B-64B7-43BD-8CB4-8280FF5B2A1D}" type="presParOf" srcId="{1254151E-E5A7-4EA3-B7F4-9B03E79BA6F8}" destId="{0105735E-D2E7-441D-8803-F25903D9FE91}" srcOrd="0" destOrd="0" presId="urn:microsoft.com/office/officeart/2008/layout/VerticalCurvedList"/>
    <dgm:cxn modelId="{EB591EE9-4045-42DD-AC04-5CD7B831D7C0}" type="presParOf" srcId="{0105735E-D2E7-441D-8803-F25903D9FE91}" destId="{4FDDC70E-E899-4E5F-A082-0AB8F801AA44}" srcOrd="0" destOrd="0" presId="urn:microsoft.com/office/officeart/2008/layout/VerticalCurvedList"/>
    <dgm:cxn modelId="{DFD89164-04C8-47EB-B1F9-85B91A55AB4B}" type="presParOf" srcId="{0105735E-D2E7-441D-8803-F25903D9FE91}" destId="{44FAD6A2-C947-4F5D-81B0-984EC81559AA}" srcOrd="1" destOrd="0" presId="urn:microsoft.com/office/officeart/2008/layout/VerticalCurvedList"/>
    <dgm:cxn modelId="{9D71C0BA-02E5-4D26-B772-C51DE5DB6D48}" type="presParOf" srcId="{0105735E-D2E7-441D-8803-F25903D9FE91}" destId="{A4019851-17D6-4B4E-ADC2-090E1512007E}" srcOrd="2" destOrd="0" presId="urn:microsoft.com/office/officeart/2008/layout/VerticalCurvedList"/>
    <dgm:cxn modelId="{170E48B5-6623-47FE-96FC-5FB04B6BE074}" type="presParOf" srcId="{0105735E-D2E7-441D-8803-F25903D9FE91}" destId="{8B5BBF97-4015-42BB-A071-B580356A1EAB}" srcOrd="3" destOrd="0" presId="urn:microsoft.com/office/officeart/2008/layout/VerticalCurvedList"/>
    <dgm:cxn modelId="{DAF324D5-89BA-427D-BE37-8A92EE9C5454}" type="presParOf" srcId="{1254151E-E5A7-4EA3-B7F4-9B03E79BA6F8}" destId="{571CC474-D245-4DA7-B978-000D1F73F85A}" srcOrd="1" destOrd="0" presId="urn:microsoft.com/office/officeart/2008/layout/VerticalCurvedList"/>
    <dgm:cxn modelId="{20621163-0465-4C89-9929-7743B88EEB45}" type="presParOf" srcId="{1254151E-E5A7-4EA3-B7F4-9B03E79BA6F8}" destId="{F0DE13C2-739E-4BB5-A96F-3CBD9295D5E7}" srcOrd="2" destOrd="0" presId="urn:microsoft.com/office/officeart/2008/layout/VerticalCurvedList"/>
    <dgm:cxn modelId="{0CF7EBE0-695B-4255-98D8-5E49CC3EC2DB}" type="presParOf" srcId="{F0DE13C2-739E-4BB5-A96F-3CBD9295D5E7}" destId="{4BE3298F-8BC1-4451-BD9E-CAC101369C26}" srcOrd="0" destOrd="0" presId="urn:microsoft.com/office/officeart/2008/layout/VerticalCurvedList"/>
    <dgm:cxn modelId="{EC5B1682-F142-4A2E-9D3F-2F3F8B18CA45}" type="presParOf" srcId="{1254151E-E5A7-4EA3-B7F4-9B03E79BA6F8}" destId="{BBE1FBED-E97B-4D05-BC62-E27CF5DC4DD4}" srcOrd="3" destOrd="0" presId="urn:microsoft.com/office/officeart/2008/layout/VerticalCurvedList"/>
    <dgm:cxn modelId="{25ABF90C-EFE1-4622-9E86-0649EBAE696C}" type="presParOf" srcId="{1254151E-E5A7-4EA3-B7F4-9B03E79BA6F8}" destId="{0E16EC85-A1E8-43C4-9D2D-187FC8160B2A}" srcOrd="4" destOrd="0" presId="urn:microsoft.com/office/officeart/2008/layout/VerticalCurvedList"/>
    <dgm:cxn modelId="{49A909D7-F6E2-41BF-A654-582F3BC09D7D}" type="presParOf" srcId="{0E16EC85-A1E8-43C4-9D2D-187FC8160B2A}" destId="{2C94B690-D058-4347-8FFE-234D0DFEA75F}" srcOrd="0" destOrd="0" presId="urn:microsoft.com/office/officeart/2008/layout/VerticalCurvedLis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hand-shake-connect-reach-out-unite-4027365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step-well-unesco-heritage-site-hampi-286572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maxpixel.net/Trail-Tree-Lined-Avenue-Spring-Trees-Away-Avenue-3433474" TargetMode="External"/><Relationship Id="rId5" Type="http://schemas.openxmlformats.org/officeDocument/2006/relationships/hyperlink" Target="https://www.flickr.com/photos/davidstanleytravel/43143309230" TargetMode="External"/><Relationship Id="rId4" Type="http://schemas.openxmlformats.org/officeDocument/2006/relationships/hyperlink" Target="https://pixabay.com/photos/in-ancient-times-the-ancient-stadium-1063321/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demonstration-show-me-demonstrate-2137450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photos/bulldozer-crawler-earth-moving-410119/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signposts-directions-directional-40322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pixabay.com/photos/children-young-people-clean-road-184729/" TargetMode="External"/><Relationship Id="rId5" Type="http://schemas.openxmlformats.org/officeDocument/2006/relationships/hyperlink" Target="https://pixabay.com/vectors/tree-forest-trunk-nature-leaves-576847/" TargetMode="External"/><Relationship Id="rId4" Type="http://schemas.openxmlformats.org/officeDocument/2006/relationships/hyperlink" Target="https://pixabay.com/vectors/three-children-kids-male-female-2747268/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boy-smart-idea-light-bulb-smiling-1454054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bundle-jute-rope-newspaper-1853667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pixabay.com/photos/work-cleaning-park-640699/" TargetMode="External"/><Relationship Id="rId4" Type="http://schemas.openxmlformats.org/officeDocument/2006/relationships/hyperlink" Target="https://commons.wikimedia.org/wiki/File:People_cleaning_river.jpg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Hands- </a:t>
            </a:r>
            <a:r>
              <a:rPr lang="en-US" dirty="0">
                <a:hlinkClick r:id="rId3"/>
              </a:rPr>
              <a:t>https://pixabay.com/illustrations/hand-shake-connect-reach-out-unite-4027365/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Image source-</a:t>
            </a:r>
          </a:p>
          <a:p>
            <a:r>
              <a:rPr lang="en-US" dirty="0"/>
              <a:t>Ancient well- </a:t>
            </a:r>
            <a:r>
              <a:rPr lang="en-US" dirty="0">
                <a:hlinkClick r:id="rId3"/>
              </a:rPr>
              <a:t>https://pixabay.com/photos/step-well-unesco-heritage-site-hampi-286572/</a:t>
            </a:r>
            <a:endParaRPr lang="en-US" dirty="0"/>
          </a:p>
          <a:p>
            <a:r>
              <a:rPr lang="en-US" dirty="0"/>
              <a:t>Stadium- </a:t>
            </a:r>
            <a:r>
              <a:rPr lang="en-US" dirty="0">
                <a:hlinkClick r:id="rId4"/>
              </a:rPr>
              <a:t>https://pixabay.com/photos/in-ancient-times-the-ancient-stadium-1063321/</a:t>
            </a:r>
            <a:endParaRPr lang="en-US" dirty="0"/>
          </a:p>
          <a:p>
            <a:r>
              <a:rPr lang="en-US" dirty="0"/>
              <a:t>Ponds- </a:t>
            </a:r>
            <a:r>
              <a:rPr lang="en-US" dirty="0">
                <a:hlinkClick r:id="rId5"/>
              </a:rPr>
              <a:t>https://www.flickr.com/photos/davidstanleytravel/43143309230</a:t>
            </a:r>
            <a:r>
              <a:rPr lang="en-US" dirty="0"/>
              <a:t> (Author : David Stanley)</a:t>
            </a:r>
          </a:p>
          <a:p>
            <a:r>
              <a:rPr lang="en-US" dirty="0"/>
              <a:t>Planted trees- </a:t>
            </a:r>
            <a:r>
              <a:rPr lang="en-US" dirty="0">
                <a:hlinkClick r:id="rId6"/>
              </a:rPr>
              <a:t>https://www.maxpixel.net/Trail-Tree-Lined-Avenue-Spring-Trees-Away-Avenue-3433474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730722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/>
              <a:t>Image source- </a:t>
            </a:r>
          </a:p>
          <a:p>
            <a:r>
              <a:rPr lang="en-US" dirty="0"/>
              <a:t>Protest - </a:t>
            </a:r>
            <a:r>
              <a:rPr lang="en-US" dirty="0">
                <a:hlinkClick r:id="rId3"/>
              </a:rPr>
              <a:t>https://pixabay.com/vectors/demonstration-show-me-demonstrate-2137450/</a:t>
            </a:r>
            <a:endParaRPr lang="en-US" dirty="0"/>
          </a:p>
          <a:p>
            <a:r>
              <a:rPr lang="en-US" dirty="0"/>
              <a:t>Road in forest area - </a:t>
            </a:r>
            <a:r>
              <a:rPr lang="en-US" dirty="0">
                <a:hlinkClick r:id="rId4"/>
              </a:rPr>
              <a:t>https://pixabay.com/photos/bulldozer-crawler-earth-moving-410119/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425036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Notes to the teacher-</a:t>
            </a:r>
          </a:p>
          <a:p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Tree huggers – </a:t>
            </a:r>
            <a:r>
              <a:rPr lang="en-I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Chipko</a:t>
            </a:r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movement where people hug trees and prevent them from being cut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Ugly Indians- a group of people who beautify flyovers and public spaces in Bengaluru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b="1" dirty="0"/>
              <a:t>Image source- </a:t>
            </a:r>
          </a:p>
          <a:p>
            <a:r>
              <a:rPr lang="en-US" dirty="0"/>
              <a:t>Banner- </a:t>
            </a:r>
            <a:r>
              <a:rPr lang="en-US" dirty="0">
                <a:hlinkClick r:id="rId3"/>
              </a:rPr>
              <a:t>https://pixabay.com/vectors/signposts-directions-directional-40322/</a:t>
            </a:r>
            <a:endParaRPr lang="en-US" dirty="0"/>
          </a:p>
          <a:p>
            <a:r>
              <a:rPr lang="en-US" dirty="0"/>
              <a:t>Children- </a:t>
            </a:r>
            <a:r>
              <a:rPr lang="en-US" dirty="0">
                <a:hlinkClick r:id="rId4"/>
              </a:rPr>
              <a:t>https://pixabay.com/vectors/three-children-kids-male-female-2747268/</a:t>
            </a:r>
            <a:endParaRPr lang="en-US" dirty="0"/>
          </a:p>
          <a:p>
            <a:r>
              <a:rPr lang="en-US" dirty="0"/>
              <a:t>Tree- </a:t>
            </a:r>
            <a:r>
              <a:rPr lang="en-US" dirty="0">
                <a:hlinkClick r:id="rId5"/>
              </a:rPr>
              <a:t>https://pixabay.com/vectors/tree-forest-trunk-nature-leaves-576847/</a:t>
            </a:r>
            <a:endParaRPr lang="en-US" dirty="0"/>
          </a:p>
          <a:p>
            <a:r>
              <a:rPr lang="en-US" dirty="0"/>
              <a:t>Cleaning road- </a:t>
            </a:r>
            <a:r>
              <a:rPr lang="en-US" dirty="0">
                <a:hlinkClick r:id="rId6"/>
              </a:rPr>
              <a:t>https://pixabay.com/photos/children-young-people-clean-road-184729/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7893244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Notes to the teacher</a:t>
            </a:r>
          </a:p>
          <a:p>
            <a:r>
              <a:rPr lang="en-US" dirty="0"/>
              <a:t>The children can give their ideas. </a:t>
            </a:r>
          </a:p>
          <a:p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 to initiate discussion. She can give lead ideas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Collect old newspapers from housing societies, sell them and support a local orphanage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Clean water bodies and lakes in your area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Plant trees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Maintain local parks and playgrounds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Image source-</a:t>
            </a:r>
          </a:p>
          <a:p>
            <a:r>
              <a:rPr lang="en-US" dirty="0"/>
              <a:t>Boy- </a:t>
            </a:r>
            <a:r>
              <a:rPr lang="en-US" dirty="0">
                <a:hlinkClick r:id="rId3"/>
              </a:rPr>
              <a:t>https://pixabay.com/illustrations/boy-smart-idea-light-bulb-smiling-1454054/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078316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Notes to the teacher</a:t>
            </a:r>
          </a:p>
          <a:p>
            <a:r>
              <a:rPr lang="en-US" dirty="0"/>
              <a:t>The children can give their ideas. </a:t>
            </a:r>
          </a:p>
          <a:p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 to initiate discussion. She can give lead ideas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Collect old newspapers from housing societies, sell them and support a local orphanage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Clean water bodies and lakes in your area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Plant trees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Maintain local parks and playgrounds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Image source-</a:t>
            </a:r>
          </a:p>
          <a:p>
            <a:r>
              <a:rPr lang="en-US" dirty="0"/>
              <a:t>Newspaper - </a:t>
            </a:r>
            <a:r>
              <a:rPr lang="en-US" dirty="0">
                <a:hlinkClick r:id="rId3"/>
              </a:rPr>
              <a:t>https://pixabay.com/photos/bundle-jute-rope-newspaper-1853667/</a:t>
            </a:r>
            <a:endParaRPr lang="en-US" dirty="0"/>
          </a:p>
          <a:p>
            <a:r>
              <a:rPr lang="en-US" dirty="0"/>
              <a:t>Planting paper- SSSVV Gallery (Keyword- Planting)</a:t>
            </a:r>
          </a:p>
          <a:p>
            <a:r>
              <a:rPr lang="en-US" dirty="0"/>
              <a:t>Cleaning lakes- </a:t>
            </a:r>
            <a:r>
              <a:rPr lang="en-US" dirty="0">
                <a:hlinkClick r:id="rId4"/>
              </a:rPr>
              <a:t>https://commons.wikimedia.org/wiki/File:People_cleaning_river.jpg</a:t>
            </a:r>
            <a:r>
              <a:rPr lang="en-US" dirty="0"/>
              <a:t> (by US Fish and Wildlife Service)</a:t>
            </a:r>
          </a:p>
          <a:p>
            <a:r>
              <a:rPr lang="en-US" dirty="0"/>
              <a:t>Park cleaning- </a:t>
            </a:r>
            <a:r>
              <a:rPr lang="en-US" dirty="0">
                <a:hlinkClick r:id="rId5"/>
              </a:rPr>
              <a:t>https://pixabay.com/photos/work-cleaning-park-640699/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755928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810340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111586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7635686" y="6509319"/>
            <a:ext cx="4467257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</p:spTree>
    <p:extLst>
      <p:ext uri="{BB962C8B-B14F-4D97-AF65-F5344CB8AC3E}">
        <p14:creationId xmlns:p14="http://schemas.microsoft.com/office/powerpoint/2010/main" xmlns="" val="353126286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</p:spTree>
    <p:extLst>
      <p:ext uri="{BB962C8B-B14F-4D97-AF65-F5344CB8AC3E}">
        <p14:creationId xmlns:p14="http://schemas.microsoft.com/office/powerpoint/2010/main" xmlns="" val="283931431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="" xmlns:a16="http://schemas.microsoft.com/office/drawing/2014/main" id="{C9203E34-1522-B86D-2494-90D249F922FD}"/>
              </a:ext>
            </a:extLst>
          </p:cNvPr>
          <p:cNvSpPr txBox="1"/>
          <p:nvPr userDrawn="1"/>
        </p:nvSpPr>
        <p:spPr>
          <a:xfrm>
            <a:off x="252846" y="6534766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IN" sz="9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CC BY-NC-SA 4.0 Sri Sathya Sai Central Trust</a:t>
            </a:r>
            <a:endParaRPr lang="en-IN" sz="900" b="0" dirty="0"/>
          </a:p>
        </p:txBody>
      </p:sp>
      <p:pic>
        <p:nvPicPr>
          <p:cNvPr id="5" name="Google Shape;17;p5" descr="Calendar&#10;&#10;Description automatically generated with low confidence">
            <a:extLst>
              <a:ext uri="{FF2B5EF4-FFF2-40B4-BE49-F238E27FC236}">
                <a16:creationId xmlns="" xmlns:a16="http://schemas.microsoft.com/office/drawing/2014/main" id="{87879E6B-32B6-E020-005F-4B5917865875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11312845" y="114113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6;p5" descr="A picture containing text, night sky&#10;&#10;Description automatically generated">
            <a:extLst>
              <a:ext uri="{FF2B5EF4-FFF2-40B4-BE49-F238E27FC236}">
                <a16:creationId xmlns="" xmlns:a16="http://schemas.microsoft.com/office/drawing/2014/main" id="{8055BF87-097A-EF34-526B-03F27966C136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331546" y="604279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png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11" Type="http://schemas.openxmlformats.org/officeDocument/2006/relationships/image" Target="../media/image30.png"/><Relationship Id="rId5" Type="http://schemas.openxmlformats.org/officeDocument/2006/relationships/image" Target="../media/image24.jpe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3.jpe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B51E087-15AE-4611-B80F-1A948F264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2399" y="2922953"/>
            <a:ext cx="6807200" cy="2971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52415"/>
            <a:ext cx="12192000" cy="160020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GB" b="1" dirty="0" err="1"/>
              <a:t>કલ્યાણકારી</a:t>
            </a:r>
            <a:r>
              <a:rPr lang="en-GB" b="1" dirty="0"/>
              <a:t> </a:t>
            </a:r>
            <a:r>
              <a:rPr lang="en-GB" b="1" dirty="0" err="1"/>
              <a:t>પહેલોમાં</a:t>
            </a:r>
            <a:r>
              <a:rPr lang="en-GB" b="1" dirty="0"/>
              <a:t> </a:t>
            </a:r>
            <a:r>
              <a:rPr lang="en-GB" b="1" dirty="0" err="1"/>
              <a:t>લોકોની</a:t>
            </a:r>
            <a:r>
              <a:rPr lang="en-GB" b="1" dirty="0"/>
              <a:t> </a:t>
            </a:r>
            <a:r>
              <a:rPr lang="en-GB" b="1" dirty="0" err="1"/>
              <a:t>ભાગીદારી</a:t>
            </a:r>
            <a:r>
              <a:rPr lang="en-GB" b="1" dirty="0"/>
              <a:t> 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xmlns="" val="225073138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6414FC8-9691-4E78-96B6-3B992364578B}"/>
              </a:ext>
            </a:extLst>
          </p:cNvPr>
          <p:cNvSpPr/>
          <p:nvPr/>
        </p:nvSpPr>
        <p:spPr>
          <a:xfrm>
            <a:off x="3149601" y="228600"/>
            <a:ext cx="6052457" cy="6096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3600" b="1" dirty="0" err="1">
                <a:latin typeface="Shruti" panose="020B0502040204020203" pitchFamily="34" charset="0"/>
                <a:cs typeface="Shruti" panose="020B0502040204020203" pitchFamily="34" charset="0"/>
              </a:rPr>
              <a:t>શાસકની</a:t>
            </a:r>
            <a:r>
              <a:rPr lang="en-GB" sz="3600" b="1" dirty="0"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3600" b="1" dirty="0" err="1">
                <a:latin typeface="Shruti" panose="020B0502040204020203" pitchFamily="34" charset="0"/>
                <a:cs typeface="Shruti" panose="020B0502040204020203" pitchFamily="34" charset="0"/>
              </a:rPr>
              <a:t>સાચી</a:t>
            </a:r>
            <a:r>
              <a:rPr lang="en-GB" sz="3600" b="1" dirty="0"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3600" b="1" dirty="0" err="1">
                <a:latin typeface="Shruti" panose="020B0502040204020203" pitchFamily="34" charset="0"/>
                <a:cs typeface="Shruti" panose="020B0502040204020203" pitchFamily="34" charset="0"/>
              </a:rPr>
              <a:t>ચિંતા</a:t>
            </a:r>
            <a:r>
              <a:rPr lang="en-GB" sz="3600" dirty="0"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endParaRPr lang="en-US" sz="3600" dirty="0"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3D43B78-2457-4640-8F92-8AB2E5771194}"/>
              </a:ext>
            </a:extLst>
          </p:cNvPr>
          <p:cNvSpPr txBox="1"/>
          <p:nvPr/>
        </p:nvSpPr>
        <p:spPr>
          <a:xfrm>
            <a:off x="341086" y="1071039"/>
            <a:ext cx="11509828" cy="830997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gu-IN" sz="2400" dirty="0" err="1"/>
              <a:t>ભૂતકાળના</a:t>
            </a:r>
            <a:r>
              <a:rPr lang="gu-IN" sz="2400" dirty="0"/>
              <a:t> </a:t>
            </a:r>
            <a:r>
              <a:rPr lang="gu-IN" sz="2400" dirty="0" err="1"/>
              <a:t>શાસકોએ</a:t>
            </a:r>
            <a:r>
              <a:rPr lang="gu-IN" sz="2400" dirty="0"/>
              <a:t> તેમના </a:t>
            </a:r>
            <a:r>
              <a:rPr lang="gu-IN" sz="2400" dirty="0" err="1"/>
              <a:t>નાગરિકોના</a:t>
            </a:r>
            <a:r>
              <a:rPr lang="gu-IN" sz="2400" dirty="0"/>
              <a:t> કલ્યાણ માટે કામ કર્યું અને લોકો સાથે </a:t>
            </a:r>
            <a:r>
              <a:rPr lang="gu-IN" sz="2400" dirty="0" err="1"/>
              <a:t>મૈત્રીપૂર્ણ</a:t>
            </a:r>
            <a:r>
              <a:rPr lang="gu-IN" sz="2400" dirty="0"/>
              <a:t> સંબંધો </a:t>
            </a:r>
            <a:r>
              <a:rPr lang="gu-IN" sz="2400" dirty="0" err="1"/>
              <a:t>અપનાવ્યા</a:t>
            </a:r>
            <a:r>
              <a:rPr lang="gu-IN" sz="2400" dirty="0"/>
              <a:t>.</a:t>
            </a:r>
            <a:endParaRPr lang="en-US" sz="2400" dirty="0"/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xmlns="" id="{8FE3F2B7-B7C4-407E-921F-28DFA37A0A74}"/>
              </a:ext>
            </a:extLst>
          </p:cNvPr>
          <p:cNvGrpSpPr/>
          <p:nvPr/>
        </p:nvGrpSpPr>
        <p:grpSpPr>
          <a:xfrm>
            <a:off x="635365" y="2209801"/>
            <a:ext cx="3779520" cy="2061865"/>
            <a:chOff x="1105716" y="2362200"/>
            <a:chExt cx="2834640" cy="2061865"/>
          </a:xfrm>
        </p:grpSpPr>
        <p:pic>
          <p:nvPicPr>
            <p:cNvPr id="1026" name="Picture 2" descr="Step Well, Unesco Heritage Site, Hampi, India, Ancient">
              <a:extLst>
                <a:ext uri="{FF2B5EF4-FFF2-40B4-BE49-F238E27FC236}">
                  <a16:creationId xmlns:a16="http://schemas.microsoft.com/office/drawing/2014/main" xmlns="" id="{8CBAB38A-6525-4B6C-8295-C60EF5463A4B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5716" y="2362200"/>
              <a:ext cx="2834640" cy="173736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3A3FF5D1-515C-4C50-ACDA-441B2DFC6273}"/>
                </a:ext>
              </a:extLst>
            </p:cNvPr>
            <p:cNvSpPr txBox="1"/>
            <p:nvPr/>
          </p:nvSpPr>
          <p:spPr>
            <a:xfrm>
              <a:off x="1314992" y="3962400"/>
              <a:ext cx="2209800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 </a:t>
              </a:r>
              <a:r>
                <a:rPr lang="en-GB" sz="2400" dirty="0" err="1">
                  <a:latin typeface="Shruti" panose="020B0502040204020203" pitchFamily="34" charset="0"/>
                  <a:cs typeface="Shruti" panose="020B0502040204020203" pitchFamily="34" charset="0"/>
                </a:rPr>
                <a:t>કૂવાઓ</a:t>
              </a:r>
              <a:r>
                <a:rPr lang="en-GB" sz="2400" dirty="0"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dirty="0" err="1" smtClean="0">
                  <a:latin typeface="Shruti" panose="020B0502040204020203" pitchFamily="34" charset="0"/>
                  <a:cs typeface="Shruti" panose="020B0502040204020203" pitchFamily="34" charset="0"/>
                </a:rPr>
                <a:t>બાંધ્યા</a:t>
              </a:r>
              <a:endParaRPr lang="en-GB" sz="2400" dirty="0">
                <a:latin typeface="Shruti" panose="020B0502040204020203" pitchFamily="34" charset="0"/>
                <a:cs typeface="Shruti" panose="020B0502040204020203" pitchFamily="34" charset="0"/>
              </a:endParaRPr>
            </a:p>
          </p:txBody>
        </p:sp>
      </p:grpSp>
      <p:grpSp>
        <p:nvGrpSpPr>
          <p:cNvPr id="3" name="Group 20">
            <a:extLst>
              <a:ext uri="{FF2B5EF4-FFF2-40B4-BE49-F238E27FC236}">
                <a16:creationId xmlns:a16="http://schemas.microsoft.com/office/drawing/2014/main" xmlns="" id="{FE2FA812-7076-4A05-BBD2-04F5FB7899A2}"/>
              </a:ext>
            </a:extLst>
          </p:cNvPr>
          <p:cNvGrpSpPr/>
          <p:nvPr/>
        </p:nvGrpSpPr>
        <p:grpSpPr>
          <a:xfrm>
            <a:off x="609601" y="4295963"/>
            <a:ext cx="3860799" cy="1971287"/>
            <a:chOff x="1086392" y="4448362"/>
            <a:chExt cx="2895599" cy="197128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7BCE85DF-5C7D-45B4-938A-EE0FE9C6CF3F}"/>
                </a:ext>
              </a:extLst>
            </p:cNvPr>
            <p:cNvPicPr>
              <a:picLocks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5716" y="4448362"/>
              <a:ext cx="2834640" cy="173736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951B29AC-279B-411C-9A1E-B399C8754490}"/>
                </a:ext>
              </a:extLst>
            </p:cNvPr>
            <p:cNvSpPr txBox="1"/>
            <p:nvPr/>
          </p:nvSpPr>
          <p:spPr>
            <a:xfrm>
              <a:off x="1086392" y="5957984"/>
              <a:ext cx="2895599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err="1">
                  <a:latin typeface="Shruti" panose="020B0502040204020203" pitchFamily="34" charset="0"/>
                  <a:cs typeface="Shruti" panose="020B0502040204020203" pitchFamily="34" charset="0"/>
                </a:rPr>
                <a:t>જાહેર</a:t>
              </a:r>
              <a:r>
                <a:rPr lang="en-GB" sz="2400" dirty="0"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dirty="0" err="1">
                  <a:latin typeface="Shruti" panose="020B0502040204020203" pitchFamily="34" charset="0"/>
                  <a:cs typeface="Shruti" panose="020B0502040204020203" pitchFamily="34" charset="0"/>
                </a:rPr>
                <a:t>અખાડા</a:t>
              </a:r>
              <a:r>
                <a:rPr lang="en-GB" sz="2400" dirty="0">
                  <a:latin typeface="Shruti" panose="020B0502040204020203" pitchFamily="34" charset="0"/>
                  <a:cs typeface="Shruti" panose="020B0502040204020203" pitchFamily="34" charset="0"/>
                </a:rPr>
                <a:t> બાંધ્યા </a:t>
              </a:r>
              <a:endParaRPr lang="en-US" sz="2400" dirty="0">
                <a:latin typeface="Shruti" panose="020B0502040204020203" pitchFamily="34" charset="0"/>
                <a:cs typeface="Shruti" panose="020B0502040204020203" pitchFamily="34" charset="0"/>
              </a:endParaRPr>
            </a:p>
          </p:txBody>
        </p:sp>
      </p:grpSp>
      <p:grpSp>
        <p:nvGrpSpPr>
          <p:cNvPr id="6" name="Group 15">
            <a:extLst>
              <a:ext uri="{FF2B5EF4-FFF2-40B4-BE49-F238E27FC236}">
                <a16:creationId xmlns:a16="http://schemas.microsoft.com/office/drawing/2014/main" xmlns="" id="{AE07ECED-A3D1-4330-BB99-4FC121F64C58}"/>
              </a:ext>
            </a:extLst>
          </p:cNvPr>
          <p:cNvGrpSpPr/>
          <p:nvPr/>
        </p:nvGrpSpPr>
        <p:grpSpPr>
          <a:xfrm>
            <a:off x="7810512" y="2143117"/>
            <a:ext cx="3905277" cy="1961863"/>
            <a:chOff x="5228690" y="2295516"/>
            <a:chExt cx="2928958" cy="1961863"/>
          </a:xfrm>
        </p:grpSpPr>
        <p:pic>
          <p:nvPicPr>
            <p:cNvPr id="11" name="Picture 10" descr="A picture containing tree, sky, outdoor, track&#10;&#10;Description generated with very high confidence">
              <a:extLst>
                <a:ext uri="{FF2B5EF4-FFF2-40B4-BE49-F238E27FC236}">
                  <a16:creationId xmlns:a16="http://schemas.microsoft.com/office/drawing/2014/main" xmlns="" id="{39997271-3BEA-44B6-A83C-2031F6FDDE24}"/>
                </a:ext>
              </a:extLst>
            </p:cNvPr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228690" y="2295516"/>
              <a:ext cx="2834640" cy="173736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2578F0B2-7B20-486B-A21E-C9A6A1FA0F1C}"/>
                </a:ext>
              </a:extLst>
            </p:cNvPr>
            <p:cNvSpPr txBox="1"/>
            <p:nvPr/>
          </p:nvSpPr>
          <p:spPr>
            <a:xfrm>
              <a:off x="5300128" y="3795714"/>
              <a:ext cx="2857520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 </a:t>
              </a:r>
              <a:r>
                <a:rPr lang="en-GB" sz="2400" dirty="0" err="1">
                  <a:latin typeface="Shruti" panose="020B0502040204020203" pitchFamily="34" charset="0"/>
                  <a:cs typeface="Shruti" panose="020B0502040204020203" pitchFamily="34" charset="0"/>
                </a:rPr>
                <a:t>સ્નાન</a:t>
              </a:r>
              <a:r>
                <a:rPr lang="en-GB" sz="2400" dirty="0"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dirty="0" err="1">
                  <a:latin typeface="Shruti" panose="020B0502040204020203" pitchFamily="34" charset="0"/>
                  <a:cs typeface="Shruti" panose="020B0502040204020203" pitchFamily="34" charset="0"/>
                </a:rPr>
                <a:t>કૂંડો</a:t>
              </a:r>
              <a:r>
                <a:rPr lang="en-GB" sz="2400" dirty="0">
                  <a:latin typeface="Shruti" panose="020B0502040204020203" pitchFamily="34" charset="0"/>
                  <a:cs typeface="Shruti" panose="020B0502040204020203" pitchFamily="34" charset="0"/>
                </a:rPr>
                <a:t> બાંધ્યા </a:t>
              </a:r>
              <a:endParaRPr lang="en-US" sz="2400" dirty="0">
                <a:latin typeface="Shruti" panose="020B0502040204020203" pitchFamily="34" charset="0"/>
                <a:cs typeface="Shruti" panose="020B0502040204020203" pitchFamily="34" charset="0"/>
              </a:endParaRPr>
            </a:p>
          </p:txBody>
        </p:sp>
      </p:grpSp>
      <p:grpSp>
        <p:nvGrpSpPr>
          <p:cNvPr id="8" name="Group 21">
            <a:extLst>
              <a:ext uri="{FF2B5EF4-FFF2-40B4-BE49-F238E27FC236}">
                <a16:creationId xmlns:a16="http://schemas.microsoft.com/office/drawing/2014/main" xmlns="" id="{EB027382-1B9F-4DD9-8A13-4AD0FCB99167}"/>
              </a:ext>
            </a:extLst>
          </p:cNvPr>
          <p:cNvGrpSpPr/>
          <p:nvPr/>
        </p:nvGrpSpPr>
        <p:grpSpPr>
          <a:xfrm>
            <a:off x="7777117" y="4299057"/>
            <a:ext cx="3779520" cy="1968192"/>
            <a:chOff x="5203644" y="4448362"/>
            <a:chExt cx="2834640" cy="1968192"/>
          </a:xfrm>
        </p:grpSpPr>
        <p:pic>
          <p:nvPicPr>
            <p:cNvPr id="1028" name="Picture 4" descr="Image result for avenue trees">
              <a:extLst>
                <a:ext uri="{FF2B5EF4-FFF2-40B4-BE49-F238E27FC236}">
                  <a16:creationId xmlns:a16="http://schemas.microsoft.com/office/drawing/2014/main" xmlns="" id="{ECCA4474-265B-4F78-9B6E-30F374E2E7AC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3644" y="4448362"/>
              <a:ext cx="2834640" cy="173736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524819C3-5F82-4541-9052-70B9FDA9D9F9}"/>
                </a:ext>
              </a:extLst>
            </p:cNvPr>
            <p:cNvSpPr txBox="1"/>
            <p:nvPr/>
          </p:nvSpPr>
          <p:spPr>
            <a:xfrm>
              <a:off x="5608866" y="5954889"/>
              <a:ext cx="2024196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err="1">
                  <a:latin typeface="Shruti" panose="020B0502040204020203" pitchFamily="34" charset="0"/>
                  <a:cs typeface="Shruti" panose="020B0502040204020203" pitchFamily="34" charset="0"/>
                </a:rPr>
                <a:t>વૃક્ષો</a:t>
              </a:r>
              <a:r>
                <a:rPr lang="en-GB" sz="2400" dirty="0">
                  <a:latin typeface="Shruti" panose="020B0502040204020203" pitchFamily="34" charset="0"/>
                  <a:cs typeface="Shruti" panose="020B0502040204020203" pitchFamily="34" charset="0"/>
                </a:rPr>
                <a:t> </a:t>
              </a:r>
              <a:r>
                <a:rPr lang="en-GB" sz="2400" dirty="0" err="1">
                  <a:latin typeface="Shruti" panose="020B0502040204020203" pitchFamily="34" charset="0"/>
                  <a:cs typeface="Shruti" panose="020B0502040204020203" pitchFamily="34" charset="0"/>
                </a:rPr>
                <a:t>રોપ્યાં</a:t>
              </a:r>
              <a:endParaRPr lang="en-US" sz="2400" dirty="0">
                <a:latin typeface="Shruti" panose="020B0502040204020203" pitchFamily="34" charset="0"/>
                <a:cs typeface="Shruti" panose="020B0502040204020203" pitchFamily="34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DF596636-4BD1-41CD-B21A-90D91F0951F0}"/>
              </a:ext>
            </a:extLst>
          </p:cNvPr>
          <p:cNvSpPr txBox="1"/>
          <p:nvPr/>
        </p:nvSpPr>
        <p:spPr>
          <a:xfrm>
            <a:off x="4937395" y="3511132"/>
            <a:ext cx="2540000" cy="1200329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gu-IN" sz="2400" dirty="0" err="1">
                <a:effectLst/>
              </a:rPr>
              <a:t>નાગરિકોએ</a:t>
            </a:r>
            <a:r>
              <a:rPr lang="gu-IN" sz="2400" dirty="0">
                <a:effectLst/>
              </a:rPr>
              <a:t> પણ આ </a:t>
            </a:r>
            <a:r>
              <a:rPr lang="gu-IN" sz="2400" dirty="0" err="1">
                <a:effectLst/>
              </a:rPr>
              <a:t>યોજનાઓમાં</a:t>
            </a:r>
            <a:r>
              <a:rPr lang="gu-IN" sz="2400" dirty="0">
                <a:effectLst/>
              </a:rPr>
              <a:t> સક્રિય ભાગ લીધો હતો.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517993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E98CE98-68AC-4747-B394-1B6195A5DE31}"/>
              </a:ext>
            </a:extLst>
          </p:cNvPr>
          <p:cNvSpPr/>
          <p:nvPr/>
        </p:nvSpPr>
        <p:spPr>
          <a:xfrm>
            <a:off x="3069773" y="228600"/>
            <a:ext cx="6052457" cy="6096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err="1">
                <a:latin typeface="Shruti" panose="020B0502040204020203" pitchFamily="34" charset="0"/>
                <a:cs typeface="Shruti" panose="020B0502040204020203" pitchFamily="34" charset="0"/>
              </a:rPr>
              <a:t>વર્તમાન</a:t>
            </a:r>
            <a:r>
              <a:rPr lang="en-GB" sz="3600" dirty="0"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3600" dirty="0" err="1">
                <a:latin typeface="Shruti" panose="020B0502040204020203" pitchFamily="34" charset="0"/>
                <a:cs typeface="Shruti" panose="020B0502040204020203" pitchFamily="34" charset="0"/>
              </a:rPr>
              <a:t>પરિસ્થિતિ</a:t>
            </a:r>
            <a:r>
              <a:rPr lang="en-GB" sz="3600" dirty="0"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endParaRPr lang="en-US" sz="3600" dirty="0"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EAAF7BE-E00E-431B-937E-89CE7E32B209}"/>
              </a:ext>
            </a:extLst>
          </p:cNvPr>
          <p:cNvSpPr txBox="1"/>
          <p:nvPr/>
        </p:nvSpPr>
        <p:spPr>
          <a:xfrm>
            <a:off x="170543" y="1111830"/>
            <a:ext cx="11850915" cy="830997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gu-IN" sz="2400" dirty="0"/>
              <a:t>તમે આપણા દેશમાં થયેલા </a:t>
            </a:r>
            <a:r>
              <a:rPr lang="gu-IN" sz="2400" dirty="0" err="1"/>
              <a:t>તાજેતરના</a:t>
            </a:r>
            <a:r>
              <a:rPr lang="gu-IN" sz="2400" dirty="0"/>
              <a:t> કોઈ નાગરિક </a:t>
            </a:r>
            <a:r>
              <a:rPr lang="gu-IN" sz="2400" dirty="0" err="1"/>
              <a:t>આંદોલનનું</a:t>
            </a:r>
            <a:r>
              <a:rPr lang="gu-IN" sz="2400" dirty="0"/>
              <a:t> નામ આપી શકો છો જેના કારણે  લોકોની </a:t>
            </a:r>
            <a:r>
              <a:rPr lang="gu-IN" sz="2400" dirty="0" err="1"/>
              <a:t>આકાંક્ષાઓ</a:t>
            </a:r>
            <a:r>
              <a:rPr lang="gu-IN" sz="2400" dirty="0"/>
              <a:t> પર </a:t>
            </a:r>
            <a:r>
              <a:rPr lang="gu-IN" sz="2400" dirty="0" err="1"/>
              <a:t>નેતાઓ</a:t>
            </a:r>
            <a:r>
              <a:rPr lang="gu-IN" sz="2400" dirty="0"/>
              <a:t> ધ્યાન </a:t>
            </a:r>
            <a:r>
              <a:rPr lang="gu-IN" sz="2400" dirty="0" err="1"/>
              <a:t>કેન્દ્રિત</a:t>
            </a:r>
            <a:r>
              <a:rPr lang="gu-IN" sz="2400" dirty="0"/>
              <a:t> કરી શક્યા?</a:t>
            </a:r>
            <a:endParaRPr lang="en-US" sz="2400" dirty="0"/>
          </a:p>
        </p:txBody>
      </p:sp>
      <p:grpSp>
        <p:nvGrpSpPr>
          <p:cNvPr id="2" name="Group 18">
            <a:extLst>
              <a:ext uri="{FF2B5EF4-FFF2-40B4-BE49-F238E27FC236}">
                <a16:creationId xmlns:a16="http://schemas.microsoft.com/office/drawing/2014/main" xmlns="" id="{BC002BDD-354A-4DB2-8C6F-4E9F4A1DA791}"/>
              </a:ext>
            </a:extLst>
          </p:cNvPr>
          <p:cNvGrpSpPr/>
          <p:nvPr/>
        </p:nvGrpSpPr>
        <p:grpSpPr>
          <a:xfrm>
            <a:off x="424847" y="2615109"/>
            <a:ext cx="11416995" cy="1627783"/>
            <a:chOff x="318635" y="2615108"/>
            <a:chExt cx="8562746" cy="162778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0C580081-32C2-4025-97B6-239792706C4A}"/>
                </a:ext>
              </a:extLst>
            </p:cNvPr>
            <p:cNvSpPr/>
            <p:nvPr/>
          </p:nvSpPr>
          <p:spPr>
            <a:xfrm>
              <a:off x="318635" y="3045841"/>
              <a:ext cx="5143500" cy="88267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gu-IN" sz="2400" dirty="0">
                  <a:effectLst/>
                </a:rPr>
                <a:t>પુલ બનાવવા માટે </a:t>
              </a:r>
              <a:r>
                <a:rPr lang="en-GB" sz="2400" dirty="0" err="1">
                  <a:effectLst/>
                </a:rPr>
                <a:t>કપાતાં</a:t>
              </a:r>
              <a:r>
                <a:rPr lang="en-GB" sz="2400" dirty="0">
                  <a:effectLst/>
                </a:rPr>
                <a:t> </a:t>
              </a:r>
              <a:r>
                <a:rPr lang="gu-IN" sz="2400" dirty="0">
                  <a:effectLst/>
                </a:rPr>
                <a:t>વૃક્ષો  </a:t>
              </a:r>
              <a:r>
                <a:rPr lang="en-GB" sz="2400" dirty="0" err="1">
                  <a:effectLst/>
                </a:rPr>
                <a:t>બચા</a:t>
              </a:r>
              <a:r>
                <a:rPr lang="gu-IN" sz="2400" dirty="0">
                  <a:effectLst/>
                </a:rPr>
                <a:t>વા માટે નાગરિકો કૂચ કરી રહ્યા છે</a:t>
              </a:r>
              <a:r>
                <a:rPr lang="en-GB" sz="2400" dirty="0">
                  <a:effectLst/>
                </a:rPr>
                <a:t>. </a:t>
              </a:r>
              <a:endParaRPr lang="en-US" sz="2400" dirty="0"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grpSp>
          <p:nvGrpSpPr>
            <p:cNvPr id="3" name="Group 10">
              <a:extLst>
                <a:ext uri="{FF2B5EF4-FFF2-40B4-BE49-F238E27FC236}">
                  <a16:creationId xmlns:a16="http://schemas.microsoft.com/office/drawing/2014/main" xmlns="" id="{AFFB1210-7F80-4CB5-BCC0-F17D7F0D52A0}"/>
                </a:ext>
              </a:extLst>
            </p:cNvPr>
            <p:cNvGrpSpPr/>
            <p:nvPr/>
          </p:nvGrpSpPr>
          <p:grpSpPr>
            <a:xfrm>
              <a:off x="5855152" y="2615108"/>
              <a:ext cx="3026229" cy="1627783"/>
              <a:chOff x="5791200" y="2584250"/>
              <a:chExt cx="2933700" cy="1627783"/>
            </a:xfrm>
          </p:grpSpPr>
          <p:pic>
            <p:nvPicPr>
              <p:cNvPr id="9" name="Picture 8" descr="A row of wine glasses&#10;&#10;Description generated with high confidence">
                <a:extLst>
                  <a:ext uri="{FF2B5EF4-FFF2-40B4-BE49-F238E27FC236}">
                    <a16:creationId xmlns:a16="http://schemas.microsoft.com/office/drawing/2014/main" xmlns="" id="{2F377AEB-931C-483C-BBDF-228954F1E9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791200" y="2584250"/>
                <a:ext cx="2933700" cy="1627783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C945A931-C124-4D51-9A80-170E60D8EC2B}"/>
                  </a:ext>
                </a:extLst>
              </p:cNvPr>
              <p:cNvSpPr txBox="1"/>
              <p:nvPr/>
            </p:nvSpPr>
            <p:spPr>
              <a:xfrm>
                <a:off x="6324600" y="2584250"/>
                <a:ext cx="2019300" cy="461665"/>
              </a:xfrm>
              <a:prstGeom prst="rect">
                <a:avLst/>
              </a:prstGeom>
              <a:solidFill>
                <a:srgbClr val="008A3E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 err="1">
                    <a:solidFill>
                      <a:schemeClr val="bg1"/>
                    </a:solidFill>
                  </a:rPr>
                  <a:t>વૃક્ષો</a:t>
                </a:r>
                <a:r>
                  <a:rPr lang="en-GB" sz="2400" b="1" dirty="0">
                    <a:solidFill>
                      <a:schemeClr val="bg1"/>
                    </a:solidFill>
                  </a:rPr>
                  <a:t> </a:t>
                </a:r>
                <a:r>
                  <a:rPr lang="en-GB" sz="2400" b="1" dirty="0" err="1">
                    <a:solidFill>
                      <a:schemeClr val="bg1"/>
                    </a:solidFill>
                  </a:rPr>
                  <a:t>બચાવો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" name="Group 19">
            <a:extLst>
              <a:ext uri="{FF2B5EF4-FFF2-40B4-BE49-F238E27FC236}">
                <a16:creationId xmlns:a16="http://schemas.microsoft.com/office/drawing/2014/main" xmlns="" id="{8CC6B8AB-995E-4725-AA72-1536ED94151D}"/>
              </a:ext>
            </a:extLst>
          </p:cNvPr>
          <p:cNvGrpSpPr/>
          <p:nvPr/>
        </p:nvGrpSpPr>
        <p:grpSpPr>
          <a:xfrm>
            <a:off x="508000" y="4640573"/>
            <a:ext cx="11176000" cy="1349699"/>
            <a:chOff x="381000" y="4648200"/>
            <a:chExt cx="8382000" cy="134969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F8A5DEF9-C03B-47E0-8AB8-3C13DCE19CE5}"/>
                </a:ext>
              </a:extLst>
            </p:cNvPr>
            <p:cNvSpPr/>
            <p:nvPr/>
          </p:nvSpPr>
          <p:spPr>
            <a:xfrm>
              <a:off x="381000" y="4793904"/>
              <a:ext cx="5143500" cy="88267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gu-IN" sz="2400" dirty="0">
                  <a:latin typeface="Calibri" panose="020F0502020204030204" pitchFamily="34" charset="0"/>
                  <a:ea typeface="Calibri" panose="020F0502020204030204" pitchFamily="34" charset="0"/>
                </a:rPr>
                <a:t>સંવેદનશીલ </a:t>
              </a:r>
              <a:r>
                <a:rPr lang="gu-IN" sz="2400" dirty="0" err="1">
                  <a:latin typeface="Calibri" panose="020F0502020204030204" pitchFamily="34" charset="0"/>
                  <a:ea typeface="Calibri" panose="020F0502020204030204" pitchFamily="34" charset="0"/>
                </a:rPr>
                <a:t>વન્યજીવન</a:t>
              </a:r>
              <a:r>
                <a:rPr lang="gu-IN" sz="2400" dirty="0">
                  <a:latin typeface="Calibri" panose="020F0502020204030204" pitchFamily="34" charset="0"/>
                  <a:ea typeface="Calibri" panose="020F0502020204030204" pitchFamily="34" charset="0"/>
                </a:rPr>
                <a:t> વન વિસ્તારોમાં </a:t>
              </a:r>
              <a:r>
                <a:rPr lang="gu-IN" sz="2400" dirty="0" err="1">
                  <a:latin typeface="Calibri" panose="020F0502020204030204" pitchFamily="34" charset="0"/>
                  <a:ea typeface="Calibri" panose="020F0502020204030204" pitchFamily="34" charset="0"/>
                </a:rPr>
                <a:t>રસ્તાઓનું</a:t>
              </a:r>
              <a:r>
                <a:rPr lang="gu-IN" sz="2400" dirty="0">
                  <a:latin typeface="Calibri" panose="020F0502020204030204" pitchFamily="34" charset="0"/>
                  <a:ea typeface="Calibri" panose="020F0502020204030204" pitchFamily="34" charset="0"/>
                </a:rPr>
                <a:t> બાંધકામ અટકાવવું</a:t>
              </a:r>
              <a:endParaRPr lang="en-US" sz="2400" dirty="0"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F802EA70-6F12-4676-8B7E-16E67219D4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45833"/>
            <a:stretch/>
          </p:blipFill>
          <p:spPr>
            <a:xfrm>
              <a:off x="5973535" y="4648200"/>
              <a:ext cx="2789465" cy="1349699"/>
            </a:xfrm>
            <a:prstGeom prst="rect">
              <a:avLst/>
            </a:prstGeom>
          </p:spPr>
        </p:pic>
      </p:grpSp>
      <p:grpSp>
        <p:nvGrpSpPr>
          <p:cNvPr id="8" name="Group 16">
            <a:extLst>
              <a:ext uri="{FF2B5EF4-FFF2-40B4-BE49-F238E27FC236}">
                <a16:creationId xmlns:a16="http://schemas.microsoft.com/office/drawing/2014/main" xmlns="" id="{8A756A42-86F1-42B9-A5BA-0DFB69FD5657}"/>
              </a:ext>
            </a:extLst>
          </p:cNvPr>
          <p:cNvGrpSpPr/>
          <p:nvPr/>
        </p:nvGrpSpPr>
        <p:grpSpPr>
          <a:xfrm>
            <a:off x="8664120" y="4501532"/>
            <a:ext cx="2320469" cy="1627783"/>
            <a:chOff x="4114800" y="4242891"/>
            <a:chExt cx="1740352" cy="1627783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0CE28BC2-2634-4B96-9DD8-9C692B055F7F}"/>
                </a:ext>
              </a:extLst>
            </p:cNvPr>
            <p:cNvSpPr/>
            <p:nvPr/>
          </p:nvSpPr>
          <p:spPr>
            <a:xfrm>
              <a:off x="4114800" y="4242891"/>
              <a:ext cx="1740352" cy="1627783"/>
            </a:xfrm>
            <a:prstGeom prst="ellipse">
              <a:avLst/>
            </a:prstGeom>
            <a:noFill/>
            <a:ln w="130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4FB3018A-A3E9-497C-805F-2CD6329EC25A}"/>
                </a:ext>
              </a:extLst>
            </p:cNvPr>
            <p:cNvCxnSpPr>
              <a:stCxn id="14" idx="1"/>
              <a:endCxn id="14" idx="5"/>
            </p:cNvCxnSpPr>
            <p:nvPr/>
          </p:nvCxnSpPr>
          <p:spPr>
            <a:xfrm>
              <a:off x="4369669" y="4481274"/>
              <a:ext cx="1230614" cy="1151017"/>
            </a:xfrm>
            <a:prstGeom prst="line">
              <a:avLst/>
            </a:prstGeom>
            <a:ln w="1143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0352549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E98CE98-68AC-4747-B394-1B6195A5DE31}"/>
              </a:ext>
            </a:extLst>
          </p:cNvPr>
          <p:cNvSpPr/>
          <p:nvPr/>
        </p:nvSpPr>
        <p:spPr>
          <a:xfrm>
            <a:off x="3072776" y="303307"/>
            <a:ext cx="5881915" cy="6096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gu-IN" sz="3600" dirty="0">
                <a:effectLst/>
              </a:rPr>
              <a:t>આ વિશે સાંભળ્યું</a:t>
            </a:r>
            <a:endParaRPr lang="en-US" sz="3600" dirty="0"/>
          </a:p>
        </p:txBody>
      </p:sp>
      <p:grpSp>
        <p:nvGrpSpPr>
          <p:cNvPr id="2" name="Group 3074">
            <a:extLst>
              <a:ext uri="{FF2B5EF4-FFF2-40B4-BE49-F238E27FC236}">
                <a16:creationId xmlns:a16="http://schemas.microsoft.com/office/drawing/2014/main" xmlns="" id="{676C5F40-2B2F-480D-B18F-04F42D51DEC0}"/>
              </a:ext>
            </a:extLst>
          </p:cNvPr>
          <p:cNvGrpSpPr/>
          <p:nvPr/>
        </p:nvGrpSpPr>
        <p:grpSpPr>
          <a:xfrm>
            <a:off x="1117600" y="1242477"/>
            <a:ext cx="6096000" cy="2286000"/>
            <a:chOff x="1090413" y="1277924"/>
            <a:chExt cx="4572000" cy="2286000"/>
          </a:xfrm>
        </p:grpSpPr>
        <p:pic>
          <p:nvPicPr>
            <p:cNvPr id="3074" name="Picture 2" descr="Signposts, Directions, Directional, Post, Sign">
              <a:extLst>
                <a:ext uri="{FF2B5EF4-FFF2-40B4-BE49-F238E27FC236}">
                  <a16:creationId xmlns:a16="http://schemas.microsoft.com/office/drawing/2014/main" xmlns="" id="{E66F9179-5A24-43F0-90D6-730E5CBA2F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0413" y="1277924"/>
              <a:ext cx="4572000" cy="228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0C580081-32C2-4025-97B6-239792706C4A}"/>
                </a:ext>
              </a:extLst>
            </p:cNvPr>
            <p:cNvSpPr/>
            <p:nvPr/>
          </p:nvSpPr>
          <p:spPr>
            <a:xfrm>
              <a:off x="1812491" y="2142090"/>
              <a:ext cx="3388229" cy="6192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800" dirty="0" err="1">
                  <a:latin typeface="Calibri" panose="020F0502020204030204" pitchFamily="34" charset="0"/>
                  <a:ea typeface="Calibri" panose="020F0502020204030204" pitchFamily="34" charset="0"/>
                </a:rPr>
                <a:t>ચિપકો</a:t>
              </a:r>
              <a:r>
                <a:rPr lang="en-GB" sz="2800" dirty="0"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GB" sz="2800" dirty="0" err="1">
                  <a:latin typeface="Calibri" panose="020F0502020204030204" pitchFamily="34" charset="0"/>
                  <a:ea typeface="Calibri" panose="020F0502020204030204" pitchFamily="34" charset="0"/>
                </a:rPr>
                <a:t>આંદોલન</a:t>
              </a:r>
              <a:r>
                <a:rPr lang="en-GB" sz="3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Group 3072">
            <a:extLst>
              <a:ext uri="{FF2B5EF4-FFF2-40B4-BE49-F238E27FC236}">
                <a16:creationId xmlns:a16="http://schemas.microsoft.com/office/drawing/2014/main" xmlns="" id="{C0C29C3E-5986-497F-A69E-35900EF399A0}"/>
              </a:ext>
            </a:extLst>
          </p:cNvPr>
          <p:cNvGrpSpPr/>
          <p:nvPr/>
        </p:nvGrpSpPr>
        <p:grpSpPr>
          <a:xfrm>
            <a:off x="1134175" y="3566741"/>
            <a:ext cx="6096000" cy="2286000"/>
            <a:chOff x="1090413" y="3294076"/>
            <a:chExt cx="4572000" cy="2286000"/>
          </a:xfrm>
        </p:grpSpPr>
        <p:pic>
          <p:nvPicPr>
            <p:cNvPr id="18" name="Picture 2" descr="Signposts, Directions, Directional, Post, Sign">
              <a:extLst>
                <a:ext uri="{FF2B5EF4-FFF2-40B4-BE49-F238E27FC236}">
                  <a16:creationId xmlns:a16="http://schemas.microsoft.com/office/drawing/2014/main" xmlns="" id="{A3938D9E-F958-4C1C-93AC-CFDD22B50E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0413" y="3294076"/>
              <a:ext cx="4572000" cy="228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xmlns="" id="{1E27A3A2-2A73-455B-A877-4E833BE28FCF}"/>
                </a:ext>
              </a:extLst>
            </p:cNvPr>
            <p:cNvSpPr/>
            <p:nvPr/>
          </p:nvSpPr>
          <p:spPr>
            <a:xfrm>
              <a:off x="2302458" y="4213898"/>
              <a:ext cx="2408293" cy="1182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2800" dirty="0" err="1">
                  <a:latin typeface="Shruti" panose="020B0502040204020203" pitchFamily="34" charset="0"/>
                  <a:ea typeface="Calibri" panose="020F0502020204030204" pitchFamily="34" charset="0"/>
                  <a:cs typeface="Shruti" panose="020B0502040204020203" pitchFamily="34" charset="0"/>
                </a:rPr>
                <a:t>અગ્લી</a:t>
              </a:r>
              <a:r>
                <a:rPr lang="en-IN" sz="2800" dirty="0">
                  <a:latin typeface="Shruti" panose="020B0502040204020203" pitchFamily="34" charset="0"/>
                  <a:ea typeface="Calibri" panose="020F0502020204030204" pitchFamily="34" charset="0"/>
                  <a:cs typeface="Shruti" panose="020B0502040204020203" pitchFamily="34" charset="0"/>
                </a:rPr>
                <a:t> </a:t>
              </a:r>
              <a:r>
                <a:rPr lang="en-GB" sz="2800" dirty="0" err="1">
                  <a:latin typeface="Shruti" panose="020B0502040204020203" pitchFamily="34" charset="0"/>
                  <a:ea typeface="Calibri" panose="020F0502020204030204" pitchFamily="34" charset="0"/>
                  <a:cs typeface="Shruti" panose="020B0502040204020203" pitchFamily="34" charset="0"/>
                </a:rPr>
                <a:t>ઈન્ડિયન</a:t>
              </a:r>
              <a:endParaRPr lang="en-GB" sz="2800" dirty="0">
                <a:latin typeface="Shruti" panose="020B0502040204020203" pitchFamily="34" charset="0"/>
                <a:ea typeface="Calibri" panose="020F0502020204030204" pitchFamily="34" charset="0"/>
                <a:cs typeface="Shruti" panose="020B0502040204020203" pitchFamily="34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endPara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Group 3071">
            <a:extLst>
              <a:ext uri="{FF2B5EF4-FFF2-40B4-BE49-F238E27FC236}">
                <a16:creationId xmlns:a16="http://schemas.microsoft.com/office/drawing/2014/main" xmlns="" id="{6785E13C-403F-41E6-A95D-4053DAF9AAC1}"/>
              </a:ext>
            </a:extLst>
          </p:cNvPr>
          <p:cNvGrpSpPr/>
          <p:nvPr/>
        </p:nvGrpSpPr>
        <p:grpSpPr>
          <a:xfrm>
            <a:off x="9104764" y="1454933"/>
            <a:ext cx="2173905" cy="2073545"/>
            <a:chOff x="5211244" y="1426663"/>
            <a:chExt cx="3442665" cy="5295082"/>
          </a:xfrm>
        </p:grpSpPr>
        <p:pic>
          <p:nvPicPr>
            <p:cNvPr id="25" name="Picture 24" descr="A close up of a logo&#10;&#10;Description generated with very high confidence">
              <a:extLst>
                <a:ext uri="{FF2B5EF4-FFF2-40B4-BE49-F238E27FC236}">
                  <a16:creationId xmlns:a16="http://schemas.microsoft.com/office/drawing/2014/main" xmlns="" id="{EEEA245E-FD16-4253-8AD7-951A72DEE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208281" y="4577573"/>
              <a:ext cx="2016620" cy="1475579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xmlns="" id="{67FFDBE8-5D22-422D-A222-801901CD5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 xmlns="">
                    <a14:imgLayer r:embed="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211244" y="1426663"/>
              <a:ext cx="3442665" cy="5221247"/>
            </a:xfrm>
            <a:prstGeom prst="rect">
              <a:avLst/>
            </a:prstGeom>
          </p:spPr>
        </p:pic>
        <p:pic>
          <p:nvPicPr>
            <p:cNvPr id="15" name="Picture 14" descr="A close up of a logo&#10;&#10;Description generated with very high confidence">
              <a:extLst>
                <a:ext uri="{FF2B5EF4-FFF2-40B4-BE49-F238E27FC236}">
                  <a16:creationId xmlns:a16="http://schemas.microsoft.com/office/drawing/2014/main" xmlns="" id="{8CC7A403-E157-4067-9E1D-566EBB36E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661266" y="4827222"/>
              <a:ext cx="2642911" cy="1894523"/>
            </a:xfrm>
            <a:prstGeom prst="rect">
              <a:avLst/>
            </a:prstGeom>
          </p:spPr>
        </p:pic>
        <p:pic>
          <p:nvPicPr>
            <p:cNvPr id="26" name="Picture 25" descr="A close up of a logo&#10;&#10;Description generated with very high confidence">
              <a:extLst>
                <a:ext uri="{FF2B5EF4-FFF2-40B4-BE49-F238E27FC236}">
                  <a16:creationId xmlns:a16="http://schemas.microsoft.com/office/drawing/2014/main" xmlns="" id="{36578D50-439B-43F2-B5CA-7BB426F23F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8973"/>
            <a:stretch/>
          </p:blipFill>
          <p:spPr>
            <a:xfrm>
              <a:off x="5560977" y="4612966"/>
              <a:ext cx="676834" cy="1768447"/>
            </a:xfrm>
            <a:prstGeom prst="rect">
              <a:avLst/>
            </a:prstGeom>
          </p:spPr>
        </p:pic>
        <p:pic>
          <p:nvPicPr>
            <p:cNvPr id="28" name="Picture 27" descr="A close up of a logo&#10;&#10;Description generated with very high confidence">
              <a:extLst>
                <a:ext uri="{FF2B5EF4-FFF2-40B4-BE49-F238E27FC236}">
                  <a16:creationId xmlns:a16="http://schemas.microsoft.com/office/drawing/2014/main" xmlns="" id="{62D5077D-D0FC-447F-9310-631AB633B9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8973"/>
            <a:stretch/>
          </p:blipFill>
          <p:spPr>
            <a:xfrm>
              <a:off x="7963706" y="4538854"/>
              <a:ext cx="340471" cy="1757016"/>
            </a:xfrm>
            <a:prstGeom prst="rect">
              <a:avLst/>
            </a:prstGeom>
          </p:spPr>
        </p:pic>
      </p:grpSp>
      <p:pic>
        <p:nvPicPr>
          <p:cNvPr id="3076" name="Picture 3075">
            <a:extLst>
              <a:ext uri="{FF2B5EF4-FFF2-40B4-BE49-F238E27FC236}">
                <a16:creationId xmlns:a16="http://schemas.microsoft.com/office/drawing/2014/main" xmlns="" id="{43D963DC-67E0-422A-A92B-E51E14B695E5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837954" y="4145210"/>
            <a:ext cx="2707527" cy="134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03967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E46D157-DC8E-45E9-9B3D-00E0B276FD47}"/>
              </a:ext>
            </a:extLst>
          </p:cNvPr>
          <p:cNvSpPr/>
          <p:nvPr/>
        </p:nvSpPr>
        <p:spPr>
          <a:xfrm>
            <a:off x="2133600" y="228600"/>
            <a:ext cx="7315200" cy="6096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gu-IN" sz="3600" dirty="0">
                <a:effectLst/>
              </a:rPr>
              <a:t>આપણે શું કરી શકીએ છીએ?</a:t>
            </a:r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39F2AFE-1CF6-4755-B16C-69106C5EF17F}"/>
              </a:ext>
            </a:extLst>
          </p:cNvPr>
          <p:cNvSpPr txBox="1"/>
          <p:nvPr/>
        </p:nvSpPr>
        <p:spPr>
          <a:xfrm>
            <a:off x="1219200" y="1447801"/>
            <a:ext cx="9550400" cy="46166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gu-IN" sz="2400" dirty="0">
                <a:effectLst/>
              </a:rPr>
              <a:t>જો તમારા વિસ્તારમાં કોઈ તક હોય, તો શું તમે…</a:t>
            </a:r>
            <a:endParaRPr lang="en-US" sz="2400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xmlns="" id="{EE08674E-5C47-491B-A5DC-0AB293494E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024498775"/>
              </p:ext>
            </p:extLst>
          </p:nvPr>
        </p:nvGraphicFramePr>
        <p:xfrm>
          <a:off x="3657600" y="1883228"/>
          <a:ext cx="8128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9" descr="A close up of a logo&#10;&#10;Description generated with very high confidence">
            <a:extLst>
              <a:ext uri="{FF2B5EF4-FFF2-40B4-BE49-F238E27FC236}">
                <a16:creationId xmlns:a16="http://schemas.microsoft.com/office/drawing/2014/main" xmlns="" id="{F45F5CAB-C0AC-49CB-8CAA-B0EE10ADB9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202" y="2293080"/>
            <a:ext cx="3454399" cy="32442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39F2AFE-1CF6-4755-B16C-69106C5EF17F}"/>
              </a:ext>
            </a:extLst>
          </p:cNvPr>
          <p:cNvSpPr txBox="1"/>
          <p:nvPr/>
        </p:nvSpPr>
        <p:spPr>
          <a:xfrm>
            <a:off x="1238216" y="5857893"/>
            <a:ext cx="8616984" cy="523220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IN" sz="2800" dirty="0"/>
              <a:t>                </a:t>
            </a:r>
            <a:r>
              <a:rPr lang="gu-IN" sz="2400" b="0" i="0" dirty="0">
                <a:solidFill>
                  <a:srgbClr val="545454"/>
                </a:solidFill>
                <a:effectLst/>
                <a:latin typeface="Roboto" panose="02000000000000000000" pitchFamily="2" charset="0"/>
              </a:rPr>
              <a:t>તમે કઈ પહેલ સૂચવો છો</a:t>
            </a:r>
            <a:r>
              <a:rPr lang="en-GB" sz="2400" b="0" i="0" dirty="0">
                <a:solidFill>
                  <a:srgbClr val="545454"/>
                </a:solidFill>
                <a:effectLst/>
                <a:latin typeface="Roboto" panose="02000000000000000000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xmlns="" val="1514316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Graphic spid="8" grpId="0">
        <p:bldAsOne/>
      </p:bldGraphic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E46D157-DC8E-45E9-9B3D-00E0B276FD47}"/>
              </a:ext>
            </a:extLst>
          </p:cNvPr>
          <p:cNvSpPr/>
          <p:nvPr/>
        </p:nvSpPr>
        <p:spPr>
          <a:xfrm>
            <a:off x="3155043" y="228600"/>
            <a:ext cx="5881915" cy="6096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err="1">
                <a:latin typeface="Shruti" panose="020B0502040204020203" pitchFamily="34" charset="0"/>
                <a:cs typeface="Shruti" panose="020B0502040204020203" pitchFamily="34" charset="0"/>
              </a:rPr>
              <a:t>ચર્ચા</a:t>
            </a:r>
            <a:r>
              <a:rPr lang="en-GB" sz="3600" dirty="0"/>
              <a:t> </a:t>
            </a:r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39F2AFE-1CF6-4755-B16C-69106C5EF17F}"/>
              </a:ext>
            </a:extLst>
          </p:cNvPr>
          <p:cNvSpPr txBox="1"/>
          <p:nvPr/>
        </p:nvSpPr>
        <p:spPr>
          <a:xfrm>
            <a:off x="815413" y="1124745"/>
            <a:ext cx="10769600" cy="46166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gu-IN" sz="2400" dirty="0">
                <a:effectLst/>
              </a:rPr>
              <a:t>શું આપણે </a:t>
            </a:r>
            <a:r>
              <a:rPr lang="gu-IN" sz="2400" dirty="0" err="1">
                <a:effectLst/>
              </a:rPr>
              <a:t>આમાંની</a:t>
            </a:r>
            <a:r>
              <a:rPr lang="gu-IN" sz="2400" dirty="0">
                <a:effectLst/>
              </a:rPr>
              <a:t> કોઈપણ પ્રવૃત્તિમાં આપણા પ્રયત્નો </a:t>
            </a:r>
            <a:r>
              <a:rPr lang="gu-IN" sz="2400" dirty="0" err="1">
                <a:effectLst/>
              </a:rPr>
              <a:t>લગાવવાનું</a:t>
            </a:r>
            <a:r>
              <a:rPr lang="gu-IN" sz="2400" dirty="0">
                <a:effectLst/>
              </a:rPr>
              <a:t> વિચારી શકીએ છીએ...</a:t>
            </a:r>
            <a:endParaRPr lang="en-US" sz="24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D722CEDE-4FC1-408C-818C-ECD21DE86879}"/>
              </a:ext>
            </a:extLst>
          </p:cNvPr>
          <p:cNvGrpSpPr/>
          <p:nvPr/>
        </p:nvGrpSpPr>
        <p:grpSpPr>
          <a:xfrm>
            <a:off x="1487488" y="1988841"/>
            <a:ext cx="3360373" cy="1973833"/>
            <a:chOff x="1115616" y="1988840"/>
            <a:chExt cx="2520280" cy="1973833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xmlns="" id="{16E93309-7954-41C7-AD75-F5F72A005F9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1587" r="19048"/>
            <a:stretch/>
          </p:blipFill>
          <p:spPr bwMode="auto">
            <a:xfrm>
              <a:off x="1115616" y="1988840"/>
              <a:ext cx="2520280" cy="1656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xmlns="" id="{CD1E46D5-E149-4EC6-894F-AA1F7EB1ED17}"/>
                </a:ext>
              </a:extLst>
            </p:cNvPr>
            <p:cNvSpPr txBox="1"/>
            <p:nvPr/>
          </p:nvSpPr>
          <p:spPr>
            <a:xfrm>
              <a:off x="1475656" y="3501008"/>
              <a:ext cx="1584176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err="1"/>
                <a:t>વૃક્ષારોપણ</a:t>
              </a:r>
              <a:r>
                <a:rPr lang="en-GB" dirty="0"/>
                <a:t> </a:t>
              </a:r>
              <a:endParaRPr lang="en-US" dirty="0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xmlns="" id="{DACBBCEC-206A-4EBD-B409-787A0EE3B0A2}"/>
              </a:ext>
            </a:extLst>
          </p:cNvPr>
          <p:cNvGrpSpPr/>
          <p:nvPr/>
        </p:nvGrpSpPr>
        <p:grpSpPr>
          <a:xfrm>
            <a:off x="7315200" y="1988841"/>
            <a:ext cx="3454400" cy="1973833"/>
            <a:chOff x="5486400" y="1988840"/>
            <a:chExt cx="2590800" cy="1973833"/>
          </a:xfrm>
        </p:grpSpPr>
        <p:pic>
          <p:nvPicPr>
            <p:cNvPr id="1028" name="Picture 4" descr="Bundle, Jute Rope, Newspaper, Old Newspaper, Stack">
              <a:extLst>
                <a:ext uri="{FF2B5EF4-FFF2-40B4-BE49-F238E27FC236}">
                  <a16:creationId xmlns:a16="http://schemas.microsoft.com/office/drawing/2014/main" xmlns="" id="{0AFFF84A-8A60-4B29-9491-36B35F3041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8104" y="1988840"/>
              <a:ext cx="2483768" cy="16558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928F6DCD-7783-4CBF-BDA4-113A7BBAAB77}"/>
                </a:ext>
              </a:extLst>
            </p:cNvPr>
            <p:cNvSpPr txBox="1"/>
            <p:nvPr/>
          </p:nvSpPr>
          <p:spPr>
            <a:xfrm>
              <a:off x="5486400" y="3501008"/>
              <a:ext cx="2590800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err="1"/>
                <a:t>અખબારનું</a:t>
              </a:r>
              <a:r>
                <a:rPr lang="en-GB" sz="2400" dirty="0"/>
                <a:t> </a:t>
              </a:r>
              <a:r>
                <a:rPr lang="en-GB" sz="2400" dirty="0" err="1"/>
                <a:t>વેચાણ</a:t>
              </a:r>
              <a:r>
                <a:rPr lang="en-GB" dirty="0"/>
                <a:t> </a:t>
              </a:r>
              <a:endParaRPr lang="en-US" dirty="0"/>
            </a:p>
          </p:txBody>
        </p:sp>
      </p:grpSp>
      <p:grpSp>
        <p:nvGrpSpPr>
          <p:cNvPr id="7" name="Group 8">
            <a:extLst>
              <a:ext uri="{FF2B5EF4-FFF2-40B4-BE49-F238E27FC236}">
                <a16:creationId xmlns:a16="http://schemas.microsoft.com/office/drawing/2014/main" xmlns="" id="{096CC08B-1A7F-4928-B7ED-BFA99075D25A}"/>
              </a:ext>
            </a:extLst>
          </p:cNvPr>
          <p:cNvGrpSpPr/>
          <p:nvPr/>
        </p:nvGrpSpPr>
        <p:grpSpPr>
          <a:xfrm>
            <a:off x="1487488" y="4365105"/>
            <a:ext cx="3456384" cy="1901825"/>
            <a:chOff x="1115616" y="4365104"/>
            <a:chExt cx="2592288" cy="1901825"/>
          </a:xfrm>
        </p:grpSpPr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xmlns="" id="{B0A921A0-8534-4E1B-8034-AFDB27B70C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4365104"/>
              <a:ext cx="2592288" cy="1656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3C6E9018-58F4-4012-82CA-3D3AE5D41B04}"/>
                </a:ext>
              </a:extLst>
            </p:cNvPr>
            <p:cNvSpPr txBox="1"/>
            <p:nvPr/>
          </p:nvSpPr>
          <p:spPr>
            <a:xfrm>
              <a:off x="1331640" y="5805264"/>
              <a:ext cx="2160240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err="1"/>
                <a:t>તળાવોની</a:t>
              </a:r>
              <a:r>
                <a:rPr lang="en-GB" sz="2400" dirty="0"/>
                <a:t> </a:t>
              </a:r>
              <a:r>
                <a:rPr lang="en-GB" sz="2400" dirty="0" err="1"/>
                <a:t>સફાઇ</a:t>
              </a:r>
              <a:r>
                <a:rPr lang="en-GB" sz="2400" dirty="0"/>
                <a:t> </a:t>
              </a:r>
              <a:endParaRPr lang="en-US" sz="2400" dirty="0"/>
            </a:p>
          </p:txBody>
        </p:sp>
      </p:grpSp>
      <p:grpSp>
        <p:nvGrpSpPr>
          <p:cNvPr id="8" name="Group 10">
            <a:extLst>
              <a:ext uri="{FF2B5EF4-FFF2-40B4-BE49-F238E27FC236}">
                <a16:creationId xmlns:a16="http://schemas.microsoft.com/office/drawing/2014/main" xmlns="" id="{CD363E1B-D20A-4495-BE00-EFA590EB07AF}"/>
              </a:ext>
            </a:extLst>
          </p:cNvPr>
          <p:cNvGrpSpPr/>
          <p:nvPr/>
        </p:nvGrpSpPr>
        <p:grpSpPr>
          <a:xfrm>
            <a:off x="7344139" y="4365105"/>
            <a:ext cx="3360373" cy="1901825"/>
            <a:chOff x="5508104" y="4365104"/>
            <a:chExt cx="2520280" cy="1901825"/>
          </a:xfrm>
        </p:grpSpPr>
        <p:pic>
          <p:nvPicPr>
            <p:cNvPr id="1032" name="Picture 8" descr="Work, Cleaning, Park">
              <a:extLst>
                <a:ext uri="{FF2B5EF4-FFF2-40B4-BE49-F238E27FC236}">
                  <a16:creationId xmlns:a16="http://schemas.microsoft.com/office/drawing/2014/main" xmlns="" id="{A19599DE-1659-4B69-AAB5-4821C1BBB4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8104" y="4365104"/>
              <a:ext cx="2520280" cy="1656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9CC05AE1-94CA-46BD-986C-08459BFF03DB}"/>
                </a:ext>
              </a:extLst>
            </p:cNvPr>
            <p:cNvSpPr txBox="1"/>
            <p:nvPr/>
          </p:nvSpPr>
          <p:spPr>
            <a:xfrm>
              <a:off x="5724128" y="5805264"/>
              <a:ext cx="2160240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err="1"/>
                <a:t>ઉદ્યાનોની</a:t>
              </a:r>
              <a:r>
                <a:rPr lang="en-GB" sz="2400" dirty="0"/>
                <a:t> </a:t>
              </a:r>
              <a:r>
                <a:rPr lang="en-GB" sz="2400" dirty="0" err="1"/>
                <a:t>સફાઇ</a:t>
              </a:r>
              <a:r>
                <a:rPr lang="en-GB" sz="2400" dirty="0"/>
                <a:t> 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6024590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77088490"/>
              </p:ext>
            </p:extLst>
          </p:nvPr>
        </p:nvGraphicFramePr>
        <p:xfrm>
          <a:off x="965201" y="1219200"/>
          <a:ext cx="10261598" cy="4681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05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756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9318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3445"/>
              </a:tblGrid>
              <a:tr h="47459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Slide#</a:t>
                      </a:r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Thumbnail</a:t>
                      </a:r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Source and Attribution</a:t>
                      </a:r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>
                          <a:solidFill>
                            <a:schemeClr val="bg1"/>
                          </a:solidFill>
                        </a:rPr>
                        <a:t>Author</a:t>
                      </a:r>
                      <a:endParaRPr lang="en-IN" sz="2000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4593">
                <a:tc>
                  <a:txBody>
                    <a:bodyPr/>
                    <a:lstStyle/>
                    <a:p>
                      <a:r>
                        <a:rPr lang="en-IN" sz="1200" dirty="0"/>
                        <a:t>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Ancient well- https://pixabay.com/photos/step-well-unesco-heritage-site-hampi-286572/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4593">
                <a:tc>
                  <a:txBody>
                    <a:bodyPr/>
                    <a:lstStyle/>
                    <a:p>
                      <a:r>
                        <a:rPr lang="en-IN" sz="1200" dirty="0"/>
                        <a:t>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Stadium- https://pixabay.com/photos/in-ancient-times-the-ancient-stadium-1063321/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4593">
                <a:tc>
                  <a:txBody>
                    <a:bodyPr/>
                    <a:lstStyle/>
                    <a:p>
                      <a:r>
                        <a:rPr lang="en-IN" sz="1200" dirty="0"/>
                        <a:t>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Ponds- https://www.flickr.com/photos/davidstanleytravel/43143309230 (Author : David Stanley)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4593">
                <a:tc>
                  <a:txBody>
                    <a:bodyPr/>
                    <a:lstStyle/>
                    <a:p>
                      <a:r>
                        <a:rPr lang="en-IN" sz="1200" dirty="0"/>
                        <a:t>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Planted trees- https://www.maxpixel.net/Trail-Tree-Lined-Avenue-Spring-Trees-Away-Avenue-3433474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235">
                <a:tc>
                  <a:txBody>
                    <a:bodyPr/>
                    <a:lstStyle/>
                    <a:p>
                      <a:r>
                        <a:rPr lang="en-IN" sz="1200" dirty="0"/>
                        <a:t>3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Protest - https://pixabay.com/vectors/demonstration-show-me-demonstrate-2137450</a:t>
                      </a:r>
                      <a:r>
                        <a:rPr lang="en-US" sz="800" dirty="0" smtClean="0"/>
                        <a:t>/</a:t>
                      </a:r>
                      <a:endParaRPr lang="en-US" sz="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235">
                <a:tc>
                  <a:txBody>
                    <a:bodyPr/>
                    <a:lstStyle/>
                    <a:p>
                      <a:r>
                        <a:rPr lang="en-IN" sz="1200" dirty="0"/>
                        <a:t>3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Road in forest area - https://pixabay.com/photos/bulldozer-crawler-earth-moving-410119/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526751387"/>
                  </a:ext>
                </a:extLst>
              </a:tr>
              <a:tr h="370235">
                <a:tc>
                  <a:txBody>
                    <a:bodyPr/>
                    <a:lstStyle/>
                    <a:p>
                      <a:r>
                        <a:rPr lang="en-IN" sz="1200" dirty="0"/>
                        <a:t>4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Children- https://pixabay.com/vectors/three-children-kids-male-female-2747268/</a:t>
                      </a:r>
                    </a:p>
                    <a:p>
                      <a:r>
                        <a:rPr lang="en-US" sz="800" dirty="0"/>
                        <a:t>Tree- https://pixabay.com/vectors/tree-forest-trunk-nature-leaves-576847/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2850315678"/>
                  </a:ext>
                </a:extLst>
              </a:tr>
              <a:tr h="370235">
                <a:tc>
                  <a:txBody>
                    <a:bodyPr/>
                    <a:lstStyle/>
                    <a:p>
                      <a:r>
                        <a:rPr lang="en-IN" sz="1200" dirty="0"/>
                        <a:t>4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Cleaning road- https://pixabay.com/photos/children-young-people-clean-road-184729/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709864039"/>
                  </a:ext>
                </a:extLst>
              </a:tr>
              <a:tr h="370235">
                <a:tc>
                  <a:txBody>
                    <a:bodyPr/>
                    <a:lstStyle/>
                    <a:p>
                      <a:r>
                        <a:rPr lang="en-IN" sz="1200" dirty="0"/>
                        <a:t>5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Boy- https://pixabay.com/illustrations/boy-smart-idea-light-bulb-smiling-1454054/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456249469"/>
                  </a:ext>
                </a:extLst>
              </a:tr>
              <a:tr h="370235">
                <a:tc>
                  <a:txBody>
                    <a:bodyPr/>
                    <a:lstStyle/>
                    <a:p>
                      <a:r>
                        <a:rPr lang="en-IN" sz="1200" dirty="0"/>
                        <a:t>4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Banner- https://pixabay.com/vectors/signposts-directions-directional-40322/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2646529478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772611" y="5786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buClr>
                <a:schemeClr val="dk1"/>
              </a:buClr>
              <a:buSzPct val="100000"/>
            </a:pPr>
            <a:r>
              <a:rPr lang="en-IN" sz="36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lang="en-IN" sz="36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Picture 2" descr="Step Well, Unesco Heritage Site, Hampi, India, Ancient">
            <a:extLst>
              <a:ext uri="{FF2B5EF4-FFF2-40B4-BE49-F238E27FC236}">
                <a16:creationId xmlns:a16="http://schemas.microsoft.com/office/drawing/2014/main" xmlns="" id="{EE4D674A-944B-4D97-90BF-4C07302A41AB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82240" y="1798320"/>
            <a:ext cx="487680" cy="1828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DD87C1F4-E7DA-42DF-8F30-14E305053BD1}"/>
              </a:ext>
            </a:extLst>
          </p:cNvPr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82240" y="2267987"/>
            <a:ext cx="487680" cy="182880"/>
          </a:xfrm>
          <a:prstGeom prst="rect">
            <a:avLst/>
          </a:prstGeom>
        </p:spPr>
      </p:pic>
      <p:pic>
        <p:nvPicPr>
          <p:cNvPr id="21" name="Picture 20" descr="A picture containing tree, sky, outdoor, track&#10;&#10;Description generated with very high confidence">
            <a:extLst>
              <a:ext uri="{FF2B5EF4-FFF2-40B4-BE49-F238E27FC236}">
                <a16:creationId xmlns:a16="http://schemas.microsoft.com/office/drawing/2014/main" xmlns="" id="{D74D69E1-DE16-4F6C-8900-7EB53C0F75D2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82240" y="2737654"/>
            <a:ext cx="487680" cy="182880"/>
          </a:xfrm>
          <a:prstGeom prst="rect">
            <a:avLst/>
          </a:prstGeom>
        </p:spPr>
      </p:pic>
      <p:pic>
        <p:nvPicPr>
          <p:cNvPr id="24" name="Picture 4" descr="Image result for avenue trees">
            <a:extLst>
              <a:ext uri="{FF2B5EF4-FFF2-40B4-BE49-F238E27FC236}">
                <a16:creationId xmlns:a16="http://schemas.microsoft.com/office/drawing/2014/main" xmlns="" id="{82562A48-8A07-4058-A5D1-4B0AD9415935}"/>
              </a:ext>
            </a:extLst>
          </p:cNvPr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82240" y="3246465"/>
            <a:ext cx="487680" cy="1828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 descr="A row of wine glasses&#10;&#10;Description generated with high confidence">
            <a:extLst>
              <a:ext uri="{FF2B5EF4-FFF2-40B4-BE49-F238E27FC236}">
                <a16:creationId xmlns:a16="http://schemas.microsoft.com/office/drawing/2014/main" xmlns="" id="{CE0E1493-1EA8-49FA-87CB-81137C3718F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82240" y="3665041"/>
            <a:ext cx="487680" cy="19674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5F17147E-F788-44A1-96FD-43A0C58E5B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r="45833"/>
          <a:stretch/>
        </p:blipFill>
        <p:spPr>
          <a:xfrm>
            <a:off x="2682240" y="4085688"/>
            <a:ext cx="487680" cy="176976"/>
          </a:xfrm>
          <a:prstGeom prst="rect">
            <a:avLst/>
          </a:prstGeom>
        </p:spPr>
      </p:pic>
      <p:grpSp>
        <p:nvGrpSpPr>
          <p:cNvPr id="2" name="Group 27">
            <a:extLst>
              <a:ext uri="{FF2B5EF4-FFF2-40B4-BE49-F238E27FC236}">
                <a16:creationId xmlns:a16="http://schemas.microsoft.com/office/drawing/2014/main" xmlns="" id="{74A0CBF6-E7A6-440B-A645-A6B14EB2465F}"/>
              </a:ext>
            </a:extLst>
          </p:cNvPr>
          <p:cNvGrpSpPr/>
          <p:nvPr/>
        </p:nvGrpSpPr>
        <p:grpSpPr>
          <a:xfrm>
            <a:off x="2682240" y="4425513"/>
            <a:ext cx="487680" cy="182880"/>
            <a:chOff x="5211244" y="1426663"/>
            <a:chExt cx="3442665" cy="5295082"/>
          </a:xfrm>
        </p:grpSpPr>
        <p:pic>
          <p:nvPicPr>
            <p:cNvPr id="29" name="Picture 28" descr="A close up of a logo&#10;&#10;Description generated with very high confidence">
              <a:extLst>
                <a:ext uri="{FF2B5EF4-FFF2-40B4-BE49-F238E27FC236}">
                  <a16:creationId xmlns:a16="http://schemas.microsoft.com/office/drawing/2014/main" xmlns="" id="{EF988D67-F38F-41D4-95D2-0705209E2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208281" y="4577573"/>
              <a:ext cx="2016620" cy="1475579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xmlns="" id="{C6FDD275-3916-47FF-BE95-89B1A274A4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 xmlns="">
                    <a14:imgLayer r:embed="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211244" y="1426663"/>
              <a:ext cx="3442665" cy="5221247"/>
            </a:xfrm>
            <a:prstGeom prst="rect">
              <a:avLst/>
            </a:prstGeom>
          </p:spPr>
        </p:pic>
        <p:pic>
          <p:nvPicPr>
            <p:cNvPr id="31" name="Picture 30" descr="A close up of a logo&#10;&#10;Description generated with very high confidence">
              <a:extLst>
                <a:ext uri="{FF2B5EF4-FFF2-40B4-BE49-F238E27FC236}">
                  <a16:creationId xmlns:a16="http://schemas.microsoft.com/office/drawing/2014/main" xmlns="" id="{2097DB49-4FB1-424C-A600-E3C1FE99D8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661266" y="4827222"/>
              <a:ext cx="2642911" cy="1894523"/>
            </a:xfrm>
            <a:prstGeom prst="rect">
              <a:avLst/>
            </a:prstGeom>
          </p:spPr>
        </p:pic>
        <p:pic>
          <p:nvPicPr>
            <p:cNvPr id="32" name="Picture 31" descr="A close up of a logo&#10;&#10;Description generated with very high confidence">
              <a:extLst>
                <a:ext uri="{FF2B5EF4-FFF2-40B4-BE49-F238E27FC236}">
                  <a16:creationId xmlns:a16="http://schemas.microsoft.com/office/drawing/2014/main" xmlns="" id="{DAAD7AF5-9BF1-4F21-B749-F45FEC3150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8973"/>
            <a:stretch/>
          </p:blipFill>
          <p:spPr>
            <a:xfrm>
              <a:off x="5560977" y="4612966"/>
              <a:ext cx="676834" cy="1768447"/>
            </a:xfrm>
            <a:prstGeom prst="rect">
              <a:avLst/>
            </a:prstGeom>
          </p:spPr>
        </p:pic>
        <p:pic>
          <p:nvPicPr>
            <p:cNvPr id="33" name="Picture 32" descr="A close up of a logo&#10;&#10;Description generated with very high confidence">
              <a:extLst>
                <a:ext uri="{FF2B5EF4-FFF2-40B4-BE49-F238E27FC236}">
                  <a16:creationId xmlns:a16="http://schemas.microsoft.com/office/drawing/2014/main" xmlns="" id="{66B83493-4F1C-4790-898F-6FF08FBA7E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8973"/>
            <a:stretch/>
          </p:blipFill>
          <p:spPr>
            <a:xfrm>
              <a:off x="7963706" y="4538854"/>
              <a:ext cx="340471" cy="1757016"/>
            </a:xfrm>
            <a:prstGeom prst="rect">
              <a:avLst/>
            </a:prstGeom>
          </p:spPr>
        </p:pic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F7F00145-4D5E-47F0-9E64-41C9FF0250F3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682240" y="4830367"/>
            <a:ext cx="487680" cy="243076"/>
          </a:xfrm>
          <a:prstGeom prst="rect">
            <a:avLst/>
          </a:prstGeom>
        </p:spPr>
      </p:pic>
      <p:pic>
        <p:nvPicPr>
          <p:cNvPr id="35" name="Picture 34" descr="A close up of a logo&#10;&#10;Description generated with very high confidence">
            <a:extLst>
              <a:ext uri="{FF2B5EF4-FFF2-40B4-BE49-F238E27FC236}">
                <a16:creationId xmlns:a16="http://schemas.microsoft.com/office/drawing/2014/main" xmlns="" id="{E979514B-F09E-40CE-A504-EDC2AB3FA02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2612" y="5165542"/>
            <a:ext cx="327433" cy="307519"/>
          </a:xfrm>
          <a:prstGeom prst="rect">
            <a:avLst/>
          </a:prstGeom>
        </p:spPr>
      </p:pic>
      <p:pic>
        <p:nvPicPr>
          <p:cNvPr id="37" name="Picture 2" descr="Signposts, Directions, Directional, Post, Sign">
            <a:extLst>
              <a:ext uri="{FF2B5EF4-FFF2-40B4-BE49-F238E27FC236}">
                <a16:creationId xmlns:a16="http://schemas.microsoft.com/office/drawing/2014/main" xmlns="" id="{7FB1174D-B90D-4F36-B83B-BBD8C90A6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V="1">
            <a:off x="2658794" y="5625546"/>
            <a:ext cx="48768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7564868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21970822"/>
              </p:ext>
            </p:extLst>
          </p:nvPr>
        </p:nvGraphicFramePr>
        <p:xfrm>
          <a:off x="965201" y="1219200"/>
          <a:ext cx="10261599" cy="4594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78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428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5645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76400"/>
              </a:tblGrid>
              <a:tr h="47459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Slide#</a:t>
                      </a:r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Thumbnail</a:t>
                      </a:r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Source and Attribution</a:t>
                      </a:r>
                      <a:endParaRPr lang="en-IN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 smtClean="0">
                          <a:solidFill>
                            <a:schemeClr val="bg1"/>
                          </a:solidFill>
                        </a:rPr>
                        <a:t>Author</a:t>
                      </a:r>
                      <a:endParaRPr lang="en-IN" sz="2000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4593">
                <a:tc>
                  <a:txBody>
                    <a:bodyPr/>
                    <a:lstStyle/>
                    <a:p>
                      <a:r>
                        <a:rPr lang="en-IN" sz="1200" dirty="0"/>
                        <a:t>6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Newspaper - https://pixabay.com/photos/bundle-jute-rope-newspaper-1853667/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4593">
                <a:tc>
                  <a:txBody>
                    <a:bodyPr/>
                    <a:lstStyle/>
                    <a:p>
                      <a:r>
                        <a:rPr lang="en-IN" sz="1200" dirty="0"/>
                        <a:t>6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Planting paper- SSSVV Gallery (Keyword- Planting)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4593">
                <a:tc>
                  <a:txBody>
                    <a:bodyPr/>
                    <a:lstStyle/>
                    <a:p>
                      <a:r>
                        <a:rPr lang="en-IN" sz="1200" dirty="0"/>
                        <a:t>6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Cleaning lakes- https://commons.wikimedia.org/wiki/File:People_cleaning_river.jpg (by US Fish and Wildlife Service)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4593">
                <a:tc>
                  <a:txBody>
                    <a:bodyPr/>
                    <a:lstStyle/>
                    <a:p>
                      <a:r>
                        <a:rPr lang="en-IN" sz="1200" dirty="0"/>
                        <a:t>6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Park cleaning- https://pixabay.com/photos/work-cleaning-park-640699/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235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235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526751387"/>
                  </a:ext>
                </a:extLst>
              </a:tr>
              <a:tr h="370235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2850315678"/>
                  </a:ext>
                </a:extLst>
              </a:tr>
              <a:tr h="370235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709864039"/>
                  </a:ext>
                </a:extLst>
              </a:tr>
              <a:tr h="370235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456249469"/>
                  </a:ext>
                </a:extLst>
              </a:tr>
              <a:tr h="370235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2646529478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772611" y="5786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buClr>
                <a:schemeClr val="dk1"/>
              </a:buClr>
              <a:buSzPct val="100000"/>
            </a:pPr>
            <a:r>
              <a:rPr lang="en-IN" sz="36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lang="en-IN" sz="36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xmlns="" id="{C1524801-6E31-483E-83FD-F42DC1F671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587" r="19048"/>
          <a:stretch/>
        </p:blipFill>
        <p:spPr bwMode="auto">
          <a:xfrm>
            <a:off x="2735627" y="2204865"/>
            <a:ext cx="672075" cy="33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Bundle, Jute Rope, Newspaper, Old Newspaper, Stack">
            <a:extLst>
              <a:ext uri="{FF2B5EF4-FFF2-40B4-BE49-F238E27FC236}">
                <a16:creationId xmlns:a16="http://schemas.microsoft.com/office/drawing/2014/main" xmlns="" id="{5B41C72C-090B-4C5D-A9BF-AF9D8E9E4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35627" y="1772817"/>
            <a:ext cx="662339" cy="331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>
            <a:extLst>
              <a:ext uri="{FF2B5EF4-FFF2-40B4-BE49-F238E27FC236}">
                <a16:creationId xmlns:a16="http://schemas.microsoft.com/office/drawing/2014/main" xmlns="" id="{2944E7D2-513D-41EE-9BAE-5B37A6885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35627" y="2708921"/>
            <a:ext cx="691277" cy="33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Work, Cleaning, Park">
            <a:extLst>
              <a:ext uri="{FF2B5EF4-FFF2-40B4-BE49-F238E27FC236}">
                <a16:creationId xmlns:a16="http://schemas.microsoft.com/office/drawing/2014/main" xmlns="" id="{11951032-F894-4972-8684-B7C2DFBF5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35627" y="3212977"/>
            <a:ext cx="672075" cy="33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8;p12">
            <a:extLst>
              <a:ext uri="{FF2B5EF4-FFF2-40B4-BE49-F238E27FC236}">
                <a16:creationId xmlns:lc="http://schemas.openxmlformats.org/drawingml/2006/lockedCanvas" xmlns="" xmlns:a16="http://schemas.microsoft.com/office/drawing/2014/main" id="{489A70F8-3959-6DB4-C87C-03E98623AF56}"/>
              </a:ext>
            </a:extLst>
          </p:cNvPr>
          <p:cNvSpPr txBox="1"/>
          <p:nvPr/>
        </p:nvSpPr>
        <p:spPr>
          <a:xfrm>
            <a:off x="609600" y="6248401"/>
            <a:ext cx="10668000" cy="246181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solidFill>
                  <a:srgbClr val="7F7F7F"/>
                </a:solidFill>
                <a:latin typeface="+mn-lt"/>
                <a:ea typeface="Calibri"/>
                <a:cs typeface="Calibri"/>
                <a:sym typeface="Calibri"/>
              </a:rPr>
              <a:t>T</a:t>
            </a:r>
            <a:r>
              <a:rPr lang="en-US" sz="1000" dirty="0">
                <a:solidFill>
                  <a:srgbClr val="7F7F7F"/>
                </a:solidFill>
                <a:latin typeface="+mn-lt"/>
                <a:ea typeface="Calibri"/>
                <a:cs typeface="Calibri"/>
                <a:sym typeface="Calibri"/>
              </a:rPr>
              <a:t>his digital material has been developed by the Sri </a:t>
            </a:r>
            <a:r>
              <a:rPr lang="en-US" sz="1000" dirty="0" err="1">
                <a:solidFill>
                  <a:srgbClr val="7F7F7F"/>
                </a:solidFill>
                <a:latin typeface="+mn-lt"/>
                <a:ea typeface="Calibri"/>
                <a:cs typeface="Calibri"/>
                <a:sym typeface="Calibri"/>
              </a:rPr>
              <a:t>Sathya</a:t>
            </a:r>
            <a:r>
              <a:rPr lang="en-US" sz="1000" dirty="0">
                <a:solidFill>
                  <a:srgbClr val="7F7F7F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000" dirty="0" err="1">
                <a:solidFill>
                  <a:srgbClr val="7F7F7F"/>
                </a:solidFill>
                <a:latin typeface="+mn-lt"/>
                <a:ea typeface="Calibri"/>
                <a:cs typeface="Calibri"/>
                <a:sym typeface="Calibri"/>
              </a:rPr>
              <a:t>Sai</a:t>
            </a:r>
            <a:r>
              <a:rPr lang="en-US" sz="1000" dirty="0">
                <a:solidFill>
                  <a:srgbClr val="7F7F7F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000" dirty="0" err="1">
                <a:solidFill>
                  <a:srgbClr val="7F7F7F"/>
                </a:solidFill>
                <a:latin typeface="+mn-lt"/>
                <a:ea typeface="Calibri"/>
                <a:cs typeface="Calibri"/>
                <a:sym typeface="Calibri"/>
              </a:rPr>
              <a:t>Vidya</a:t>
            </a:r>
            <a:r>
              <a:rPr lang="en-US" sz="1000" dirty="0">
                <a:solidFill>
                  <a:srgbClr val="7F7F7F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000" dirty="0" err="1">
                <a:solidFill>
                  <a:srgbClr val="7F7F7F"/>
                </a:solidFill>
                <a:latin typeface="+mn-lt"/>
                <a:ea typeface="Calibri"/>
                <a:cs typeface="Calibri"/>
                <a:sym typeface="Calibri"/>
              </a:rPr>
              <a:t>Vahini</a:t>
            </a:r>
            <a:r>
              <a:rPr lang="en-US" sz="1000" dirty="0">
                <a:solidFill>
                  <a:srgbClr val="7F7F7F"/>
                </a:solidFill>
                <a:latin typeface="+mn-lt"/>
                <a:ea typeface="Calibri"/>
                <a:cs typeface="Calibri"/>
                <a:sym typeface="Calibri"/>
              </a:rPr>
              <a:t>, a unit of Sri </a:t>
            </a:r>
            <a:r>
              <a:rPr lang="en-US" sz="1000" dirty="0" err="1">
                <a:solidFill>
                  <a:srgbClr val="7F7F7F"/>
                </a:solidFill>
                <a:latin typeface="+mn-lt"/>
                <a:ea typeface="Calibri"/>
                <a:cs typeface="Calibri"/>
                <a:sym typeface="Calibri"/>
              </a:rPr>
              <a:t>Sathya</a:t>
            </a:r>
            <a:r>
              <a:rPr lang="en-US" sz="1000" dirty="0">
                <a:solidFill>
                  <a:srgbClr val="7F7F7F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000" dirty="0" err="1">
                <a:solidFill>
                  <a:srgbClr val="7F7F7F"/>
                </a:solidFill>
                <a:latin typeface="+mn-lt"/>
                <a:ea typeface="Calibri"/>
                <a:cs typeface="Calibri"/>
                <a:sym typeface="Calibri"/>
              </a:rPr>
              <a:t>Sai</a:t>
            </a:r>
            <a:r>
              <a:rPr lang="en-US" sz="1000" dirty="0">
                <a:solidFill>
                  <a:srgbClr val="7F7F7F"/>
                </a:solidFill>
                <a:latin typeface="+mn-lt"/>
                <a:ea typeface="Calibri"/>
                <a:cs typeface="Calibri"/>
                <a:sym typeface="Calibri"/>
              </a:rPr>
              <a:t> Central Trust, </a:t>
            </a:r>
            <a:r>
              <a:rPr lang="en-US" sz="1000" dirty="0" err="1">
                <a:solidFill>
                  <a:srgbClr val="7F7F7F"/>
                </a:solidFill>
                <a:latin typeface="+mn-lt"/>
                <a:ea typeface="Calibri"/>
                <a:cs typeface="Calibri"/>
                <a:sym typeface="Calibri"/>
              </a:rPr>
              <a:t>Prasanthi</a:t>
            </a:r>
            <a:r>
              <a:rPr lang="en-US" sz="1000" dirty="0">
                <a:solidFill>
                  <a:srgbClr val="7F7F7F"/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US" sz="1000" dirty="0" err="1">
                <a:solidFill>
                  <a:srgbClr val="7F7F7F"/>
                </a:solidFill>
                <a:latin typeface="+mn-lt"/>
                <a:ea typeface="Calibri"/>
                <a:cs typeface="Calibri"/>
                <a:sym typeface="Calibri"/>
              </a:rPr>
              <a:t>Nilayam</a:t>
            </a:r>
            <a:r>
              <a:rPr lang="en-US" sz="1000" dirty="0">
                <a:solidFill>
                  <a:srgbClr val="7F7F7F"/>
                </a:solidFill>
                <a:latin typeface="+mn-lt"/>
                <a:ea typeface="Calibri"/>
                <a:cs typeface="Calibri"/>
                <a:sym typeface="Calibri"/>
              </a:rPr>
              <a:t>, as a collaborative offering in the service of our nation.</a:t>
            </a:r>
            <a:endParaRPr sz="1000">
              <a:solidFill>
                <a:srgbClr val="7F7F7F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801489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607</Words>
  <Application>Microsoft Office PowerPoint</Application>
  <PresentationFormat>Custom</PresentationFormat>
  <Paragraphs>127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DD</vt:lpstr>
      <vt:lpstr>કલ્યાણકારી પહેલોમાં લોકોની ભાગીદારી 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sssvv</dc:creator>
  <cp:lastModifiedBy>Satish</cp:lastModifiedBy>
  <cp:revision>18</cp:revision>
  <dcterms:created xsi:type="dcterms:W3CDTF">2020-08-28T09:38:22Z</dcterms:created>
  <dcterms:modified xsi:type="dcterms:W3CDTF">2026-06-26T07:24:26Z</dcterms:modified>
</cp:coreProperties>
</file>