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31" autoAdjust="0"/>
    <p:restoredTop sz="96682" autoAdjust="0"/>
  </p:normalViewPr>
  <p:slideViewPr>
    <p:cSldViewPr snapToGrid="0">
      <p:cViewPr varScale="1">
        <p:scale>
          <a:sx n="68" d="100"/>
          <a:sy n="68" d="100"/>
        </p:scale>
        <p:origin x="-48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Arch: </a:t>
            </a:r>
            <a:r>
              <a:rPr lang="en-IN" b="0" dirty="0"/>
              <a:t>https://pixabay.com/illustrations/graphic-taj-mahal-inlay-spandrel-3602135/</a:t>
            </a:r>
            <a:endParaRPr lang="en-IN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endParaRPr lang="en-IN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1.India map: SSSVV gallery (India map)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rtl="0"/>
            <a:endParaRPr lang="en-IN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endParaRPr lang="en-IN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1.India map: SSSVV gallery (India map)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rtl="0"/>
            <a:endParaRPr lang="en-IN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–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https://youtu.be/P2eGVhRHrhY?t=12 (</a:t>
            </a:r>
            <a:r>
              <a:rPr lang="en-IN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Streamhaat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IN" dirty="0"/>
          </a:p>
          <a:p>
            <a:pPr rtl="0"/>
            <a:endParaRPr lang="en-IN" sz="1200" b="1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–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https://youtu.be/3CbOpEMUgr8?t=169 (Attribution: ELTI PRAYAGRAJ)</a:t>
            </a:r>
          </a:p>
          <a:p>
            <a:pPr rtl="0"/>
            <a:endParaRPr lang="en-IN" sz="1200" b="1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–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https://youtu.be/e8zAQDGG91Y?t=75 (Attribution: Let’s </a:t>
            </a:r>
            <a:r>
              <a:rPr lang="en-IN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Bussiness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pPr rtl="0"/>
            <a:endParaRPr lang="en-IN" sz="1200" b="1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–</a:t>
            </a:r>
          </a:p>
          <a:p>
            <a:pPr rtl="0"/>
            <a:endParaRPr lang="en-IN" sz="1200" b="1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14400" y="981069"/>
            <a:ext cx="10363200" cy="165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828800" y="2996952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" name="Google Shape;14;p5">
            <a:extLst>
              <a:ext uri="{FF2B5EF4-FFF2-40B4-BE49-F238E27FC236}">
                <a16:creationId xmlns:a16="http://schemas.microsoft.com/office/drawing/2014/main" xmlns="" id="{ED7BBB5C-E165-7E9A-55F9-7A33D9B2322D}"/>
              </a:ext>
            </a:extLst>
          </p:cNvPr>
          <p:cNvSpPr/>
          <p:nvPr userDrawn="1"/>
        </p:nvSpPr>
        <p:spPr>
          <a:xfrm>
            <a:off x="7781160" y="6488537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0583" y="132598"/>
            <a:ext cx="10363200" cy="7119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3600" b="1" cap="all"/>
            </a:lvl1pPr>
          </a:lstStyle>
          <a:p>
            <a:pPr marL="0" marR="0" lvl="0" indent="0" rtl="0">
              <a:spcBef>
                <a:spcPts val="0"/>
              </a:spcBef>
              <a:spcAft>
                <a:spcPts val="0"/>
              </a:spcAft>
            </a:pPr>
            <a:r>
              <a:rPr lang="en-IN" sz="4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br>
              <a:rPr lang="en-IN" sz="4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dirty="0"/>
          </a:p>
        </p:txBody>
      </p:sp>
      <p:sp>
        <p:nvSpPr>
          <p:cNvPr id="10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xmlns="" id="{8BE7346C-88C1-0508-A157-EBA37E4CD613}"/>
              </a:ext>
            </a:extLst>
          </p:cNvPr>
          <p:cNvSpPr txBox="1"/>
          <p:nvPr userDrawn="1"/>
        </p:nvSpPr>
        <p:spPr>
          <a:xfrm>
            <a:off x="211282" y="6585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6;p5" descr="A picture containing text, light&#10;&#10;Description automatically generated">
            <a:extLst>
              <a:ext uri="{FF2B5EF4-FFF2-40B4-BE49-F238E27FC236}">
                <a16:creationId xmlns:a16="http://schemas.microsoft.com/office/drawing/2014/main" xmlns="" id="{F666CAEE-C04E-C696-C172-9EB5DF2A019F}"/>
              </a:ext>
            </a:extLst>
          </p:cNvPr>
          <p:cNvPicPr preferRelativeResize="0"/>
          <p:nvPr userDrawn="1"/>
        </p:nvPicPr>
        <p:blipFill rotWithShape="1">
          <a:blip r:embed="rId10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xmlns="" id="{711939E3-5DF4-66D6-1E0F-D57B5A5EBF07}"/>
              </a:ext>
            </a:extLst>
          </p:cNvPr>
          <p:cNvPicPr preferRelativeResize="0"/>
          <p:nvPr userDrawn="1"/>
        </p:nvPicPr>
        <p:blipFill rotWithShape="1">
          <a:blip r:embed="rId11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826540" y="3786197"/>
            <a:ext cx="6538920" cy="1090611"/>
          </a:xfr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tx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IN" dirty="0"/>
              <a:t>Foreign Invasions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1EC69769-77E1-6EC8-85F3-357FF9293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09600"/>
            <a:ext cx="9091367" cy="43317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B245D56-AF2E-5D1C-77D5-8A936600B415}"/>
              </a:ext>
            </a:extLst>
          </p:cNvPr>
          <p:cNvSpPr txBox="1"/>
          <p:nvPr/>
        </p:nvSpPr>
        <p:spPr>
          <a:xfrm>
            <a:off x="2819400" y="3657600"/>
            <a:ext cx="685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err="1">
                <a:latin typeface="Shruti" panose="020B0502040204020203" pitchFamily="34" charset="0"/>
                <a:cs typeface="Shruti" panose="020B0502040204020203" pitchFamily="34" charset="0"/>
              </a:rPr>
              <a:t>વિદેશી</a:t>
            </a:r>
            <a:r>
              <a:rPr lang="en-GB" sz="54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5400" b="1" dirty="0" err="1">
                <a:latin typeface="Shruti" panose="020B0502040204020203" pitchFamily="34" charset="0"/>
                <a:cs typeface="Shruti" panose="020B0502040204020203" pitchFamily="34" charset="0"/>
              </a:rPr>
              <a:t>આક્રમણ</a:t>
            </a:r>
            <a:endParaRPr lang="en-US" sz="5400" b="1" dirty="0"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GB" b="1" dirty="0" err="1">
                <a:latin typeface="Shruti" panose="020B0502040204020203" pitchFamily="34" charset="0"/>
                <a:cs typeface="Shruti" panose="020B0502040204020203" pitchFamily="34" charset="0"/>
              </a:rPr>
              <a:t>ભારત</a:t>
            </a:r>
            <a:r>
              <a:rPr lang="en-GB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b="1" dirty="0" err="1">
                <a:latin typeface="Shruti" panose="020B0502040204020203" pitchFamily="34" charset="0"/>
                <a:cs typeface="Shruti" panose="020B0502040204020203" pitchFamily="34" charset="0"/>
              </a:rPr>
              <a:t>આક્રમણકારોને</a:t>
            </a:r>
            <a:r>
              <a:rPr lang="en-GB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b="1" dirty="0" err="1">
                <a:latin typeface="Shruti" panose="020B0502040204020203" pitchFamily="34" charset="0"/>
                <a:cs typeface="Shruti" panose="020B0502040204020203" pitchFamily="34" charset="0"/>
              </a:rPr>
              <a:t>આકર્ષે</a:t>
            </a:r>
            <a:r>
              <a:rPr lang="en-GB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b="1" dirty="0" err="1">
                <a:latin typeface="Shruti" panose="020B0502040204020203" pitchFamily="34" charset="0"/>
                <a:cs typeface="Shruti" panose="020B0502040204020203" pitchFamily="34" charset="0"/>
              </a:rPr>
              <a:t>છે</a:t>
            </a:r>
            <a:r>
              <a:rPr lang="en-GB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endParaRPr lang="en-US" b="1" dirty="0"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grpSp>
        <p:nvGrpSpPr>
          <p:cNvPr id="2" name="Group 28"/>
          <p:cNvGrpSpPr/>
          <p:nvPr/>
        </p:nvGrpSpPr>
        <p:grpSpPr>
          <a:xfrm>
            <a:off x="5234928" y="1076312"/>
            <a:ext cx="1404000" cy="5076000"/>
            <a:chOff x="3962400" y="1600200"/>
            <a:chExt cx="1602377" cy="5404042"/>
          </a:xfrm>
        </p:grpSpPr>
        <p:grpSp>
          <p:nvGrpSpPr>
            <p:cNvPr id="4" name="Group 4"/>
            <p:cNvGrpSpPr/>
            <p:nvPr/>
          </p:nvGrpSpPr>
          <p:grpSpPr>
            <a:xfrm>
              <a:off x="3962400" y="1600200"/>
              <a:ext cx="1602377" cy="5404042"/>
              <a:chOff x="3962400" y="1600200"/>
              <a:chExt cx="1602377" cy="5404042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3962400" y="1856720"/>
                <a:ext cx="1257300" cy="46528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355600" dist="38100" dir="10800000" sx="102000" sy="102000" algn="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962400" y="1600200"/>
                <a:ext cx="1447800" cy="256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964577" y="6263762"/>
                <a:ext cx="1600200" cy="7404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4610100" y="1728460"/>
              <a:ext cx="954677" cy="5219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34"/>
          <p:cNvGrpSpPr/>
          <p:nvPr/>
        </p:nvGrpSpPr>
        <p:grpSpPr>
          <a:xfrm>
            <a:off x="5151096" y="1310136"/>
            <a:ext cx="6911999" cy="888087"/>
            <a:chOff x="3919188" y="2015699"/>
            <a:chExt cx="7313468" cy="888087"/>
          </a:xfrm>
        </p:grpSpPr>
        <p:sp>
          <p:nvSpPr>
            <p:cNvPr id="36" name="Rectangle 35"/>
            <p:cNvSpPr/>
            <p:nvPr/>
          </p:nvSpPr>
          <p:spPr>
            <a:xfrm>
              <a:off x="5376328" y="2072789"/>
              <a:ext cx="585632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>
                <a:spcBef>
                  <a:spcPts val="0"/>
                </a:spcBef>
                <a:spcAft>
                  <a:spcPts val="0"/>
                </a:spcAft>
              </a:pPr>
              <a:r>
                <a:rPr lang="en-GB" sz="2400" dirty="0" err="1">
                  <a:latin typeface="Shruti" panose="020B0502040204020203" pitchFamily="34" charset="0"/>
                  <a:ea typeface="Calibri" panose="020F0502020204030204" pitchFamily="34" charset="0"/>
                  <a:cs typeface="Shruti" panose="020B0502040204020203" pitchFamily="34" charset="0"/>
                </a:rPr>
                <a:t>વિદેશી</a:t>
              </a:r>
              <a:r>
                <a:rPr lang="en-GB" sz="2400" dirty="0">
                  <a:latin typeface="Shruti" panose="020B0502040204020203" pitchFamily="34" charset="0"/>
                  <a:ea typeface="Calibri" panose="020F0502020204030204" pitchFamily="34" charset="0"/>
                  <a:cs typeface="Shruti" panose="020B0502040204020203" pitchFamily="34" charset="0"/>
                </a:rPr>
                <a:t> </a:t>
              </a:r>
              <a:r>
                <a:rPr lang="en-GB" sz="2400" dirty="0" err="1">
                  <a:latin typeface="Shruti" panose="020B0502040204020203" pitchFamily="34" charset="0"/>
                  <a:ea typeface="Calibri" panose="020F0502020204030204" pitchFamily="34" charset="0"/>
                  <a:cs typeface="Shruti" panose="020B0502040204020203" pitchFamily="34" charset="0"/>
                </a:rPr>
                <a:t>આક્રમણો</a:t>
              </a:r>
              <a:r>
                <a:rPr lang="en-GB" sz="2400" dirty="0">
                  <a:latin typeface="Shruti" panose="020B0502040204020203" pitchFamily="34" charset="0"/>
                  <a:ea typeface="Calibri" panose="020F0502020204030204" pitchFamily="34" charset="0"/>
                  <a:cs typeface="Shruti" panose="020B0502040204020203" pitchFamily="34" charset="0"/>
                </a:rPr>
                <a:t> – 8મી </a:t>
              </a:r>
              <a:r>
                <a:rPr lang="en-GB" sz="2400" dirty="0" err="1">
                  <a:latin typeface="Shruti" panose="020B0502040204020203" pitchFamily="34" charset="0"/>
                  <a:ea typeface="Calibri" panose="020F0502020204030204" pitchFamily="34" charset="0"/>
                  <a:cs typeface="Shruti" panose="020B0502040204020203" pitchFamily="34" charset="0"/>
                </a:rPr>
                <a:t>અને</a:t>
              </a:r>
              <a:r>
                <a:rPr lang="en-GB" sz="2400" dirty="0">
                  <a:latin typeface="Shruti" panose="020B0502040204020203" pitchFamily="34" charset="0"/>
                  <a:ea typeface="Calibri" panose="020F0502020204030204" pitchFamily="34" charset="0"/>
                  <a:cs typeface="Shruti" panose="020B0502040204020203" pitchFamily="34" charset="0"/>
                </a:rPr>
                <a:t> 12મી </a:t>
              </a:r>
              <a:r>
                <a:rPr lang="en-GB" sz="2400" dirty="0" err="1">
                  <a:latin typeface="Shruti" panose="020B0502040204020203" pitchFamily="34" charset="0"/>
                  <a:ea typeface="Calibri" panose="020F0502020204030204" pitchFamily="34" charset="0"/>
                  <a:cs typeface="Shruti" panose="020B0502040204020203" pitchFamily="34" charset="0"/>
                </a:rPr>
                <a:t>સદી</a:t>
              </a:r>
              <a:r>
                <a:rPr lang="en-GB" sz="2400" dirty="0">
                  <a:latin typeface="Shruti" panose="020B0502040204020203" pitchFamily="34" charset="0"/>
                  <a:ea typeface="Calibri" panose="020F0502020204030204" pitchFamily="34" charset="0"/>
                  <a:cs typeface="Shruti" panose="020B0502040204020203" pitchFamily="34" charset="0"/>
                </a:rPr>
                <a:t> </a:t>
              </a:r>
              <a:r>
                <a:rPr lang="en-GB" sz="2400" dirty="0" err="1">
                  <a:latin typeface="Shruti" panose="020B0502040204020203" pitchFamily="34" charset="0"/>
                  <a:ea typeface="Calibri" panose="020F0502020204030204" pitchFamily="34" charset="0"/>
                  <a:cs typeface="Shruti" panose="020B0502040204020203" pitchFamily="34" charset="0"/>
                </a:rPr>
                <a:t>વચ્ચે</a:t>
              </a:r>
              <a:endParaRPr lang="en-US" sz="2400" dirty="0"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endParaRPr>
            </a:p>
          </p:txBody>
        </p:sp>
        <p:grpSp>
          <p:nvGrpSpPr>
            <p:cNvPr id="6" name="Group 36"/>
            <p:cNvGrpSpPr/>
            <p:nvPr/>
          </p:nvGrpSpPr>
          <p:grpSpPr>
            <a:xfrm>
              <a:off x="3919188" y="2015699"/>
              <a:ext cx="1442081" cy="587470"/>
              <a:chOff x="3919188" y="2015699"/>
              <a:chExt cx="1442081" cy="587470"/>
            </a:xfrm>
          </p:grpSpPr>
          <p:sp>
            <p:nvSpPr>
              <p:cNvPr id="38" name="Right Triangle 37"/>
              <p:cNvSpPr/>
              <p:nvPr/>
            </p:nvSpPr>
            <p:spPr>
              <a:xfrm flipH="1" flipV="1">
                <a:off x="3919188" y="2474909"/>
                <a:ext cx="119411" cy="128260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Chevron 38"/>
              <p:cNvSpPr/>
              <p:nvPr/>
            </p:nvSpPr>
            <p:spPr>
              <a:xfrm>
                <a:off x="4910938" y="2015699"/>
                <a:ext cx="450331" cy="467366"/>
              </a:xfrm>
              <a:prstGeom prst="chevron">
                <a:avLst>
                  <a:gd name="adj" fmla="val 49292"/>
                </a:avLst>
              </a:prstGeom>
              <a:gradFill>
                <a:gsLst>
                  <a:gs pos="0">
                    <a:schemeClr val="accent4">
                      <a:lumMod val="75000"/>
                    </a:schemeClr>
                  </a:gs>
                  <a:gs pos="59000">
                    <a:schemeClr val="accent4"/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Chevron 39"/>
              <p:cNvSpPr/>
              <p:nvPr/>
            </p:nvSpPr>
            <p:spPr>
              <a:xfrm>
                <a:off x="4681308" y="2017691"/>
                <a:ext cx="450331" cy="467366"/>
              </a:xfrm>
              <a:prstGeom prst="chevron">
                <a:avLst>
                  <a:gd name="adj" fmla="val 49292"/>
                </a:avLst>
              </a:prstGeom>
              <a:gradFill>
                <a:gsLst>
                  <a:gs pos="0">
                    <a:schemeClr val="accent4"/>
                  </a:gs>
                  <a:gs pos="80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Chevron 40"/>
              <p:cNvSpPr/>
              <p:nvPr/>
            </p:nvSpPr>
            <p:spPr>
              <a:xfrm>
                <a:off x="4456022" y="2017691"/>
                <a:ext cx="450331" cy="467366"/>
              </a:xfrm>
              <a:prstGeom prst="chevron">
                <a:avLst>
                  <a:gd name="adj" fmla="val 49292"/>
                </a:avLst>
              </a:prstGeom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Pentagon 41"/>
              <p:cNvSpPr/>
              <p:nvPr/>
            </p:nvSpPr>
            <p:spPr>
              <a:xfrm>
                <a:off x="3924300" y="2015699"/>
                <a:ext cx="762000" cy="457200"/>
              </a:xfrm>
              <a:prstGeom prst="homePlat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" name="Group 42"/>
          <p:cNvGrpSpPr/>
          <p:nvPr/>
        </p:nvGrpSpPr>
        <p:grpSpPr>
          <a:xfrm>
            <a:off x="5151095" y="2263927"/>
            <a:ext cx="6912000" cy="860026"/>
            <a:chOff x="3919188" y="2995678"/>
            <a:chExt cx="6939931" cy="860026"/>
          </a:xfrm>
        </p:grpSpPr>
        <p:sp>
          <p:nvSpPr>
            <p:cNvPr id="44" name="Right Triangle 43"/>
            <p:cNvSpPr/>
            <p:nvPr/>
          </p:nvSpPr>
          <p:spPr>
            <a:xfrm flipH="1" flipV="1">
              <a:off x="3919188" y="3456862"/>
              <a:ext cx="119411" cy="128260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Chevron 44"/>
            <p:cNvSpPr/>
            <p:nvPr/>
          </p:nvSpPr>
          <p:spPr>
            <a:xfrm>
              <a:off x="4910938" y="2995678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58000">
                  <a:schemeClr val="accent5"/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Chevron 45"/>
            <p:cNvSpPr/>
            <p:nvPr/>
          </p:nvSpPr>
          <p:spPr>
            <a:xfrm>
              <a:off x="4681308" y="2997670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5"/>
                </a:gs>
                <a:gs pos="4500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Chevron 46"/>
            <p:cNvSpPr/>
            <p:nvPr/>
          </p:nvSpPr>
          <p:spPr>
            <a:xfrm>
              <a:off x="4456022" y="2997670"/>
              <a:ext cx="450331" cy="467366"/>
            </a:xfrm>
            <a:prstGeom prst="chevron">
              <a:avLst>
                <a:gd name="adj" fmla="val 49292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8" name="Pentagon 47"/>
            <p:cNvSpPr/>
            <p:nvPr/>
          </p:nvSpPr>
          <p:spPr>
            <a:xfrm>
              <a:off x="3924300" y="2999662"/>
              <a:ext cx="762000" cy="4572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374895" y="3024707"/>
              <a:ext cx="548422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>
                <a:spcBef>
                  <a:spcPts val="0"/>
                </a:spcBef>
                <a:spcAft>
                  <a:spcPts val="0"/>
                </a:spcAft>
              </a:pP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ઉત્તર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–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પશ્ચિમ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ભારત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–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મુસ્લિમ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આક્રમણનો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શિકાર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49"/>
          <p:cNvGrpSpPr/>
          <p:nvPr/>
        </p:nvGrpSpPr>
        <p:grpSpPr>
          <a:xfrm>
            <a:off x="5153652" y="3266388"/>
            <a:ext cx="6912000" cy="864963"/>
            <a:chOff x="3921744" y="3980074"/>
            <a:chExt cx="6965073" cy="864963"/>
          </a:xfrm>
        </p:grpSpPr>
        <p:sp>
          <p:nvSpPr>
            <p:cNvPr id="51" name="Right Triangle 50"/>
            <p:cNvSpPr/>
            <p:nvPr/>
          </p:nvSpPr>
          <p:spPr>
            <a:xfrm flipH="1" flipV="1">
              <a:off x="3921744" y="4437274"/>
              <a:ext cx="119411" cy="128260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Chevron 51"/>
            <p:cNvSpPr/>
            <p:nvPr/>
          </p:nvSpPr>
          <p:spPr>
            <a:xfrm>
              <a:off x="4911058" y="3980074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3">
                    <a:lumMod val="75000"/>
                  </a:schemeClr>
                </a:gs>
                <a:gs pos="61000">
                  <a:schemeClr val="accent3"/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3" name="Chevron 52"/>
            <p:cNvSpPr/>
            <p:nvPr/>
          </p:nvSpPr>
          <p:spPr>
            <a:xfrm>
              <a:off x="4681428" y="3982066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3"/>
                </a:gs>
                <a:gs pos="35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Chevron 53"/>
            <p:cNvSpPr/>
            <p:nvPr/>
          </p:nvSpPr>
          <p:spPr>
            <a:xfrm>
              <a:off x="4456142" y="3982066"/>
              <a:ext cx="450331" cy="467366"/>
            </a:xfrm>
            <a:prstGeom prst="chevron">
              <a:avLst>
                <a:gd name="adj" fmla="val 49292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5" name="Pentagon 54"/>
            <p:cNvSpPr/>
            <p:nvPr/>
          </p:nvSpPr>
          <p:spPr>
            <a:xfrm>
              <a:off x="3926856" y="3980074"/>
              <a:ext cx="762000" cy="4572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379028" y="4014040"/>
              <a:ext cx="550778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>
                <a:spcBef>
                  <a:spcPts val="0"/>
                </a:spcBef>
                <a:spcAft>
                  <a:spcPts val="0"/>
                </a:spcAft>
              </a:pPr>
              <a:r>
                <a:rPr lang="gu-IN" sz="2400" dirty="0">
                  <a:effectLst/>
                </a:rPr>
                <a:t>પ્રથમ વિજય - મુસ્લિમ </a:t>
              </a:r>
              <a:r>
                <a:rPr lang="gu-IN" sz="2400" dirty="0" err="1">
                  <a:effectLst/>
                </a:rPr>
                <a:t>આક્રમણકારો</a:t>
              </a:r>
              <a:r>
                <a:rPr lang="gu-IN" sz="2400" dirty="0">
                  <a:effectLst/>
                </a:rPr>
                <a:t> દ્વારા </a:t>
              </a:r>
              <a:r>
                <a:rPr lang="gu-IN" sz="2400" b="1" dirty="0">
                  <a:effectLst/>
                </a:rPr>
                <a:t>સિંધ</a:t>
              </a:r>
              <a:endPara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oup 56"/>
          <p:cNvGrpSpPr/>
          <p:nvPr/>
        </p:nvGrpSpPr>
        <p:grpSpPr>
          <a:xfrm>
            <a:off x="5156208" y="4152904"/>
            <a:ext cx="6912000" cy="830997"/>
            <a:chOff x="3924300" y="4876165"/>
            <a:chExt cx="7014086" cy="830997"/>
          </a:xfrm>
        </p:grpSpPr>
        <p:sp>
          <p:nvSpPr>
            <p:cNvPr id="58" name="Right Triangle 57"/>
            <p:cNvSpPr/>
            <p:nvPr/>
          </p:nvSpPr>
          <p:spPr>
            <a:xfrm flipH="1" flipV="1">
              <a:off x="3924300" y="5417686"/>
              <a:ext cx="119411" cy="128260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Chevron 58"/>
            <p:cNvSpPr/>
            <p:nvPr/>
          </p:nvSpPr>
          <p:spPr>
            <a:xfrm>
              <a:off x="4910938" y="4956032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65000">
                  <a:schemeClr val="accent6"/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0" name="Chevron 59"/>
            <p:cNvSpPr/>
            <p:nvPr/>
          </p:nvSpPr>
          <p:spPr>
            <a:xfrm>
              <a:off x="4681308" y="4958024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6"/>
                </a:gs>
                <a:gs pos="43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1" name="Chevron 60"/>
            <p:cNvSpPr/>
            <p:nvPr/>
          </p:nvSpPr>
          <p:spPr>
            <a:xfrm>
              <a:off x="4456022" y="4958024"/>
              <a:ext cx="450331" cy="467366"/>
            </a:xfrm>
            <a:prstGeom prst="chevron">
              <a:avLst>
                <a:gd name="adj" fmla="val 49292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2" name="Pentagon 61"/>
            <p:cNvSpPr/>
            <p:nvPr/>
          </p:nvSpPr>
          <p:spPr>
            <a:xfrm>
              <a:off x="3929412" y="4960486"/>
              <a:ext cx="762000" cy="4572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454161" y="4876165"/>
              <a:ext cx="548422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>
                <a:spcBef>
                  <a:spcPts val="0"/>
                </a:spcBef>
                <a:spcAft>
                  <a:spcPts val="0"/>
                </a:spcAft>
              </a:pP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આક્રમણ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ધીમું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પડ્યું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–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ગંગા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અને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દખ્ખણના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શાસકો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દ્વારા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પ્રતિકાર</a:t>
              </a:r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 63"/>
          <p:cNvGrpSpPr/>
          <p:nvPr/>
        </p:nvGrpSpPr>
        <p:grpSpPr>
          <a:xfrm>
            <a:off x="5151095" y="5148272"/>
            <a:ext cx="6912000" cy="1200329"/>
            <a:chOff x="3919188" y="5853835"/>
            <a:chExt cx="6952050" cy="1200329"/>
          </a:xfrm>
        </p:grpSpPr>
        <p:sp>
          <p:nvSpPr>
            <p:cNvPr id="65" name="Right Triangle 64"/>
            <p:cNvSpPr/>
            <p:nvPr/>
          </p:nvSpPr>
          <p:spPr>
            <a:xfrm flipH="1" flipV="1">
              <a:off x="3919188" y="6367663"/>
              <a:ext cx="119411" cy="128260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Chevron 65"/>
            <p:cNvSpPr/>
            <p:nvPr/>
          </p:nvSpPr>
          <p:spPr>
            <a:xfrm>
              <a:off x="4910938" y="5904019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/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Chevron 66"/>
            <p:cNvSpPr/>
            <p:nvPr/>
          </p:nvSpPr>
          <p:spPr>
            <a:xfrm>
              <a:off x="4681308" y="5906011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2"/>
                </a:gs>
                <a:gs pos="51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Chevron 67"/>
            <p:cNvSpPr/>
            <p:nvPr/>
          </p:nvSpPr>
          <p:spPr>
            <a:xfrm>
              <a:off x="4456022" y="5906011"/>
              <a:ext cx="450331" cy="467366"/>
            </a:xfrm>
            <a:prstGeom prst="chevron">
              <a:avLst>
                <a:gd name="adj" fmla="val 49292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Pentagon 68"/>
            <p:cNvSpPr/>
            <p:nvPr/>
          </p:nvSpPr>
          <p:spPr>
            <a:xfrm>
              <a:off x="3924300" y="5910463"/>
              <a:ext cx="762000" cy="4572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5379926" y="5853835"/>
              <a:ext cx="549131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>
                <a:spcBef>
                  <a:spcPts val="0"/>
                </a:spcBef>
                <a:spcAft>
                  <a:spcPts val="0"/>
                </a:spcAft>
              </a:pPr>
              <a:r>
                <a:rPr lang="gu-IN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૧૨મી </a:t>
              </a:r>
              <a:r>
                <a:rPr lang="gu-IN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સદીમાં</a:t>
              </a:r>
              <a:r>
                <a:rPr lang="gu-IN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ઇસ્લામિક </a:t>
              </a:r>
              <a:r>
                <a:rPr lang="gu-IN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આક્રમણકારોએ</a:t>
              </a:r>
              <a:r>
                <a:rPr lang="gu-IN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મોટાભાગના ભારત પર નિયંત્રણ રાખ્યું જ્યાં સુધી ૧૯મી </a:t>
              </a:r>
              <a:r>
                <a:rPr lang="gu-IN" sz="2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સદીમાં</a:t>
              </a:r>
              <a:r>
                <a:rPr lang="gu-IN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બ્રિટિશ શાસન આવ્યું.</a:t>
              </a:r>
              <a:endPara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1853B9E-3C9D-3110-2199-60317E773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28" y="1543819"/>
            <a:ext cx="4541670" cy="4053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b="1" dirty="0" err="1"/>
              <a:t>ઈસ્લામિક</a:t>
            </a:r>
            <a:r>
              <a:rPr lang="en-GB" b="1" dirty="0"/>
              <a:t> </a:t>
            </a:r>
            <a:r>
              <a:rPr lang="en-GB" b="1" dirty="0" err="1"/>
              <a:t>આક્રમણકારો</a:t>
            </a:r>
            <a:r>
              <a:rPr lang="en-GB" b="1" dirty="0"/>
              <a:t> </a:t>
            </a:r>
            <a:endParaRPr lang="en-US" b="1" dirty="0"/>
          </a:p>
        </p:txBody>
      </p:sp>
      <p:grpSp>
        <p:nvGrpSpPr>
          <p:cNvPr id="2" name="Group 8"/>
          <p:cNvGrpSpPr/>
          <p:nvPr/>
        </p:nvGrpSpPr>
        <p:grpSpPr>
          <a:xfrm>
            <a:off x="5737685" y="2024243"/>
            <a:ext cx="6225339" cy="1437912"/>
            <a:chOff x="668716" y="2943013"/>
            <a:chExt cx="5029200" cy="1002300"/>
          </a:xfrm>
        </p:grpSpPr>
        <p:sp>
          <p:nvSpPr>
            <p:cNvPr id="10" name="Background"/>
            <p:cNvSpPr/>
            <p:nvPr/>
          </p:nvSpPr>
          <p:spPr>
            <a:xfrm>
              <a:off x="668716" y="2969145"/>
              <a:ext cx="5029200" cy="976168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-1" fmla="*/ 0 w 10000"/>
                <a:gd name="connsiteY0-2" fmla="*/ 5000 h 10000"/>
                <a:gd name="connsiteX1-3" fmla="*/ 2000 w 10000"/>
                <a:gd name="connsiteY1-4" fmla="*/ 0 h 10000"/>
                <a:gd name="connsiteX2-5" fmla="*/ 8000 w 10000"/>
                <a:gd name="connsiteY2-6" fmla="*/ 0 h 10000"/>
                <a:gd name="connsiteX3-7" fmla="*/ 10000 w 10000"/>
                <a:gd name="connsiteY3-8" fmla="*/ 5000 h 10000"/>
                <a:gd name="connsiteX4-9" fmla="*/ 8000 w 10000"/>
                <a:gd name="connsiteY4-10" fmla="*/ 10000 h 10000"/>
                <a:gd name="connsiteX5-11" fmla="*/ 2000 w 10000"/>
                <a:gd name="connsiteY5-12" fmla="*/ 10000 h 10000"/>
                <a:gd name="connsiteX6-13" fmla="*/ 0 w 10000"/>
                <a:gd name="connsiteY6-14" fmla="*/ 5000 h 10000"/>
                <a:gd name="connsiteX0-15" fmla="*/ 0 w 10000"/>
                <a:gd name="connsiteY0-16" fmla="*/ 5114 h 10114"/>
                <a:gd name="connsiteX1-17" fmla="*/ 2000 w 10000"/>
                <a:gd name="connsiteY1-18" fmla="*/ 114 h 10114"/>
                <a:gd name="connsiteX2-19" fmla="*/ 8000 w 10000"/>
                <a:gd name="connsiteY2-20" fmla="*/ 114 h 10114"/>
                <a:gd name="connsiteX3-21" fmla="*/ 10000 w 10000"/>
                <a:gd name="connsiteY3-22" fmla="*/ 5114 h 10114"/>
                <a:gd name="connsiteX4-23" fmla="*/ 8000 w 10000"/>
                <a:gd name="connsiteY4-24" fmla="*/ 10114 h 10114"/>
                <a:gd name="connsiteX5-25" fmla="*/ 2000 w 10000"/>
                <a:gd name="connsiteY5-26" fmla="*/ 10114 h 10114"/>
                <a:gd name="connsiteX6-27" fmla="*/ 0 w 10000"/>
                <a:gd name="connsiteY6-28" fmla="*/ 5114 h 10114"/>
                <a:gd name="connsiteX0-29" fmla="*/ 0 w 10000"/>
                <a:gd name="connsiteY0-30" fmla="*/ 5114 h 10127"/>
                <a:gd name="connsiteX1-31" fmla="*/ 2000 w 10000"/>
                <a:gd name="connsiteY1-32" fmla="*/ 114 h 10127"/>
                <a:gd name="connsiteX2-33" fmla="*/ 8000 w 10000"/>
                <a:gd name="connsiteY2-34" fmla="*/ 114 h 10127"/>
                <a:gd name="connsiteX3-35" fmla="*/ 10000 w 10000"/>
                <a:gd name="connsiteY3-36" fmla="*/ 5114 h 10127"/>
                <a:gd name="connsiteX4-37" fmla="*/ 8000 w 10000"/>
                <a:gd name="connsiteY4-38" fmla="*/ 10114 h 10127"/>
                <a:gd name="connsiteX5-39" fmla="*/ 2000 w 10000"/>
                <a:gd name="connsiteY5-40" fmla="*/ 10114 h 10127"/>
                <a:gd name="connsiteX6-41" fmla="*/ 0 w 10000"/>
                <a:gd name="connsiteY6-42" fmla="*/ 5114 h 10127"/>
                <a:gd name="connsiteX0-43" fmla="*/ 0 w 10000"/>
                <a:gd name="connsiteY0-44" fmla="*/ 5114 h 10287"/>
                <a:gd name="connsiteX1-45" fmla="*/ 2000 w 10000"/>
                <a:gd name="connsiteY1-46" fmla="*/ 114 h 10287"/>
                <a:gd name="connsiteX2-47" fmla="*/ 8000 w 10000"/>
                <a:gd name="connsiteY2-48" fmla="*/ 114 h 10287"/>
                <a:gd name="connsiteX3-49" fmla="*/ 10000 w 10000"/>
                <a:gd name="connsiteY3-50" fmla="*/ 5114 h 10287"/>
                <a:gd name="connsiteX4-51" fmla="*/ 8000 w 10000"/>
                <a:gd name="connsiteY4-52" fmla="*/ 10114 h 10287"/>
                <a:gd name="connsiteX5-53" fmla="*/ 2000 w 10000"/>
                <a:gd name="connsiteY5-54" fmla="*/ 10114 h 10287"/>
                <a:gd name="connsiteX6-55" fmla="*/ 0 w 10000"/>
                <a:gd name="connsiteY6-56" fmla="*/ 5114 h 10287"/>
                <a:gd name="connsiteX0-57" fmla="*/ 0 w 10000"/>
                <a:gd name="connsiteY0-58" fmla="*/ 5114 h 10287"/>
                <a:gd name="connsiteX1-59" fmla="*/ 2000 w 10000"/>
                <a:gd name="connsiteY1-60" fmla="*/ 114 h 10287"/>
                <a:gd name="connsiteX2-61" fmla="*/ 8000 w 10000"/>
                <a:gd name="connsiteY2-62" fmla="*/ 114 h 10287"/>
                <a:gd name="connsiteX3-63" fmla="*/ 10000 w 10000"/>
                <a:gd name="connsiteY3-64" fmla="*/ 5114 h 10287"/>
                <a:gd name="connsiteX4-65" fmla="*/ 8000 w 10000"/>
                <a:gd name="connsiteY4-66" fmla="*/ 10114 h 10287"/>
                <a:gd name="connsiteX5-67" fmla="*/ 2000 w 10000"/>
                <a:gd name="connsiteY5-68" fmla="*/ 10114 h 10287"/>
                <a:gd name="connsiteX6-69" fmla="*/ 0 w 10000"/>
                <a:gd name="connsiteY6-70" fmla="*/ 5114 h 10287"/>
                <a:gd name="connsiteX0-71" fmla="*/ 0 w 10000"/>
                <a:gd name="connsiteY0-72" fmla="*/ 5114 h 10243"/>
                <a:gd name="connsiteX1-73" fmla="*/ 2000 w 10000"/>
                <a:gd name="connsiteY1-74" fmla="*/ 114 h 10243"/>
                <a:gd name="connsiteX2-75" fmla="*/ 8000 w 10000"/>
                <a:gd name="connsiteY2-76" fmla="*/ 114 h 10243"/>
                <a:gd name="connsiteX3-77" fmla="*/ 10000 w 10000"/>
                <a:gd name="connsiteY3-78" fmla="*/ 5114 h 10243"/>
                <a:gd name="connsiteX4-79" fmla="*/ 7983 w 10000"/>
                <a:gd name="connsiteY4-80" fmla="*/ 10069 h 10243"/>
                <a:gd name="connsiteX5-81" fmla="*/ 2000 w 10000"/>
                <a:gd name="connsiteY5-82" fmla="*/ 10114 h 10243"/>
                <a:gd name="connsiteX6-83" fmla="*/ 0 w 10000"/>
                <a:gd name="connsiteY6-84" fmla="*/ 5114 h 10243"/>
                <a:gd name="connsiteX0-85" fmla="*/ 0 w 10000"/>
                <a:gd name="connsiteY0-86" fmla="*/ 5114 h 10127"/>
                <a:gd name="connsiteX1-87" fmla="*/ 2000 w 10000"/>
                <a:gd name="connsiteY1-88" fmla="*/ 114 h 10127"/>
                <a:gd name="connsiteX2-89" fmla="*/ 8000 w 10000"/>
                <a:gd name="connsiteY2-90" fmla="*/ 114 h 10127"/>
                <a:gd name="connsiteX3-91" fmla="*/ 10000 w 10000"/>
                <a:gd name="connsiteY3-92" fmla="*/ 5114 h 10127"/>
                <a:gd name="connsiteX4-93" fmla="*/ 7983 w 10000"/>
                <a:gd name="connsiteY4-94" fmla="*/ 10069 h 10127"/>
                <a:gd name="connsiteX5-95" fmla="*/ 2000 w 10000"/>
                <a:gd name="connsiteY5-96" fmla="*/ 10114 h 10127"/>
                <a:gd name="connsiteX6-97" fmla="*/ 0 w 10000"/>
                <a:gd name="connsiteY6-98" fmla="*/ 5114 h 10127"/>
                <a:gd name="connsiteX0-99" fmla="*/ 0 w 10000"/>
                <a:gd name="connsiteY0-100" fmla="*/ 5114 h 10127"/>
                <a:gd name="connsiteX1-101" fmla="*/ 2000 w 10000"/>
                <a:gd name="connsiteY1-102" fmla="*/ 114 h 10127"/>
                <a:gd name="connsiteX2-103" fmla="*/ 8000 w 10000"/>
                <a:gd name="connsiteY2-104" fmla="*/ 114 h 10127"/>
                <a:gd name="connsiteX3-105" fmla="*/ 10000 w 10000"/>
                <a:gd name="connsiteY3-106" fmla="*/ 5114 h 10127"/>
                <a:gd name="connsiteX4-107" fmla="*/ 7983 w 10000"/>
                <a:gd name="connsiteY4-108" fmla="*/ 10069 h 10127"/>
                <a:gd name="connsiteX5-109" fmla="*/ 2000 w 10000"/>
                <a:gd name="connsiteY5-110" fmla="*/ 10114 h 10127"/>
                <a:gd name="connsiteX6-111" fmla="*/ 0 w 10000"/>
                <a:gd name="connsiteY6-112" fmla="*/ 5114 h 10127"/>
                <a:gd name="connsiteX0-113" fmla="*/ 0 w 10000"/>
                <a:gd name="connsiteY0-114" fmla="*/ 5001 h 10014"/>
                <a:gd name="connsiteX1-115" fmla="*/ 2000 w 10000"/>
                <a:gd name="connsiteY1-116" fmla="*/ 1 h 10014"/>
                <a:gd name="connsiteX2-117" fmla="*/ 8000 w 10000"/>
                <a:gd name="connsiteY2-118" fmla="*/ 1 h 10014"/>
                <a:gd name="connsiteX3-119" fmla="*/ 10000 w 10000"/>
                <a:gd name="connsiteY3-120" fmla="*/ 5001 h 10014"/>
                <a:gd name="connsiteX4-121" fmla="*/ 7983 w 10000"/>
                <a:gd name="connsiteY4-122" fmla="*/ 9956 h 10014"/>
                <a:gd name="connsiteX5-123" fmla="*/ 2000 w 10000"/>
                <a:gd name="connsiteY5-124" fmla="*/ 10001 h 10014"/>
                <a:gd name="connsiteX6-125" fmla="*/ 0 w 10000"/>
                <a:gd name="connsiteY6-126" fmla="*/ 5001 h 10014"/>
                <a:gd name="connsiteX0-127" fmla="*/ 0 w 9246"/>
                <a:gd name="connsiteY0-128" fmla="*/ 5001 h 10014"/>
                <a:gd name="connsiteX1-129" fmla="*/ 2000 w 9246"/>
                <a:gd name="connsiteY1-130" fmla="*/ 1 h 10014"/>
                <a:gd name="connsiteX2-131" fmla="*/ 8000 w 9246"/>
                <a:gd name="connsiteY2-132" fmla="*/ 1 h 10014"/>
                <a:gd name="connsiteX3-133" fmla="*/ 9246 w 9246"/>
                <a:gd name="connsiteY3-134" fmla="*/ 5294 h 10014"/>
                <a:gd name="connsiteX4-135" fmla="*/ 7983 w 9246"/>
                <a:gd name="connsiteY4-136" fmla="*/ 9956 h 10014"/>
                <a:gd name="connsiteX5-137" fmla="*/ 2000 w 9246"/>
                <a:gd name="connsiteY5-138" fmla="*/ 10001 h 10014"/>
                <a:gd name="connsiteX6-139" fmla="*/ 0 w 9246"/>
                <a:gd name="connsiteY6-140" fmla="*/ 5001 h 10014"/>
                <a:gd name="connsiteX0-141" fmla="*/ 0 w 9248"/>
                <a:gd name="connsiteY0-142" fmla="*/ 5287 h 10001"/>
                <a:gd name="connsiteX1-143" fmla="*/ 1411 w 9248"/>
                <a:gd name="connsiteY1-144" fmla="*/ 1 h 10001"/>
                <a:gd name="connsiteX2-145" fmla="*/ 7900 w 9248"/>
                <a:gd name="connsiteY2-146" fmla="*/ 1 h 10001"/>
                <a:gd name="connsiteX3-147" fmla="*/ 9248 w 9248"/>
                <a:gd name="connsiteY3-148" fmla="*/ 5287 h 10001"/>
                <a:gd name="connsiteX4-149" fmla="*/ 7882 w 9248"/>
                <a:gd name="connsiteY4-150" fmla="*/ 9942 h 10001"/>
                <a:gd name="connsiteX5-151" fmla="*/ 1411 w 9248"/>
                <a:gd name="connsiteY5-152" fmla="*/ 9987 h 10001"/>
                <a:gd name="connsiteX6-153" fmla="*/ 0 w 9248"/>
                <a:gd name="connsiteY6-154" fmla="*/ 5287 h 10001"/>
                <a:gd name="connsiteX0-155" fmla="*/ 0 w 9687"/>
                <a:gd name="connsiteY0-156" fmla="*/ 5286 h 10000"/>
                <a:gd name="connsiteX1-157" fmla="*/ 1526 w 9687"/>
                <a:gd name="connsiteY1-158" fmla="*/ 1 h 10000"/>
                <a:gd name="connsiteX2-159" fmla="*/ 8542 w 9687"/>
                <a:gd name="connsiteY2-160" fmla="*/ 1 h 10000"/>
                <a:gd name="connsiteX3-161" fmla="*/ 9687 w 9687"/>
                <a:gd name="connsiteY3-162" fmla="*/ 5392 h 10000"/>
                <a:gd name="connsiteX4-163" fmla="*/ 8523 w 9687"/>
                <a:gd name="connsiteY4-164" fmla="*/ 9941 h 10000"/>
                <a:gd name="connsiteX5-165" fmla="*/ 1526 w 9687"/>
                <a:gd name="connsiteY5-166" fmla="*/ 9986 h 10000"/>
                <a:gd name="connsiteX6-167" fmla="*/ 0 w 9687"/>
                <a:gd name="connsiteY6-168" fmla="*/ 5286 h 10000"/>
                <a:gd name="connsiteX0-169" fmla="*/ 0 w 10000"/>
                <a:gd name="connsiteY0-170" fmla="*/ 5286 h 10000"/>
                <a:gd name="connsiteX1-171" fmla="*/ 1575 w 10000"/>
                <a:gd name="connsiteY1-172" fmla="*/ 1 h 10000"/>
                <a:gd name="connsiteX2-173" fmla="*/ 8818 w 10000"/>
                <a:gd name="connsiteY2-174" fmla="*/ 1 h 10000"/>
                <a:gd name="connsiteX3-175" fmla="*/ 10000 w 10000"/>
                <a:gd name="connsiteY3-176" fmla="*/ 5392 h 10000"/>
                <a:gd name="connsiteX4-177" fmla="*/ 8798 w 10000"/>
                <a:gd name="connsiteY4-178" fmla="*/ 9941 h 10000"/>
                <a:gd name="connsiteX5-179" fmla="*/ 1575 w 10000"/>
                <a:gd name="connsiteY5-180" fmla="*/ 9986 h 10000"/>
                <a:gd name="connsiteX6-181" fmla="*/ 0 w 10000"/>
                <a:gd name="connsiteY6-182" fmla="*/ 5286 h 10000"/>
                <a:gd name="connsiteX0-183" fmla="*/ 0 w 10000"/>
                <a:gd name="connsiteY0-184" fmla="*/ 5286 h 10000"/>
                <a:gd name="connsiteX1-185" fmla="*/ 1575 w 10000"/>
                <a:gd name="connsiteY1-186" fmla="*/ 1 h 10000"/>
                <a:gd name="connsiteX2-187" fmla="*/ 8818 w 10000"/>
                <a:gd name="connsiteY2-188" fmla="*/ 1 h 10000"/>
                <a:gd name="connsiteX3-189" fmla="*/ 10000 w 10000"/>
                <a:gd name="connsiteY3-190" fmla="*/ 5392 h 10000"/>
                <a:gd name="connsiteX4-191" fmla="*/ 8798 w 10000"/>
                <a:gd name="connsiteY4-192" fmla="*/ 9941 h 10000"/>
                <a:gd name="connsiteX5-193" fmla="*/ 1575 w 10000"/>
                <a:gd name="connsiteY5-194" fmla="*/ 9986 h 10000"/>
                <a:gd name="connsiteX6-195" fmla="*/ 0 w 10000"/>
                <a:gd name="connsiteY6-196" fmla="*/ 5286 h 10000"/>
                <a:gd name="connsiteX0-197" fmla="*/ 0 w 10000"/>
                <a:gd name="connsiteY0-198" fmla="*/ 5286 h 10000"/>
                <a:gd name="connsiteX1-199" fmla="*/ 1575 w 10000"/>
                <a:gd name="connsiteY1-200" fmla="*/ 1 h 10000"/>
                <a:gd name="connsiteX2-201" fmla="*/ 8818 w 10000"/>
                <a:gd name="connsiteY2-202" fmla="*/ 1 h 10000"/>
                <a:gd name="connsiteX3-203" fmla="*/ 10000 w 10000"/>
                <a:gd name="connsiteY3-204" fmla="*/ 5392 h 10000"/>
                <a:gd name="connsiteX4-205" fmla="*/ 8798 w 10000"/>
                <a:gd name="connsiteY4-206" fmla="*/ 9941 h 10000"/>
                <a:gd name="connsiteX5-207" fmla="*/ 1575 w 10000"/>
                <a:gd name="connsiteY5-208" fmla="*/ 9986 h 10000"/>
                <a:gd name="connsiteX6-209" fmla="*/ 0 w 10000"/>
                <a:gd name="connsiteY6-210" fmla="*/ 5286 h 10000"/>
                <a:gd name="connsiteX0-211" fmla="*/ 0 w 9534"/>
                <a:gd name="connsiteY0-212" fmla="*/ 5086 h 9999"/>
                <a:gd name="connsiteX1-213" fmla="*/ 1109 w 9534"/>
                <a:gd name="connsiteY1-214" fmla="*/ 1 h 9999"/>
                <a:gd name="connsiteX2-215" fmla="*/ 8352 w 9534"/>
                <a:gd name="connsiteY2-216" fmla="*/ 1 h 9999"/>
                <a:gd name="connsiteX3-217" fmla="*/ 9534 w 9534"/>
                <a:gd name="connsiteY3-218" fmla="*/ 5392 h 9999"/>
                <a:gd name="connsiteX4-219" fmla="*/ 8332 w 9534"/>
                <a:gd name="connsiteY4-220" fmla="*/ 9941 h 9999"/>
                <a:gd name="connsiteX5-221" fmla="*/ 1109 w 9534"/>
                <a:gd name="connsiteY5-222" fmla="*/ 9986 h 9999"/>
                <a:gd name="connsiteX6-223" fmla="*/ 0 w 9534"/>
                <a:gd name="connsiteY6-224" fmla="*/ 5086 h 9999"/>
                <a:gd name="connsiteX0-225" fmla="*/ 0 w 10000"/>
                <a:gd name="connsiteY0-226" fmla="*/ 5087 h 10000"/>
                <a:gd name="connsiteX1-227" fmla="*/ 1163 w 10000"/>
                <a:gd name="connsiteY1-228" fmla="*/ 1 h 10000"/>
                <a:gd name="connsiteX2-229" fmla="*/ 8760 w 10000"/>
                <a:gd name="connsiteY2-230" fmla="*/ 1 h 10000"/>
                <a:gd name="connsiteX3-231" fmla="*/ 10000 w 10000"/>
                <a:gd name="connsiteY3-232" fmla="*/ 5393 h 10000"/>
                <a:gd name="connsiteX4-233" fmla="*/ 8739 w 10000"/>
                <a:gd name="connsiteY4-234" fmla="*/ 9942 h 10000"/>
                <a:gd name="connsiteX5-235" fmla="*/ 1163 w 10000"/>
                <a:gd name="connsiteY5-236" fmla="*/ 9987 h 10000"/>
                <a:gd name="connsiteX6-237" fmla="*/ 0 w 10000"/>
                <a:gd name="connsiteY6-238" fmla="*/ 5087 h 10000"/>
                <a:gd name="connsiteX0-239" fmla="*/ 0 w 10000"/>
                <a:gd name="connsiteY0-240" fmla="*/ 5087 h 10003"/>
                <a:gd name="connsiteX1-241" fmla="*/ 1163 w 10000"/>
                <a:gd name="connsiteY1-242" fmla="*/ 1 h 10003"/>
                <a:gd name="connsiteX2-243" fmla="*/ 8760 w 10000"/>
                <a:gd name="connsiteY2-244" fmla="*/ 1 h 10003"/>
                <a:gd name="connsiteX3-245" fmla="*/ 10000 w 10000"/>
                <a:gd name="connsiteY3-246" fmla="*/ 5393 h 10003"/>
                <a:gd name="connsiteX4-247" fmla="*/ 8739 w 10000"/>
                <a:gd name="connsiteY4-248" fmla="*/ 9942 h 10003"/>
                <a:gd name="connsiteX5-249" fmla="*/ 1163 w 10000"/>
                <a:gd name="connsiteY5-250" fmla="*/ 9987 h 10003"/>
                <a:gd name="connsiteX6-251" fmla="*/ 0 w 10000"/>
                <a:gd name="connsiteY6-252" fmla="*/ 5087 h 10003"/>
                <a:gd name="connsiteX0-253" fmla="*/ 0 w 10013"/>
                <a:gd name="connsiteY0-254" fmla="*/ 5087 h 10003"/>
                <a:gd name="connsiteX1-255" fmla="*/ 1163 w 10013"/>
                <a:gd name="connsiteY1-256" fmla="*/ 1 h 10003"/>
                <a:gd name="connsiteX2-257" fmla="*/ 8760 w 10013"/>
                <a:gd name="connsiteY2-258" fmla="*/ 1 h 10003"/>
                <a:gd name="connsiteX3-259" fmla="*/ 10013 w 10013"/>
                <a:gd name="connsiteY3-260" fmla="*/ 5172 h 10003"/>
                <a:gd name="connsiteX4-261" fmla="*/ 8739 w 10013"/>
                <a:gd name="connsiteY4-262" fmla="*/ 9942 h 10003"/>
                <a:gd name="connsiteX5-263" fmla="*/ 1163 w 10013"/>
                <a:gd name="connsiteY5-264" fmla="*/ 9987 h 10003"/>
                <a:gd name="connsiteX6-265" fmla="*/ 0 w 10013"/>
                <a:gd name="connsiteY6-266" fmla="*/ 5087 h 100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9050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2400" dirty="0"/>
            </a:p>
          </p:txBody>
        </p:sp>
        <p:sp>
          <p:nvSpPr>
            <p:cNvPr id="11" name="#sl-pollanswer(0)"/>
            <p:cNvSpPr txBox="1"/>
            <p:nvPr/>
          </p:nvSpPr>
          <p:spPr>
            <a:xfrm>
              <a:off x="755842" y="2943013"/>
              <a:ext cx="4879023" cy="949140"/>
            </a:xfrm>
            <a:prstGeom prst="rect">
              <a:avLst/>
            </a:prstGeom>
            <a:noFill/>
          </p:spPr>
          <p:txBody>
            <a:bodyPr wrap="square" rtlCol="0" anchor="t" anchorCtr="0">
              <a:noAutofit/>
            </a:bodyPr>
            <a:lstStyle/>
            <a:p>
              <a:pPr marL="457200" indent="-457200"/>
              <a:endParaRPr lang="en-GB" sz="2400" dirty="0" smtClean="0">
                <a:solidFill>
                  <a:schemeClr val="bg1"/>
                </a:solidFill>
                <a:cs typeface="Arial" panose="020B0604020202020204" pitchFamily="34" charset="0"/>
              </a:endParaRPr>
            </a:p>
            <a:p>
              <a:pPr marL="457200" indent="-457200"/>
              <a:r>
                <a:rPr lang="en-GB" sz="24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8 </a:t>
              </a:r>
              <a:r>
                <a:rPr lang="en-GB" sz="24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મી</a:t>
              </a:r>
              <a:r>
                <a:rPr lang="en-GB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GB" sz="24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સદીમાં</a:t>
              </a:r>
              <a:r>
                <a:rPr lang="en-GB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GB" sz="24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આરબ</a:t>
              </a:r>
              <a:r>
                <a:rPr lang="en-GB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GB" sz="24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રાજ્યસત્તાનો</a:t>
              </a:r>
              <a:r>
                <a:rPr lang="en-GB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GB" sz="24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વિસ્તાર</a:t>
              </a:r>
              <a:r>
                <a:rPr lang="en-GB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GB" sz="24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કરવા</a:t>
              </a:r>
              <a:r>
                <a:rPr lang="en-GB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GB" sz="24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મુહમ્મદ</a:t>
              </a:r>
              <a:r>
                <a:rPr lang="en-GB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GB" sz="24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ઈબ્દ-કાસીમે</a:t>
              </a:r>
              <a:r>
                <a:rPr lang="en-GB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GB" sz="24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સિંધ</a:t>
              </a:r>
              <a:r>
                <a:rPr lang="en-GB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GB" sz="24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પર</a:t>
              </a:r>
              <a:r>
                <a:rPr lang="en-GB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GB" sz="24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આક્રમણ</a:t>
              </a:r>
              <a:r>
                <a:rPr lang="en-GB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GB" sz="24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કર્યું</a:t>
              </a:r>
              <a:r>
                <a:rPr lang="en-GB" sz="2400" dirty="0">
                  <a:solidFill>
                    <a:schemeClr val="bg1"/>
                  </a:solidFill>
                  <a:cs typeface="Arial" panose="020B0604020202020204" pitchFamily="34" charset="0"/>
                </a:rPr>
                <a:t>. </a:t>
              </a:r>
              <a:endParaRPr lang="de-AT" sz="2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11"/>
          <p:cNvGrpSpPr/>
          <p:nvPr/>
        </p:nvGrpSpPr>
        <p:grpSpPr>
          <a:xfrm>
            <a:off x="5915024" y="4195073"/>
            <a:ext cx="6048000" cy="1442738"/>
            <a:chOff x="668716" y="2969145"/>
            <a:chExt cx="5093025" cy="1019974"/>
          </a:xfrm>
        </p:grpSpPr>
        <p:sp>
          <p:nvSpPr>
            <p:cNvPr id="13" name="Background"/>
            <p:cNvSpPr/>
            <p:nvPr/>
          </p:nvSpPr>
          <p:spPr>
            <a:xfrm>
              <a:off x="668716" y="2969145"/>
              <a:ext cx="5093025" cy="976168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-1" fmla="*/ 0 w 10000"/>
                <a:gd name="connsiteY0-2" fmla="*/ 5000 h 10000"/>
                <a:gd name="connsiteX1-3" fmla="*/ 2000 w 10000"/>
                <a:gd name="connsiteY1-4" fmla="*/ 0 h 10000"/>
                <a:gd name="connsiteX2-5" fmla="*/ 8000 w 10000"/>
                <a:gd name="connsiteY2-6" fmla="*/ 0 h 10000"/>
                <a:gd name="connsiteX3-7" fmla="*/ 10000 w 10000"/>
                <a:gd name="connsiteY3-8" fmla="*/ 5000 h 10000"/>
                <a:gd name="connsiteX4-9" fmla="*/ 8000 w 10000"/>
                <a:gd name="connsiteY4-10" fmla="*/ 10000 h 10000"/>
                <a:gd name="connsiteX5-11" fmla="*/ 2000 w 10000"/>
                <a:gd name="connsiteY5-12" fmla="*/ 10000 h 10000"/>
                <a:gd name="connsiteX6-13" fmla="*/ 0 w 10000"/>
                <a:gd name="connsiteY6-14" fmla="*/ 5000 h 10000"/>
                <a:gd name="connsiteX0-15" fmla="*/ 0 w 10000"/>
                <a:gd name="connsiteY0-16" fmla="*/ 5114 h 10114"/>
                <a:gd name="connsiteX1-17" fmla="*/ 2000 w 10000"/>
                <a:gd name="connsiteY1-18" fmla="*/ 114 h 10114"/>
                <a:gd name="connsiteX2-19" fmla="*/ 8000 w 10000"/>
                <a:gd name="connsiteY2-20" fmla="*/ 114 h 10114"/>
                <a:gd name="connsiteX3-21" fmla="*/ 10000 w 10000"/>
                <a:gd name="connsiteY3-22" fmla="*/ 5114 h 10114"/>
                <a:gd name="connsiteX4-23" fmla="*/ 8000 w 10000"/>
                <a:gd name="connsiteY4-24" fmla="*/ 10114 h 10114"/>
                <a:gd name="connsiteX5-25" fmla="*/ 2000 w 10000"/>
                <a:gd name="connsiteY5-26" fmla="*/ 10114 h 10114"/>
                <a:gd name="connsiteX6-27" fmla="*/ 0 w 10000"/>
                <a:gd name="connsiteY6-28" fmla="*/ 5114 h 10114"/>
                <a:gd name="connsiteX0-29" fmla="*/ 0 w 10000"/>
                <a:gd name="connsiteY0-30" fmla="*/ 5114 h 10127"/>
                <a:gd name="connsiteX1-31" fmla="*/ 2000 w 10000"/>
                <a:gd name="connsiteY1-32" fmla="*/ 114 h 10127"/>
                <a:gd name="connsiteX2-33" fmla="*/ 8000 w 10000"/>
                <a:gd name="connsiteY2-34" fmla="*/ 114 h 10127"/>
                <a:gd name="connsiteX3-35" fmla="*/ 10000 w 10000"/>
                <a:gd name="connsiteY3-36" fmla="*/ 5114 h 10127"/>
                <a:gd name="connsiteX4-37" fmla="*/ 8000 w 10000"/>
                <a:gd name="connsiteY4-38" fmla="*/ 10114 h 10127"/>
                <a:gd name="connsiteX5-39" fmla="*/ 2000 w 10000"/>
                <a:gd name="connsiteY5-40" fmla="*/ 10114 h 10127"/>
                <a:gd name="connsiteX6-41" fmla="*/ 0 w 10000"/>
                <a:gd name="connsiteY6-42" fmla="*/ 5114 h 10127"/>
                <a:gd name="connsiteX0-43" fmla="*/ 0 w 10000"/>
                <a:gd name="connsiteY0-44" fmla="*/ 5114 h 10287"/>
                <a:gd name="connsiteX1-45" fmla="*/ 2000 w 10000"/>
                <a:gd name="connsiteY1-46" fmla="*/ 114 h 10287"/>
                <a:gd name="connsiteX2-47" fmla="*/ 8000 w 10000"/>
                <a:gd name="connsiteY2-48" fmla="*/ 114 h 10287"/>
                <a:gd name="connsiteX3-49" fmla="*/ 10000 w 10000"/>
                <a:gd name="connsiteY3-50" fmla="*/ 5114 h 10287"/>
                <a:gd name="connsiteX4-51" fmla="*/ 8000 w 10000"/>
                <a:gd name="connsiteY4-52" fmla="*/ 10114 h 10287"/>
                <a:gd name="connsiteX5-53" fmla="*/ 2000 w 10000"/>
                <a:gd name="connsiteY5-54" fmla="*/ 10114 h 10287"/>
                <a:gd name="connsiteX6-55" fmla="*/ 0 w 10000"/>
                <a:gd name="connsiteY6-56" fmla="*/ 5114 h 10287"/>
                <a:gd name="connsiteX0-57" fmla="*/ 0 w 10000"/>
                <a:gd name="connsiteY0-58" fmla="*/ 5114 h 10287"/>
                <a:gd name="connsiteX1-59" fmla="*/ 2000 w 10000"/>
                <a:gd name="connsiteY1-60" fmla="*/ 114 h 10287"/>
                <a:gd name="connsiteX2-61" fmla="*/ 8000 w 10000"/>
                <a:gd name="connsiteY2-62" fmla="*/ 114 h 10287"/>
                <a:gd name="connsiteX3-63" fmla="*/ 10000 w 10000"/>
                <a:gd name="connsiteY3-64" fmla="*/ 5114 h 10287"/>
                <a:gd name="connsiteX4-65" fmla="*/ 8000 w 10000"/>
                <a:gd name="connsiteY4-66" fmla="*/ 10114 h 10287"/>
                <a:gd name="connsiteX5-67" fmla="*/ 2000 w 10000"/>
                <a:gd name="connsiteY5-68" fmla="*/ 10114 h 10287"/>
                <a:gd name="connsiteX6-69" fmla="*/ 0 w 10000"/>
                <a:gd name="connsiteY6-70" fmla="*/ 5114 h 10287"/>
                <a:gd name="connsiteX0-71" fmla="*/ 0 w 10000"/>
                <a:gd name="connsiteY0-72" fmla="*/ 5114 h 10243"/>
                <a:gd name="connsiteX1-73" fmla="*/ 2000 w 10000"/>
                <a:gd name="connsiteY1-74" fmla="*/ 114 h 10243"/>
                <a:gd name="connsiteX2-75" fmla="*/ 8000 w 10000"/>
                <a:gd name="connsiteY2-76" fmla="*/ 114 h 10243"/>
                <a:gd name="connsiteX3-77" fmla="*/ 10000 w 10000"/>
                <a:gd name="connsiteY3-78" fmla="*/ 5114 h 10243"/>
                <a:gd name="connsiteX4-79" fmla="*/ 7983 w 10000"/>
                <a:gd name="connsiteY4-80" fmla="*/ 10069 h 10243"/>
                <a:gd name="connsiteX5-81" fmla="*/ 2000 w 10000"/>
                <a:gd name="connsiteY5-82" fmla="*/ 10114 h 10243"/>
                <a:gd name="connsiteX6-83" fmla="*/ 0 w 10000"/>
                <a:gd name="connsiteY6-84" fmla="*/ 5114 h 10243"/>
                <a:gd name="connsiteX0-85" fmla="*/ 0 w 10000"/>
                <a:gd name="connsiteY0-86" fmla="*/ 5114 h 10127"/>
                <a:gd name="connsiteX1-87" fmla="*/ 2000 w 10000"/>
                <a:gd name="connsiteY1-88" fmla="*/ 114 h 10127"/>
                <a:gd name="connsiteX2-89" fmla="*/ 8000 w 10000"/>
                <a:gd name="connsiteY2-90" fmla="*/ 114 h 10127"/>
                <a:gd name="connsiteX3-91" fmla="*/ 10000 w 10000"/>
                <a:gd name="connsiteY3-92" fmla="*/ 5114 h 10127"/>
                <a:gd name="connsiteX4-93" fmla="*/ 7983 w 10000"/>
                <a:gd name="connsiteY4-94" fmla="*/ 10069 h 10127"/>
                <a:gd name="connsiteX5-95" fmla="*/ 2000 w 10000"/>
                <a:gd name="connsiteY5-96" fmla="*/ 10114 h 10127"/>
                <a:gd name="connsiteX6-97" fmla="*/ 0 w 10000"/>
                <a:gd name="connsiteY6-98" fmla="*/ 5114 h 10127"/>
                <a:gd name="connsiteX0-99" fmla="*/ 0 w 10000"/>
                <a:gd name="connsiteY0-100" fmla="*/ 5114 h 10127"/>
                <a:gd name="connsiteX1-101" fmla="*/ 2000 w 10000"/>
                <a:gd name="connsiteY1-102" fmla="*/ 114 h 10127"/>
                <a:gd name="connsiteX2-103" fmla="*/ 8000 w 10000"/>
                <a:gd name="connsiteY2-104" fmla="*/ 114 h 10127"/>
                <a:gd name="connsiteX3-105" fmla="*/ 10000 w 10000"/>
                <a:gd name="connsiteY3-106" fmla="*/ 5114 h 10127"/>
                <a:gd name="connsiteX4-107" fmla="*/ 7983 w 10000"/>
                <a:gd name="connsiteY4-108" fmla="*/ 10069 h 10127"/>
                <a:gd name="connsiteX5-109" fmla="*/ 2000 w 10000"/>
                <a:gd name="connsiteY5-110" fmla="*/ 10114 h 10127"/>
                <a:gd name="connsiteX6-111" fmla="*/ 0 w 10000"/>
                <a:gd name="connsiteY6-112" fmla="*/ 5114 h 10127"/>
                <a:gd name="connsiteX0-113" fmla="*/ 0 w 10000"/>
                <a:gd name="connsiteY0-114" fmla="*/ 5001 h 10014"/>
                <a:gd name="connsiteX1-115" fmla="*/ 2000 w 10000"/>
                <a:gd name="connsiteY1-116" fmla="*/ 1 h 10014"/>
                <a:gd name="connsiteX2-117" fmla="*/ 8000 w 10000"/>
                <a:gd name="connsiteY2-118" fmla="*/ 1 h 10014"/>
                <a:gd name="connsiteX3-119" fmla="*/ 10000 w 10000"/>
                <a:gd name="connsiteY3-120" fmla="*/ 5001 h 10014"/>
                <a:gd name="connsiteX4-121" fmla="*/ 7983 w 10000"/>
                <a:gd name="connsiteY4-122" fmla="*/ 9956 h 10014"/>
                <a:gd name="connsiteX5-123" fmla="*/ 2000 w 10000"/>
                <a:gd name="connsiteY5-124" fmla="*/ 10001 h 10014"/>
                <a:gd name="connsiteX6-125" fmla="*/ 0 w 10000"/>
                <a:gd name="connsiteY6-126" fmla="*/ 5001 h 10014"/>
                <a:gd name="connsiteX0-127" fmla="*/ 0 w 9246"/>
                <a:gd name="connsiteY0-128" fmla="*/ 5001 h 10014"/>
                <a:gd name="connsiteX1-129" fmla="*/ 2000 w 9246"/>
                <a:gd name="connsiteY1-130" fmla="*/ 1 h 10014"/>
                <a:gd name="connsiteX2-131" fmla="*/ 8000 w 9246"/>
                <a:gd name="connsiteY2-132" fmla="*/ 1 h 10014"/>
                <a:gd name="connsiteX3-133" fmla="*/ 9246 w 9246"/>
                <a:gd name="connsiteY3-134" fmla="*/ 5294 h 10014"/>
                <a:gd name="connsiteX4-135" fmla="*/ 7983 w 9246"/>
                <a:gd name="connsiteY4-136" fmla="*/ 9956 h 10014"/>
                <a:gd name="connsiteX5-137" fmla="*/ 2000 w 9246"/>
                <a:gd name="connsiteY5-138" fmla="*/ 10001 h 10014"/>
                <a:gd name="connsiteX6-139" fmla="*/ 0 w 9246"/>
                <a:gd name="connsiteY6-140" fmla="*/ 5001 h 10014"/>
                <a:gd name="connsiteX0-141" fmla="*/ 0 w 9248"/>
                <a:gd name="connsiteY0-142" fmla="*/ 5287 h 10001"/>
                <a:gd name="connsiteX1-143" fmla="*/ 1411 w 9248"/>
                <a:gd name="connsiteY1-144" fmla="*/ 1 h 10001"/>
                <a:gd name="connsiteX2-145" fmla="*/ 7900 w 9248"/>
                <a:gd name="connsiteY2-146" fmla="*/ 1 h 10001"/>
                <a:gd name="connsiteX3-147" fmla="*/ 9248 w 9248"/>
                <a:gd name="connsiteY3-148" fmla="*/ 5287 h 10001"/>
                <a:gd name="connsiteX4-149" fmla="*/ 7882 w 9248"/>
                <a:gd name="connsiteY4-150" fmla="*/ 9942 h 10001"/>
                <a:gd name="connsiteX5-151" fmla="*/ 1411 w 9248"/>
                <a:gd name="connsiteY5-152" fmla="*/ 9987 h 10001"/>
                <a:gd name="connsiteX6-153" fmla="*/ 0 w 9248"/>
                <a:gd name="connsiteY6-154" fmla="*/ 5287 h 10001"/>
                <a:gd name="connsiteX0-155" fmla="*/ 0 w 9687"/>
                <a:gd name="connsiteY0-156" fmla="*/ 5286 h 10000"/>
                <a:gd name="connsiteX1-157" fmla="*/ 1526 w 9687"/>
                <a:gd name="connsiteY1-158" fmla="*/ 1 h 10000"/>
                <a:gd name="connsiteX2-159" fmla="*/ 8542 w 9687"/>
                <a:gd name="connsiteY2-160" fmla="*/ 1 h 10000"/>
                <a:gd name="connsiteX3-161" fmla="*/ 9687 w 9687"/>
                <a:gd name="connsiteY3-162" fmla="*/ 5392 h 10000"/>
                <a:gd name="connsiteX4-163" fmla="*/ 8523 w 9687"/>
                <a:gd name="connsiteY4-164" fmla="*/ 9941 h 10000"/>
                <a:gd name="connsiteX5-165" fmla="*/ 1526 w 9687"/>
                <a:gd name="connsiteY5-166" fmla="*/ 9986 h 10000"/>
                <a:gd name="connsiteX6-167" fmla="*/ 0 w 9687"/>
                <a:gd name="connsiteY6-168" fmla="*/ 5286 h 10000"/>
                <a:gd name="connsiteX0-169" fmla="*/ 0 w 10000"/>
                <a:gd name="connsiteY0-170" fmla="*/ 5286 h 10000"/>
                <a:gd name="connsiteX1-171" fmla="*/ 1575 w 10000"/>
                <a:gd name="connsiteY1-172" fmla="*/ 1 h 10000"/>
                <a:gd name="connsiteX2-173" fmla="*/ 8818 w 10000"/>
                <a:gd name="connsiteY2-174" fmla="*/ 1 h 10000"/>
                <a:gd name="connsiteX3-175" fmla="*/ 10000 w 10000"/>
                <a:gd name="connsiteY3-176" fmla="*/ 5392 h 10000"/>
                <a:gd name="connsiteX4-177" fmla="*/ 8798 w 10000"/>
                <a:gd name="connsiteY4-178" fmla="*/ 9941 h 10000"/>
                <a:gd name="connsiteX5-179" fmla="*/ 1575 w 10000"/>
                <a:gd name="connsiteY5-180" fmla="*/ 9986 h 10000"/>
                <a:gd name="connsiteX6-181" fmla="*/ 0 w 10000"/>
                <a:gd name="connsiteY6-182" fmla="*/ 5286 h 10000"/>
                <a:gd name="connsiteX0-183" fmla="*/ 0 w 10000"/>
                <a:gd name="connsiteY0-184" fmla="*/ 5286 h 10000"/>
                <a:gd name="connsiteX1-185" fmla="*/ 1575 w 10000"/>
                <a:gd name="connsiteY1-186" fmla="*/ 1 h 10000"/>
                <a:gd name="connsiteX2-187" fmla="*/ 8818 w 10000"/>
                <a:gd name="connsiteY2-188" fmla="*/ 1 h 10000"/>
                <a:gd name="connsiteX3-189" fmla="*/ 10000 w 10000"/>
                <a:gd name="connsiteY3-190" fmla="*/ 5392 h 10000"/>
                <a:gd name="connsiteX4-191" fmla="*/ 8798 w 10000"/>
                <a:gd name="connsiteY4-192" fmla="*/ 9941 h 10000"/>
                <a:gd name="connsiteX5-193" fmla="*/ 1575 w 10000"/>
                <a:gd name="connsiteY5-194" fmla="*/ 9986 h 10000"/>
                <a:gd name="connsiteX6-195" fmla="*/ 0 w 10000"/>
                <a:gd name="connsiteY6-196" fmla="*/ 5286 h 10000"/>
                <a:gd name="connsiteX0-197" fmla="*/ 0 w 10000"/>
                <a:gd name="connsiteY0-198" fmla="*/ 5286 h 10000"/>
                <a:gd name="connsiteX1-199" fmla="*/ 1575 w 10000"/>
                <a:gd name="connsiteY1-200" fmla="*/ 1 h 10000"/>
                <a:gd name="connsiteX2-201" fmla="*/ 8818 w 10000"/>
                <a:gd name="connsiteY2-202" fmla="*/ 1 h 10000"/>
                <a:gd name="connsiteX3-203" fmla="*/ 10000 w 10000"/>
                <a:gd name="connsiteY3-204" fmla="*/ 5392 h 10000"/>
                <a:gd name="connsiteX4-205" fmla="*/ 8798 w 10000"/>
                <a:gd name="connsiteY4-206" fmla="*/ 9941 h 10000"/>
                <a:gd name="connsiteX5-207" fmla="*/ 1575 w 10000"/>
                <a:gd name="connsiteY5-208" fmla="*/ 9986 h 10000"/>
                <a:gd name="connsiteX6-209" fmla="*/ 0 w 10000"/>
                <a:gd name="connsiteY6-210" fmla="*/ 5286 h 10000"/>
                <a:gd name="connsiteX0-211" fmla="*/ 0 w 9534"/>
                <a:gd name="connsiteY0-212" fmla="*/ 5086 h 9999"/>
                <a:gd name="connsiteX1-213" fmla="*/ 1109 w 9534"/>
                <a:gd name="connsiteY1-214" fmla="*/ 1 h 9999"/>
                <a:gd name="connsiteX2-215" fmla="*/ 8352 w 9534"/>
                <a:gd name="connsiteY2-216" fmla="*/ 1 h 9999"/>
                <a:gd name="connsiteX3-217" fmla="*/ 9534 w 9534"/>
                <a:gd name="connsiteY3-218" fmla="*/ 5392 h 9999"/>
                <a:gd name="connsiteX4-219" fmla="*/ 8332 w 9534"/>
                <a:gd name="connsiteY4-220" fmla="*/ 9941 h 9999"/>
                <a:gd name="connsiteX5-221" fmla="*/ 1109 w 9534"/>
                <a:gd name="connsiteY5-222" fmla="*/ 9986 h 9999"/>
                <a:gd name="connsiteX6-223" fmla="*/ 0 w 9534"/>
                <a:gd name="connsiteY6-224" fmla="*/ 5086 h 9999"/>
                <a:gd name="connsiteX0-225" fmla="*/ 0 w 10000"/>
                <a:gd name="connsiteY0-226" fmla="*/ 5087 h 10000"/>
                <a:gd name="connsiteX1-227" fmla="*/ 1163 w 10000"/>
                <a:gd name="connsiteY1-228" fmla="*/ 1 h 10000"/>
                <a:gd name="connsiteX2-229" fmla="*/ 8760 w 10000"/>
                <a:gd name="connsiteY2-230" fmla="*/ 1 h 10000"/>
                <a:gd name="connsiteX3-231" fmla="*/ 10000 w 10000"/>
                <a:gd name="connsiteY3-232" fmla="*/ 5393 h 10000"/>
                <a:gd name="connsiteX4-233" fmla="*/ 8739 w 10000"/>
                <a:gd name="connsiteY4-234" fmla="*/ 9942 h 10000"/>
                <a:gd name="connsiteX5-235" fmla="*/ 1163 w 10000"/>
                <a:gd name="connsiteY5-236" fmla="*/ 9987 h 10000"/>
                <a:gd name="connsiteX6-237" fmla="*/ 0 w 10000"/>
                <a:gd name="connsiteY6-238" fmla="*/ 5087 h 10000"/>
                <a:gd name="connsiteX0-239" fmla="*/ 0 w 10000"/>
                <a:gd name="connsiteY0-240" fmla="*/ 5087 h 10003"/>
                <a:gd name="connsiteX1-241" fmla="*/ 1163 w 10000"/>
                <a:gd name="connsiteY1-242" fmla="*/ 1 h 10003"/>
                <a:gd name="connsiteX2-243" fmla="*/ 8760 w 10000"/>
                <a:gd name="connsiteY2-244" fmla="*/ 1 h 10003"/>
                <a:gd name="connsiteX3-245" fmla="*/ 10000 w 10000"/>
                <a:gd name="connsiteY3-246" fmla="*/ 5393 h 10003"/>
                <a:gd name="connsiteX4-247" fmla="*/ 8739 w 10000"/>
                <a:gd name="connsiteY4-248" fmla="*/ 9942 h 10003"/>
                <a:gd name="connsiteX5-249" fmla="*/ 1163 w 10000"/>
                <a:gd name="connsiteY5-250" fmla="*/ 9987 h 10003"/>
                <a:gd name="connsiteX6-251" fmla="*/ 0 w 10000"/>
                <a:gd name="connsiteY6-252" fmla="*/ 5087 h 10003"/>
                <a:gd name="connsiteX0-253" fmla="*/ 0 w 10013"/>
                <a:gd name="connsiteY0-254" fmla="*/ 5087 h 10003"/>
                <a:gd name="connsiteX1-255" fmla="*/ 1163 w 10013"/>
                <a:gd name="connsiteY1-256" fmla="*/ 1 h 10003"/>
                <a:gd name="connsiteX2-257" fmla="*/ 8760 w 10013"/>
                <a:gd name="connsiteY2-258" fmla="*/ 1 h 10003"/>
                <a:gd name="connsiteX3-259" fmla="*/ 10013 w 10013"/>
                <a:gd name="connsiteY3-260" fmla="*/ 5172 h 10003"/>
                <a:gd name="connsiteX4-261" fmla="*/ 8739 w 10013"/>
                <a:gd name="connsiteY4-262" fmla="*/ 9942 h 10003"/>
                <a:gd name="connsiteX5-263" fmla="*/ 1163 w 10013"/>
                <a:gd name="connsiteY5-264" fmla="*/ 9987 h 10003"/>
                <a:gd name="connsiteX6-265" fmla="*/ 0 w 10013"/>
                <a:gd name="connsiteY6-266" fmla="*/ 5087 h 100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9050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2400" dirty="0"/>
            </a:p>
          </p:txBody>
        </p:sp>
        <p:sp>
          <p:nvSpPr>
            <p:cNvPr id="14" name="#sl-pollanswer(0)"/>
            <p:cNvSpPr txBox="1"/>
            <p:nvPr/>
          </p:nvSpPr>
          <p:spPr>
            <a:xfrm>
              <a:off x="821116" y="3012951"/>
              <a:ext cx="4876774" cy="97616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457200" indent="-457200"/>
              <a:r>
                <a:rPr lang="en-GB" sz="2400" dirty="0" err="1">
                  <a:solidFill>
                    <a:schemeClr val="bg1"/>
                  </a:solidFill>
                  <a:effectLst/>
                </a:rPr>
                <a:t>અફઘાનિસ્તાનના</a:t>
              </a:r>
              <a:r>
                <a:rPr lang="gu-IN" sz="2400" dirty="0">
                  <a:solidFill>
                    <a:schemeClr val="bg1"/>
                  </a:solidFill>
                  <a:effectLst/>
                </a:rPr>
                <a:t> </a:t>
              </a:r>
              <a:r>
                <a:rPr lang="gu-IN" sz="2400" dirty="0" err="1">
                  <a:solidFill>
                    <a:schemeClr val="bg1"/>
                  </a:solidFill>
                  <a:effectLst/>
                </a:rPr>
                <a:t>ગઝનીના</a:t>
              </a:r>
              <a:r>
                <a:rPr lang="gu-IN" sz="2400" dirty="0">
                  <a:solidFill>
                    <a:schemeClr val="bg1"/>
                  </a:solidFill>
                  <a:effectLst/>
                </a:rPr>
                <a:t> </a:t>
              </a:r>
              <a:r>
                <a:rPr lang="gu-IN" sz="2400" dirty="0" err="1">
                  <a:solidFill>
                    <a:schemeClr val="bg1"/>
                  </a:solidFill>
                  <a:effectLst/>
                </a:rPr>
                <a:t>સાબુકતેગીન</a:t>
              </a:r>
              <a:r>
                <a:rPr lang="gu-IN" sz="2400" dirty="0">
                  <a:solidFill>
                    <a:schemeClr val="bg1"/>
                  </a:solidFill>
                  <a:effectLst/>
                </a:rPr>
                <a:t> - મુસ્લિમ શાસન સ્થાપિત કરવામાં નિષ્ફળ</a:t>
              </a:r>
              <a:r>
                <a:rPr lang="en-GB" sz="2400" dirty="0">
                  <a:solidFill>
                    <a:schemeClr val="bg1"/>
                  </a:solidFill>
                  <a:effectLst/>
                </a:rPr>
                <a:t>. </a:t>
              </a:r>
              <a:endParaRPr lang="de-AT" sz="2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F53F4B9A-FE8F-7BDA-7CE0-C6BEE5BF7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7" y="1184270"/>
            <a:ext cx="5678478" cy="5205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6"/>
          <p:cNvSpPr txBox="1">
            <a:spLocks/>
          </p:cNvSpPr>
          <p:nvPr/>
        </p:nvSpPr>
        <p:spPr>
          <a:xfrm>
            <a:off x="1466856" y="150816"/>
            <a:ext cx="9296427" cy="654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ગઝનીનો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મહમુદ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3">
            <a:extLst>
              <a:ext uri="{FF2B5EF4-FFF2-40B4-BE49-F238E27FC236}">
                <a16:creationId xmlns="" xmlns:a16="http://schemas.microsoft.com/office/drawing/2014/main" id="{43791E94-34F9-4EB2-8D3D-2E08FA73BDCC}"/>
              </a:ext>
            </a:extLst>
          </p:cNvPr>
          <p:cNvGrpSpPr/>
          <p:nvPr/>
        </p:nvGrpSpPr>
        <p:grpSpPr>
          <a:xfrm>
            <a:off x="240021" y="1241504"/>
            <a:ext cx="544929" cy="4942520"/>
            <a:chOff x="3893045" y="1573228"/>
            <a:chExt cx="544929" cy="4942520"/>
          </a:xfrm>
        </p:grpSpPr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B33AF603-D0F5-4871-BA62-73B1CBFFCFD9}"/>
                </a:ext>
              </a:extLst>
            </p:cNvPr>
            <p:cNvSpPr/>
            <p:nvPr/>
          </p:nvSpPr>
          <p:spPr>
            <a:xfrm>
              <a:off x="3904574" y="1573228"/>
              <a:ext cx="533400" cy="11239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1472FEB1-A0C1-4EF7-A3F8-9368D96E8724}"/>
                </a:ext>
              </a:extLst>
            </p:cNvPr>
            <p:cNvSpPr/>
            <p:nvPr/>
          </p:nvSpPr>
          <p:spPr>
            <a:xfrm>
              <a:off x="3893045" y="1638949"/>
              <a:ext cx="533400" cy="4876799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4000">
                  <a:schemeClr val="bg1">
                    <a:lumMod val="96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18">
            <a:extLst>
              <a:ext uri="{FF2B5EF4-FFF2-40B4-BE49-F238E27FC236}">
                <a16:creationId xmlns="" xmlns:a16="http://schemas.microsoft.com/office/drawing/2014/main" id="{8D85CBFC-602D-4DC1-B12D-8278FA924E6E}"/>
              </a:ext>
            </a:extLst>
          </p:cNvPr>
          <p:cNvGrpSpPr>
            <a:grpSpLocks noChangeAspect="1"/>
          </p:cNvGrpSpPr>
          <p:nvPr/>
        </p:nvGrpSpPr>
        <p:grpSpPr>
          <a:xfrm>
            <a:off x="214280" y="1389392"/>
            <a:ext cx="6953176" cy="1024561"/>
            <a:chOff x="4686299" y="1541493"/>
            <a:chExt cx="6479668" cy="1024561"/>
          </a:xfrm>
        </p:grpSpPr>
        <p:sp>
          <p:nvSpPr>
            <p:cNvPr id="8" name="Pentagon 9">
              <a:extLst>
                <a:ext uri="{FF2B5EF4-FFF2-40B4-BE49-F238E27FC236}">
                  <a16:creationId xmlns="" xmlns:a16="http://schemas.microsoft.com/office/drawing/2014/main" id="{ABDAC140-4545-4D0D-AF92-A7DA736211F4}"/>
                </a:ext>
              </a:extLst>
            </p:cNvPr>
            <p:cNvSpPr/>
            <p:nvPr/>
          </p:nvSpPr>
          <p:spPr>
            <a:xfrm>
              <a:off x="5203317" y="1573687"/>
              <a:ext cx="5962650" cy="914400"/>
            </a:xfrm>
            <a:prstGeom prst="homePlate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Rectangle 5">
              <a:extLst>
                <a:ext uri="{FF2B5EF4-FFF2-40B4-BE49-F238E27FC236}">
                  <a16:creationId xmlns="" xmlns:a16="http://schemas.microsoft.com/office/drawing/2014/main" id="{529037E0-339F-49AB-AC14-BABC42D52267}"/>
                </a:ext>
              </a:extLst>
            </p:cNvPr>
            <p:cNvSpPr/>
            <p:nvPr/>
          </p:nvSpPr>
          <p:spPr>
            <a:xfrm>
              <a:off x="4686299" y="1541493"/>
              <a:ext cx="542087" cy="1024561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D1EF65EC-7594-4858-9816-4B5CACCDF103}"/>
                </a:ext>
              </a:extLst>
            </p:cNvPr>
            <p:cNvSpPr txBox="1"/>
            <p:nvPr/>
          </p:nvSpPr>
          <p:spPr>
            <a:xfrm>
              <a:off x="5242451" y="1773078"/>
              <a:ext cx="58993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ea typeface="Calibri" pitchFamily="34" charset="0"/>
                  <a:cs typeface="Arial" pitchFamily="34" charset="0"/>
                </a:rPr>
                <a:t>ઈ.</a:t>
              </a:r>
              <a:r>
                <a:rPr lang="en-IE" sz="2400" b="1" dirty="0">
                  <a:ea typeface="Calibri" pitchFamily="34" charset="0"/>
                  <a:cs typeface="Arial" pitchFamily="34" charset="0"/>
                </a:rPr>
                <a:t> </a:t>
              </a:r>
              <a:r>
                <a:rPr lang="en-GB" sz="2400" b="1" dirty="0">
                  <a:ea typeface="Calibri" pitchFamily="34" charset="0"/>
                  <a:cs typeface="Arial" pitchFamily="34" charset="0"/>
                </a:rPr>
                <a:t>સ. ૧૦૦૦</a:t>
              </a:r>
              <a:r>
                <a:rPr lang="en-IE" sz="2400" b="1" dirty="0">
                  <a:ea typeface="Calibri" pitchFamily="34" charset="0"/>
                  <a:cs typeface="Arial" pitchFamily="34" charset="0"/>
                </a:rPr>
                <a:t>- </a:t>
              </a:r>
              <a:r>
                <a:rPr lang="en-GB" sz="2400" b="1" dirty="0">
                  <a:ea typeface="Calibri" pitchFamily="34" charset="0"/>
                  <a:cs typeface="Arial" pitchFamily="34" charset="0"/>
                </a:rPr>
                <a:t>ઈ.</a:t>
              </a:r>
              <a:r>
                <a:rPr lang="en-IE" sz="2400" b="1" dirty="0">
                  <a:ea typeface="Calibri" pitchFamily="34" charset="0"/>
                  <a:cs typeface="Arial" pitchFamily="34" charset="0"/>
                </a:rPr>
                <a:t> </a:t>
              </a:r>
              <a:r>
                <a:rPr lang="en-GB" sz="2400" b="1" dirty="0">
                  <a:ea typeface="Calibri" pitchFamily="34" charset="0"/>
                  <a:cs typeface="Arial" pitchFamily="34" charset="0"/>
                </a:rPr>
                <a:t>સ. ૧૦૨૬</a:t>
              </a:r>
              <a:r>
                <a:rPr lang="en-IE" sz="2400" dirty="0">
                  <a:ea typeface="Calibri" pitchFamily="34" charset="0"/>
                  <a:cs typeface="Arial" pitchFamily="34" charset="0"/>
                </a:rPr>
                <a:t>–</a:t>
              </a:r>
              <a:r>
                <a:rPr lang="en-GB" sz="2400" dirty="0">
                  <a:ea typeface="Calibri" pitchFamily="34" charset="0"/>
                  <a:cs typeface="Arial" pitchFamily="34" charset="0"/>
                </a:rPr>
                <a:t> </a:t>
              </a:r>
              <a:r>
                <a:rPr lang="en-GB" sz="2400" dirty="0" err="1">
                  <a:ea typeface="Calibri" pitchFamily="34" charset="0"/>
                  <a:cs typeface="Arial" pitchFamily="34" charset="0"/>
                </a:rPr>
                <a:t>ભારતમાં</a:t>
              </a:r>
              <a:r>
                <a:rPr lang="en-GB" sz="2400" dirty="0">
                  <a:ea typeface="Calibri" pitchFamily="34" charset="0"/>
                  <a:cs typeface="Arial" pitchFamily="34" charset="0"/>
                </a:rPr>
                <a:t> </a:t>
              </a:r>
              <a:r>
                <a:rPr lang="en-GB" sz="2400" dirty="0" err="1">
                  <a:ea typeface="Calibri" pitchFamily="34" charset="0"/>
                  <a:cs typeface="Arial" pitchFamily="34" charset="0"/>
                </a:rPr>
                <a:t>ઘણા</a:t>
              </a:r>
              <a:r>
                <a:rPr lang="en-GB" sz="2400" dirty="0">
                  <a:ea typeface="Calibri" pitchFamily="34" charset="0"/>
                  <a:cs typeface="Arial" pitchFamily="34" charset="0"/>
                </a:rPr>
                <a:t> </a:t>
              </a:r>
              <a:r>
                <a:rPr lang="en-GB" sz="2400" dirty="0" err="1">
                  <a:ea typeface="Calibri" pitchFamily="34" charset="0"/>
                  <a:cs typeface="Arial" pitchFamily="34" charset="0"/>
                </a:rPr>
                <a:t>દરોડા</a:t>
              </a:r>
              <a:r>
                <a:rPr lang="en-GB" sz="2400" dirty="0">
                  <a:ea typeface="Calibri" pitchFamily="34" charset="0"/>
                  <a:cs typeface="Arial" pitchFamily="34" charset="0"/>
                </a:rPr>
                <a:t> </a:t>
              </a:r>
              <a:endParaRPr lang="en-IE" sz="2400" dirty="0">
                <a:ea typeface="Calibri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18">
            <a:extLst>
              <a:ext uri="{FF2B5EF4-FFF2-40B4-BE49-F238E27FC236}">
                <a16:creationId xmlns="" xmlns:a16="http://schemas.microsoft.com/office/drawing/2014/main" id="{A2007F69-1FBC-470C-A93B-C55C7B7BF26D}"/>
              </a:ext>
            </a:extLst>
          </p:cNvPr>
          <p:cNvGrpSpPr>
            <a:grpSpLocks noChangeAspect="1"/>
          </p:cNvGrpSpPr>
          <p:nvPr/>
        </p:nvGrpSpPr>
        <p:grpSpPr>
          <a:xfrm>
            <a:off x="222968" y="2518860"/>
            <a:ext cx="6953176" cy="1120743"/>
            <a:chOff x="4686300" y="1495719"/>
            <a:chExt cx="6470980" cy="1120743"/>
          </a:xfrm>
        </p:grpSpPr>
        <p:sp>
          <p:nvSpPr>
            <p:cNvPr id="12" name="Pentagon 9">
              <a:extLst>
                <a:ext uri="{FF2B5EF4-FFF2-40B4-BE49-F238E27FC236}">
                  <a16:creationId xmlns="" xmlns:a16="http://schemas.microsoft.com/office/drawing/2014/main" id="{FB0AB0C0-72EA-4D2B-BF4C-376558387E88}"/>
                </a:ext>
              </a:extLst>
            </p:cNvPr>
            <p:cNvSpPr/>
            <p:nvPr/>
          </p:nvSpPr>
          <p:spPr>
            <a:xfrm>
              <a:off x="5203317" y="1573687"/>
              <a:ext cx="5953963" cy="914400"/>
            </a:xfrm>
            <a:prstGeom prst="homePlat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3" name="Rectangle 5">
              <a:extLst>
                <a:ext uri="{FF2B5EF4-FFF2-40B4-BE49-F238E27FC236}">
                  <a16:creationId xmlns="" xmlns:a16="http://schemas.microsoft.com/office/drawing/2014/main" id="{6538BFD4-B409-4660-A6AE-9C31436A87D6}"/>
                </a:ext>
              </a:extLst>
            </p:cNvPr>
            <p:cNvSpPr/>
            <p:nvPr/>
          </p:nvSpPr>
          <p:spPr>
            <a:xfrm>
              <a:off x="4686300" y="1495719"/>
              <a:ext cx="533400" cy="1070336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6C1850B9-85A7-4815-8269-4F83A14A1279}"/>
                </a:ext>
              </a:extLst>
            </p:cNvPr>
            <p:cNvSpPr txBox="1"/>
            <p:nvPr/>
          </p:nvSpPr>
          <p:spPr>
            <a:xfrm>
              <a:off x="5165998" y="1785465"/>
              <a:ext cx="59582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gu-IN" sz="2400" dirty="0">
                  <a:effectLst/>
                </a:rPr>
                <a:t>ભારતની સંપત્તિ </a:t>
              </a:r>
              <a:r>
                <a:rPr lang="gu-IN" sz="2400" dirty="0" err="1">
                  <a:effectLst/>
                </a:rPr>
                <a:t>લૂંટી</a:t>
              </a:r>
              <a:r>
                <a:rPr lang="gu-IN" sz="2400" dirty="0">
                  <a:effectLst/>
                </a:rPr>
                <a:t> લીધી અને </a:t>
              </a:r>
              <a:r>
                <a:rPr lang="gu-IN" sz="2400" dirty="0" err="1">
                  <a:effectLst/>
                </a:rPr>
                <a:t>લૂંટનો</a:t>
              </a:r>
              <a:r>
                <a:rPr lang="gu-IN" sz="2400" dirty="0">
                  <a:effectLst/>
                </a:rPr>
                <a:t> માલ </a:t>
              </a:r>
              <a:r>
                <a:rPr lang="gu-IN" sz="2400" dirty="0" err="1">
                  <a:effectLst/>
                </a:rPr>
                <a:t>ગઝનીમાં</a:t>
              </a:r>
              <a:r>
                <a:rPr lang="gu-IN" sz="2400" dirty="0">
                  <a:effectLst/>
                </a:rPr>
                <a:t> લઈ ગયો</a:t>
              </a:r>
              <a:r>
                <a:rPr lang="en-GB" sz="2400" dirty="0">
                  <a:effectLst/>
                </a:rPr>
                <a:t>. </a:t>
              </a:r>
              <a:endParaRPr lang="en-US" sz="2400" dirty="0"/>
            </a:p>
          </p:txBody>
        </p:sp>
      </p:grpSp>
      <p:grpSp>
        <p:nvGrpSpPr>
          <p:cNvPr id="11" name="Group 18">
            <a:extLst>
              <a:ext uri="{FF2B5EF4-FFF2-40B4-BE49-F238E27FC236}">
                <a16:creationId xmlns="" xmlns:a16="http://schemas.microsoft.com/office/drawing/2014/main" id="{76D815C8-B09F-493E-ADDB-D05519220A44}"/>
              </a:ext>
            </a:extLst>
          </p:cNvPr>
          <p:cNvGrpSpPr>
            <a:grpSpLocks noChangeAspect="1"/>
          </p:cNvGrpSpPr>
          <p:nvPr/>
        </p:nvGrpSpPr>
        <p:grpSpPr>
          <a:xfrm>
            <a:off x="215768" y="3694103"/>
            <a:ext cx="6953176" cy="1070336"/>
            <a:chOff x="4686300" y="1495719"/>
            <a:chExt cx="6516057" cy="1070336"/>
          </a:xfrm>
        </p:grpSpPr>
        <p:sp>
          <p:nvSpPr>
            <p:cNvPr id="16" name="Pentagon 9">
              <a:extLst>
                <a:ext uri="{FF2B5EF4-FFF2-40B4-BE49-F238E27FC236}">
                  <a16:creationId xmlns="" xmlns:a16="http://schemas.microsoft.com/office/drawing/2014/main" id="{D83A8A26-F217-40B9-BD8C-A071D18921CD}"/>
                </a:ext>
              </a:extLst>
            </p:cNvPr>
            <p:cNvSpPr/>
            <p:nvPr/>
          </p:nvSpPr>
          <p:spPr>
            <a:xfrm>
              <a:off x="5213213" y="1573687"/>
              <a:ext cx="5989144" cy="914400"/>
            </a:xfrm>
            <a:prstGeom prst="homePlate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" name="Rectangle 5">
              <a:extLst>
                <a:ext uri="{FF2B5EF4-FFF2-40B4-BE49-F238E27FC236}">
                  <a16:creationId xmlns="" xmlns:a16="http://schemas.microsoft.com/office/drawing/2014/main" id="{2BC17AC8-6FD1-4AEE-BC23-780FACBD711C}"/>
                </a:ext>
              </a:extLst>
            </p:cNvPr>
            <p:cNvSpPr/>
            <p:nvPr/>
          </p:nvSpPr>
          <p:spPr>
            <a:xfrm>
              <a:off x="4686300" y="1495719"/>
              <a:ext cx="533400" cy="1070336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24B14399-24E5-4FB8-AE32-4688A618DBC7}"/>
                </a:ext>
              </a:extLst>
            </p:cNvPr>
            <p:cNvSpPr txBox="1"/>
            <p:nvPr/>
          </p:nvSpPr>
          <p:spPr>
            <a:xfrm>
              <a:off x="5197754" y="1626875"/>
              <a:ext cx="55978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dirty="0">
                  <a:effectLst/>
                </a:rPr>
                <a:t>ઉત્તર ભારતના </a:t>
              </a:r>
              <a:r>
                <a:rPr lang="gu-IN" sz="2400" dirty="0" err="1">
                  <a:effectLst/>
                </a:rPr>
                <a:t>રાજપૂતો</a:t>
              </a:r>
              <a:r>
                <a:rPr lang="gu-IN" sz="2400" dirty="0">
                  <a:effectLst/>
                </a:rPr>
                <a:t> તેમની સામે કોઈ </a:t>
              </a:r>
              <a:r>
                <a:rPr lang="gu-IN" sz="2400" dirty="0" err="1">
                  <a:effectLst/>
                </a:rPr>
                <a:t>મુકાબલાના</a:t>
              </a:r>
              <a:r>
                <a:rPr lang="gu-IN" sz="2400" dirty="0">
                  <a:effectLst/>
                </a:rPr>
                <a:t> નહોતા.</a:t>
              </a:r>
              <a:endParaRPr lang="en-US" sz="2400" dirty="0"/>
            </a:p>
          </p:txBody>
        </p:sp>
      </p:grpSp>
      <p:grpSp>
        <p:nvGrpSpPr>
          <p:cNvPr id="15" name="Group 18">
            <a:extLst>
              <a:ext uri="{FF2B5EF4-FFF2-40B4-BE49-F238E27FC236}">
                <a16:creationId xmlns="" xmlns:a16="http://schemas.microsoft.com/office/drawing/2014/main" id="{DBC81EE1-75A3-4EEC-B33A-E86C71C1DD32}"/>
              </a:ext>
            </a:extLst>
          </p:cNvPr>
          <p:cNvGrpSpPr>
            <a:grpSpLocks noChangeAspect="1"/>
          </p:cNvGrpSpPr>
          <p:nvPr/>
        </p:nvGrpSpPr>
        <p:grpSpPr>
          <a:xfrm>
            <a:off x="235000" y="4869346"/>
            <a:ext cx="6953176" cy="1070336"/>
            <a:chOff x="4686300" y="1495719"/>
            <a:chExt cx="6458948" cy="1070336"/>
          </a:xfrm>
        </p:grpSpPr>
        <p:sp>
          <p:nvSpPr>
            <p:cNvPr id="20" name="Pentagon 9">
              <a:extLst>
                <a:ext uri="{FF2B5EF4-FFF2-40B4-BE49-F238E27FC236}">
                  <a16:creationId xmlns="" xmlns:a16="http://schemas.microsoft.com/office/drawing/2014/main" id="{8FF23DFE-EB84-4FC0-8C64-F5D1964D2727}"/>
                </a:ext>
              </a:extLst>
            </p:cNvPr>
            <p:cNvSpPr/>
            <p:nvPr/>
          </p:nvSpPr>
          <p:spPr>
            <a:xfrm>
              <a:off x="5203317" y="1573687"/>
              <a:ext cx="5941931" cy="914400"/>
            </a:xfrm>
            <a:prstGeom prst="homePlate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1" name="Rectangle 5">
              <a:extLst>
                <a:ext uri="{FF2B5EF4-FFF2-40B4-BE49-F238E27FC236}">
                  <a16:creationId xmlns="" xmlns:a16="http://schemas.microsoft.com/office/drawing/2014/main" id="{92CC43D1-129A-4D87-B083-CEE2CA9C3FFC}"/>
                </a:ext>
              </a:extLst>
            </p:cNvPr>
            <p:cNvSpPr/>
            <p:nvPr/>
          </p:nvSpPr>
          <p:spPr>
            <a:xfrm>
              <a:off x="4686300" y="1495719"/>
              <a:ext cx="533400" cy="1070336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65E4E543-3633-4974-B9F6-F0B46E1C710E}"/>
                </a:ext>
              </a:extLst>
            </p:cNvPr>
            <p:cNvSpPr txBox="1"/>
            <p:nvPr/>
          </p:nvSpPr>
          <p:spPr>
            <a:xfrm>
              <a:off x="5181968" y="1572533"/>
              <a:ext cx="59180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ea typeface="Calibri" pitchFamily="34" charset="0"/>
                </a:rPr>
                <a:t>૧૦૨૬</a:t>
              </a:r>
              <a:r>
                <a:rPr lang="en-IE" sz="2400" b="1" dirty="0">
                  <a:ea typeface="Calibri" pitchFamily="34" charset="0"/>
                </a:rPr>
                <a:t> –</a:t>
              </a:r>
              <a:r>
                <a:rPr lang="en-IE" sz="2400" dirty="0">
                  <a:ea typeface="Calibri" pitchFamily="34" charset="0"/>
                </a:rPr>
                <a:t> </a:t>
              </a:r>
              <a:r>
                <a:rPr lang="gu-IN" sz="2400" b="1" dirty="0">
                  <a:effectLst/>
                </a:rPr>
                <a:t>સોમનાથ</a:t>
              </a:r>
              <a:r>
                <a:rPr lang="gu-IN" sz="2400" dirty="0">
                  <a:effectLst/>
                </a:rPr>
                <a:t> મંદિર પર હુમલો કર્યો અને પુષ્કળ સંપત્તિ </a:t>
              </a:r>
              <a:r>
                <a:rPr lang="gu-IN" sz="2400" dirty="0" err="1">
                  <a:effectLst/>
                </a:rPr>
                <a:t>લૂંટી</a:t>
              </a:r>
              <a:r>
                <a:rPr lang="gu-IN" sz="2400" dirty="0">
                  <a:effectLst/>
                </a:rPr>
                <a:t> લીધી</a:t>
              </a:r>
              <a:r>
                <a:rPr lang="en-GB" sz="2400" dirty="0">
                  <a:effectLst/>
                </a:rPr>
                <a:t>. </a:t>
              </a:r>
              <a:endParaRPr lang="en-US" sz="2400" dirty="0">
                <a:latin typeface="+mn-lt"/>
              </a:endParaRPr>
            </a:p>
          </p:txBody>
        </p:sp>
      </p:grpSp>
      <p:pic>
        <p:nvPicPr>
          <p:cNvPr id="23" name="Picture 22" descr="Graphical user interface, website&#10;&#10;Description automatically generated">
            <a:extLst>
              <a:ext uri="{FF2B5EF4-FFF2-40B4-BE49-F238E27FC236}">
                <a16:creationId xmlns="" xmlns:a16="http://schemas.microsoft.com/office/drawing/2014/main" id="{06EAD37C-56C3-4485-B2FB-D1079503A1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38" t="27030" r="77473" b="24204"/>
          <a:stretch/>
        </p:blipFill>
        <p:spPr>
          <a:xfrm>
            <a:off x="7446180" y="1027302"/>
            <a:ext cx="4268080" cy="537092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, application, chat or text message&#10;&#10;Description automatically generated">
            <a:extLst>
              <a:ext uri="{FF2B5EF4-FFF2-40B4-BE49-F238E27FC236}">
                <a16:creationId xmlns="" xmlns:a16="http://schemas.microsoft.com/office/drawing/2014/main" id="{B8D5EFC5-2007-710C-E314-9B5F984B1C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761" t="23348" r="71481" b="28204"/>
          <a:stretch/>
        </p:blipFill>
        <p:spPr>
          <a:xfrm>
            <a:off x="7627671" y="998676"/>
            <a:ext cx="3933418" cy="523929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5" name="Title 36"/>
          <p:cNvSpPr txBox="1">
            <a:spLocks/>
          </p:cNvSpPr>
          <p:nvPr/>
        </p:nvSpPr>
        <p:spPr>
          <a:xfrm>
            <a:off x="1390624" y="171432"/>
            <a:ext cx="9296427" cy="654032"/>
          </a:xfrm>
          <a:prstGeom prst="rect">
            <a:avLst/>
          </a:prstGeom>
          <a:solidFill>
            <a:srgbClr val="FFA3A3"/>
          </a:solidFill>
          <a:ln>
            <a:solidFill>
              <a:schemeClr val="tx1"/>
            </a:solidFill>
          </a:ln>
          <a:effectLst/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શિહાબુદ્દીન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ઘોરી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" name="Group 5">
            <a:extLst>
              <a:ext uri="{FF2B5EF4-FFF2-40B4-BE49-F238E27FC236}">
                <a16:creationId xmlns="" xmlns:a16="http://schemas.microsoft.com/office/drawing/2014/main" id="{43791E94-34F9-4EB2-8D3D-2E08FA73BDCC}"/>
              </a:ext>
            </a:extLst>
          </p:cNvPr>
          <p:cNvGrpSpPr/>
          <p:nvPr/>
        </p:nvGrpSpPr>
        <p:grpSpPr>
          <a:xfrm>
            <a:off x="336221" y="1625152"/>
            <a:ext cx="544929" cy="4428000"/>
            <a:chOff x="3893045" y="1573228"/>
            <a:chExt cx="544929" cy="4942520"/>
          </a:xfrm>
        </p:grpSpPr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B33AF603-D0F5-4871-BA62-73B1CBFFCFD9}"/>
                </a:ext>
              </a:extLst>
            </p:cNvPr>
            <p:cNvSpPr/>
            <p:nvPr/>
          </p:nvSpPr>
          <p:spPr>
            <a:xfrm>
              <a:off x="3904574" y="1573228"/>
              <a:ext cx="533400" cy="11239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1472FEB1-A0C1-4EF7-A3F8-9368D96E8724}"/>
                </a:ext>
              </a:extLst>
            </p:cNvPr>
            <p:cNvSpPr/>
            <p:nvPr/>
          </p:nvSpPr>
          <p:spPr>
            <a:xfrm>
              <a:off x="3893045" y="1638949"/>
              <a:ext cx="533400" cy="4876799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4000">
                  <a:schemeClr val="bg1">
                    <a:lumMod val="96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18">
            <a:extLst>
              <a:ext uri="{FF2B5EF4-FFF2-40B4-BE49-F238E27FC236}">
                <a16:creationId xmlns="" xmlns:a16="http://schemas.microsoft.com/office/drawing/2014/main" id="{8D85CBFC-602D-4DC1-B12D-8278FA924E6E}"/>
              </a:ext>
            </a:extLst>
          </p:cNvPr>
          <p:cNvGrpSpPr>
            <a:grpSpLocks noChangeAspect="1"/>
          </p:cNvGrpSpPr>
          <p:nvPr/>
        </p:nvGrpSpPr>
        <p:grpSpPr>
          <a:xfrm>
            <a:off x="310480" y="1863528"/>
            <a:ext cx="6953176" cy="1024561"/>
            <a:chOff x="4686299" y="1541493"/>
            <a:chExt cx="6479668" cy="1024561"/>
          </a:xfrm>
        </p:grpSpPr>
        <p:sp>
          <p:nvSpPr>
            <p:cNvPr id="10" name="Pentagon 9">
              <a:extLst>
                <a:ext uri="{FF2B5EF4-FFF2-40B4-BE49-F238E27FC236}">
                  <a16:creationId xmlns="" xmlns:a16="http://schemas.microsoft.com/office/drawing/2014/main" id="{ABDAC140-4545-4D0D-AF92-A7DA736211F4}"/>
                </a:ext>
              </a:extLst>
            </p:cNvPr>
            <p:cNvSpPr/>
            <p:nvPr/>
          </p:nvSpPr>
          <p:spPr>
            <a:xfrm>
              <a:off x="5203317" y="1573687"/>
              <a:ext cx="5962650" cy="914400"/>
            </a:xfrm>
            <a:prstGeom prst="homePlate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1" name="Rectangle 5">
              <a:extLst>
                <a:ext uri="{FF2B5EF4-FFF2-40B4-BE49-F238E27FC236}">
                  <a16:creationId xmlns="" xmlns:a16="http://schemas.microsoft.com/office/drawing/2014/main" id="{529037E0-339F-49AB-AC14-BABC42D52267}"/>
                </a:ext>
              </a:extLst>
            </p:cNvPr>
            <p:cNvSpPr/>
            <p:nvPr/>
          </p:nvSpPr>
          <p:spPr>
            <a:xfrm>
              <a:off x="4686299" y="1541493"/>
              <a:ext cx="542087" cy="1024561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D1EF65EC-7594-4858-9816-4B5CACCDF103}"/>
                </a:ext>
              </a:extLst>
            </p:cNvPr>
            <p:cNvSpPr txBox="1"/>
            <p:nvPr/>
          </p:nvSpPr>
          <p:spPr>
            <a:xfrm>
              <a:off x="5242451" y="1590364"/>
              <a:ext cx="5899313" cy="8309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gu-IN" sz="2400" dirty="0" err="1">
                  <a:effectLst/>
                </a:rPr>
                <a:t>મહમૂદના</a:t>
              </a:r>
              <a:r>
                <a:rPr lang="gu-IN" sz="2400" dirty="0">
                  <a:effectLst/>
                </a:rPr>
                <a:t> મૃત્યુ પછી </a:t>
              </a:r>
              <a:r>
                <a:rPr lang="gu-IN" sz="2400" dirty="0" err="1">
                  <a:effectLst/>
                </a:rPr>
                <a:t>ગઝનવી</a:t>
              </a:r>
              <a:r>
                <a:rPr lang="gu-IN" sz="2400" dirty="0">
                  <a:effectLst/>
                </a:rPr>
                <a:t> સામ્રાજ્ય નબળું પડ્યું.</a:t>
              </a:r>
              <a:endParaRPr lang="en-IE" sz="2400" dirty="0">
                <a:ea typeface="Calibri" pitchFamily="34" charset="0"/>
                <a:cs typeface="Arial" pitchFamily="34" charset="0"/>
              </a:endParaRPr>
            </a:p>
          </p:txBody>
        </p:sp>
      </p:grpSp>
      <p:grpSp>
        <p:nvGrpSpPr>
          <p:cNvPr id="9" name="Group 18">
            <a:extLst>
              <a:ext uri="{FF2B5EF4-FFF2-40B4-BE49-F238E27FC236}">
                <a16:creationId xmlns="" xmlns:a16="http://schemas.microsoft.com/office/drawing/2014/main" id="{A2007F69-1FBC-470C-A93B-C55C7B7BF26D}"/>
              </a:ext>
            </a:extLst>
          </p:cNvPr>
          <p:cNvGrpSpPr>
            <a:grpSpLocks noChangeAspect="1"/>
          </p:cNvGrpSpPr>
          <p:nvPr/>
        </p:nvGrpSpPr>
        <p:grpSpPr>
          <a:xfrm>
            <a:off x="319168" y="3320645"/>
            <a:ext cx="6953176" cy="1070336"/>
            <a:chOff x="4686300" y="1495719"/>
            <a:chExt cx="6470980" cy="1070336"/>
          </a:xfrm>
        </p:grpSpPr>
        <p:sp>
          <p:nvSpPr>
            <p:cNvPr id="14" name="Pentagon 9">
              <a:extLst>
                <a:ext uri="{FF2B5EF4-FFF2-40B4-BE49-F238E27FC236}">
                  <a16:creationId xmlns="" xmlns:a16="http://schemas.microsoft.com/office/drawing/2014/main" id="{FB0AB0C0-72EA-4D2B-BF4C-376558387E88}"/>
                </a:ext>
              </a:extLst>
            </p:cNvPr>
            <p:cNvSpPr/>
            <p:nvPr/>
          </p:nvSpPr>
          <p:spPr>
            <a:xfrm>
              <a:off x="5203317" y="1573687"/>
              <a:ext cx="5953963" cy="914400"/>
            </a:xfrm>
            <a:prstGeom prst="homePlat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5" name="Rectangle 5">
              <a:extLst>
                <a:ext uri="{FF2B5EF4-FFF2-40B4-BE49-F238E27FC236}">
                  <a16:creationId xmlns="" xmlns:a16="http://schemas.microsoft.com/office/drawing/2014/main" id="{6538BFD4-B409-4660-A6AE-9C31436A87D6}"/>
                </a:ext>
              </a:extLst>
            </p:cNvPr>
            <p:cNvSpPr/>
            <p:nvPr/>
          </p:nvSpPr>
          <p:spPr>
            <a:xfrm>
              <a:off x="4686300" y="1495719"/>
              <a:ext cx="533400" cy="1070336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6C1850B9-85A7-4815-8269-4F83A14A1279}"/>
                </a:ext>
              </a:extLst>
            </p:cNvPr>
            <p:cNvSpPr txBox="1"/>
            <p:nvPr/>
          </p:nvSpPr>
          <p:spPr>
            <a:xfrm>
              <a:off x="5165998" y="1572643"/>
              <a:ext cx="58295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IE" sz="2400" dirty="0">
                  <a:ea typeface="Calibri" pitchFamily="34" charset="0"/>
                  <a:cs typeface="Arial" pitchFamily="34" charset="0"/>
                </a:rPr>
                <a:t> </a:t>
              </a:r>
              <a:r>
                <a:rPr lang="gu-IN" sz="2400" dirty="0">
                  <a:effectLst/>
                </a:rPr>
                <a:t>ભારતીય </a:t>
              </a:r>
              <a:r>
                <a:rPr lang="gu-IN" sz="2400" dirty="0" err="1">
                  <a:effectLst/>
                </a:rPr>
                <a:t>શાસકોએ</a:t>
              </a:r>
              <a:r>
                <a:rPr lang="gu-IN" sz="2400" dirty="0">
                  <a:effectLst/>
                </a:rPr>
                <a:t> આ </a:t>
              </a:r>
              <a:r>
                <a:rPr lang="gu-IN" sz="2400" dirty="0" err="1">
                  <a:effectLst/>
                </a:rPr>
                <a:t>તકનો</a:t>
              </a:r>
              <a:r>
                <a:rPr lang="gu-IN" sz="2400" dirty="0">
                  <a:effectLst/>
                </a:rPr>
                <a:t> ઉપયોગ તેમની </a:t>
              </a:r>
              <a:r>
                <a:rPr lang="gu-IN" sz="2400" dirty="0" err="1">
                  <a:effectLst/>
                </a:rPr>
                <a:t>ખોવાયેલી</a:t>
              </a:r>
              <a:r>
                <a:rPr lang="gu-IN" sz="2400" dirty="0">
                  <a:effectLst/>
                </a:rPr>
                <a:t> સંપત્તિ પાછી મેળવવા માટે કર્યો નહીં.</a:t>
              </a:r>
              <a:endParaRPr lang="en-US" sz="2400" dirty="0">
                <a:cs typeface="Arial" pitchFamily="34" charset="0"/>
              </a:endParaRPr>
            </a:p>
          </p:txBody>
        </p:sp>
      </p:grpSp>
      <p:grpSp>
        <p:nvGrpSpPr>
          <p:cNvPr id="13" name="Group 18">
            <a:extLst>
              <a:ext uri="{FF2B5EF4-FFF2-40B4-BE49-F238E27FC236}">
                <a16:creationId xmlns="" xmlns:a16="http://schemas.microsoft.com/office/drawing/2014/main" id="{76D815C8-B09F-493E-ADDB-D05519220A44}"/>
              </a:ext>
            </a:extLst>
          </p:cNvPr>
          <p:cNvGrpSpPr>
            <a:grpSpLocks noChangeAspect="1"/>
          </p:cNvGrpSpPr>
          <p:nvPr/>
        </p:nvGrpSpPr>
        <p:grpSpPr>
          <a:xfrm>
            <a:off x="336221" y="4978428"/>
            <a:ext cx="6953176" cy="1070336"/>
            <a:chOff x="4686300" y="1495719"/>
            <a:chExt cx="6516057" cy="1070336"/>
          </a:xfrm>
        </p:grpSpPr>
        <p:sp>
          <p:nvSpPr>
            <p:cNvPr id="18" name="Pentagon 9">
              <a:extLst>
                <a:ext uri="{FF2B5EF4-FFF2-40B4-BE49-F238E27FC236}">
                  <a16:creationId xmlns="" xmlns:a16="http://schemas.microsoft.com/office/drawing/2014/main" id="{D83A8A26-F217-40B9-BD8C-A071D18921CD}"/>
                </a:ext>
              </a:extLst>
            </p:cNvPr>
            <p:cNvSpPr/>
            <p:nvPr/>
          </p:nvSpPr>
          <p:spPr>
            <a:xfrm>
              <a:off x="5213213" y="1573687"/>
              <a:ext cx="5989144" cy="914400"/>
            </a:xfrm>
            <a:prstGeom prst="homePlate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9" name="Rectangle 5">
              <a:extLst>
                <a:ext uri="{FF2B5EF4-FFF2-40B4-BE49-F238E27FC236}">
                  <a16:creationId xmlns="" xmlns:a16="http://schemas.microsoft.com/office/drawing/2014/main" id="{2BC17AC8-6FD1-4AEE-BC23-780FACBD711C}"/>
                </a:ext>
              </a:extLst>
            </p:cNvPr>
            <p:cNvSpPr/>
            <p:nvPr/>
          </p:nvSpPr>
          <p:spPr>
            <a:xfrm>
              <a:off x="4686300" y="1495719"/>
              <a:ext cx="533400" cy="1070336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24B14399-24E5-4FB8-AE32-4688A618DBC7}"/>
                </a:ext>
              </a:extLst>
            </p:cNvPr>
            <p:cNvSpPr txBox="1"/>
            <p:nvPr/>
          </p:nvSpPr>
          <p:spPr>
            <a:xfrm>
              <a:off x="5197754" y="1626875"/>
              <a:ext cx="57015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dirty="0">
                  <a:effectLst/>
                </a:rPr>
                <a:t>દોઢસો વર્ષ પછી, </a:t>
              </a:r>
              <a:r>
                <a:rPr lang="en-GB" sz="2400" dirty="0" err="1"/>
                <a:t>શિ</a:t>
              </a:r>
              <a:r>
                <a:rPr lang="gu-IN" sz="2400" dirty="0" err="1">
                  <a:effectLst/>
                </a:rPr>
                <a:t>હાબુદ્દીન</a:t>
              </a:r>
              <a:r>
                <a:rPr lang="gu-IN" sz="2400" dirty="0">
                  <a:effectLst/>
                </a:rPr>
                <a:t> </a:t>
              </a:r>
              <a:r>
                <a:rPr lang="gu-IN" sz="2400" dirty="0" err="1">
                  <a:effectLst/>
                </a:rPr>
                <a:t>ઘોરીએ</a:t>
              </a:r>
              <a:r>
                <a:rPr lang="gu-IN" sz="2400" dirty="0">
                  <a:effectLst/>
                </a:rPr>
                <a:t> ભારત પર આક્રમણ કર્યું.</a:t>
              </a:r>
              <a:endParaRPr lang="en-US" sz="24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7D16E4C-1B73-73C7-1E64-973B3C45F39F}"/>
              </a:ext>
            </a:extLst>
          </p:cNvPr>
          <p:cNvSpPr txBox="1"/>
          <p:nvPr/>
        </p:nvSpPr>
        <p:spPr>
          <a:xfrm>
            <a:off x="8256288" y="6255681"/>
            <a:ext cx="29703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IN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Shahabuddin Ghori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6"/>
          <p:cNvSpPr txBox="1">
            <a:spLocks/>
          </p:cNvSpPr>
          <p:nvPr/>
        </p:nvSpPr>
        <p:spPr>
          <a:xfrm>
            <a:off x="1447787" y="171432"/>
            <a:ext cx="9296427" cy="6540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gu-IN" sz="3600" dirty="0" err="1">
                <a:effectLst/>
              </a:rPr>
              <a:t>પૃથ્વીરાજ</a:t>
            </a:r>
            <a:r>
              <a:rPr lang="gu-IN" sz="3600" dirty="0">
                <a:effectLst/>
              </a:rPr>
              <a:t> </a:t>
            </a:r>
            <a:r>
              <a:rPr lang="gu-IN" sz="3600" dirty="0" err="1">
                <a:effectLst/>
              </a:rPr>
              <a:t>ચૌહાણ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sharpenSoften amount="25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28093" t="40723" r="52086" b="20312"/>
          <a:stretch>
            <a:fillRect/>
          </a:stretch>
        </p:blipFill>
        <p:spPr bwMode="auto">
          <a:xfrm flipH="1">
            <a:off x="400968" y="1347553"/>
            <a:ext cx="4234852" cy="5051843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Oval 5">
            <a:extLst>
              <a:ext uri="{FF2B5EF4-FFF2-40B4-BE49-F238E27FC236}">
                <a16:creationId xmlns="" xmlns:a16="http://schemas.microsoft.com/office/drawing/2014/main" id="{0EB6BFEF-68AB-4B0A-9614-EA85CBB3A3A8}"/>
              </a:ext>
            </a:extLst>
          </p:cNvPr>
          <p:cNvSpPr/>
          <p:nvPr/>
        </p:nvSpPr>
        <p:spPr>
          <a:xfrm>
            <a:off x="4800900" y="2433632"/>
            <a:ext cx="1080120" cy="1080120"/>
          </a:xfrm>
          <a:prstGeom prst="ellipse">
            <a:avLst/>
          </a:prstGeom>
          <a:gradFill flip="none" rotWithShape="1">
            <a:gsLst>
              <a:gs pos="0">
                <a:srgbClr val="FFADAD">
                  <a:shade val="30000"/>
                  <a:satMod val="115000"/>
                </a:srgbClr>
              </a:gs>
              <a:gs pos="50000">
                <a:srgbClr val="FFADAD">
                  <a:shade val="67500"/>
                  <a:satMod val="115000"/>
                </a:srgbClr>
              </a:gs>
              <a:gs pos="100000">
                <a:srgbClr val="FFADAD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80A1C212-9AB8-4C96-A119-59A38A38854E}"/>
              </a:ext>
            </a:extLst>
          </p:cNvPr>
          <p:cNvSpPr/>
          <p:nvPr/>
        </p:nvSpPr>
        <p:spPr>
          <a:xfrm>
            <a:off x="4800900" y="4271607"/>
            <a:ext cx="1080120" cy="1080120"/>
          </a:xfrm>
          <a:prstGeom prst="ellipse">
            <a:avLst/>
          </a:prstGeom>
          <a:gradFill flip="none" rotWithShape="1">
            <a:gsLst>
              <a:gs pos="0">
                <a:srgbClr val="CAFFBF">
                  <a:shade val="30000"/>
                  <a:satMod val="115000"/>
                </a:srgbClr>
              </a:gs>
              <a:gs pos="50000">
                <a:srgbClr val="CAFFBF">
                  <a:shade val="67500"/>
                  <a:satMod val="115000"/>
                </a:srgbClr>
              </a:gs>
              <a:gs pos="100000">
                <a:srgbClr val="CAFFB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658A340-0A4F-46CA-A5C1-1D0D58CD35E0}"/>
              </a:ext>
            </a:extLst>
          </p:cNvPr>
          <p:cNvSpPr txBox="1"/>
          <p:nvPr/>
        </p:nvSpPr>
        <p:spPr>
          <a:xfrm>
            <a:off x="6276976" y="2558194"/>
            <a:ext cx="5515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ea typeface="Calibri" pitchFamily="34" charset="0"/>
              </a:rPr>
              <a:t>ઈ.</a:t>
            </a:r>
            <a:r>
              <a:rPr lang="en-IE" sz="2400" b="1" dirty="0">
                <a:ea typeface="Calibri" pitchFamily="34" charset="0"/>
              </a:rPr>
              <a:t> </a:t>
            </a:r>
            <a:r>
              <a:rPr lang="en-GB" sz="2400" b="1" dirty="0">
                <a:ea typeface="Calibri" pitchFamily="34" charset="0"/>
              </a:rPr>
              <a:t>સ. ૧૧૯૧ </a:t>
            </a:r>
            <a:r>
              <a:rPr lang="en-IE" sz="2400" dirty="0">
                <a:ea typeface="Calibri" pitchFamily="34" charset="0"/>
              </a:rPr>
              <a:t>–</a:t>
            </a:r>
            <a:r>
              <a:rPr lang="en-GB" sz="2400" dirty="0">
                <a:ea typeface="Calibri" pitchFamily="34" charset="0"/>
              </a:rPr>
              <a:t> </a:t>
            </a:r>
            <a:r>
              <a:rPr lang="gu-IN" sz="2400" dirty="0" err="1">
                <a:effectLst/>
              </a:rPr>
              <a:t>પૃથ્વીરાજ</a:t>
            </a:r>
            <a:r>
              <a:rPr lang="gu-IN" sz="2400" dirty="0">
                <a:effectLst/>
              </a:rPr>
              <a:t> </a:t>
            </a:r>
            <a:r>
              <a:rPr lang="gu-IN" sz="2400" dirty="0" err="1">
                <a:effectLst/>
              </a:rPr>
              <a:t>ચૌહાણે</a:t>
            </a:r>
            <a:r>
              <a:rPr lang="gu-IN" sz="2400" dirty="0">
                <a:effectLst/>
              </a:rPr>
              <a:t> </a:t>
            </a:r>
            <a:r>
              <a:rPr lang="en-GB" sz="2400" b="1" dirty="0" err="1">
                <a:effectLst/>
              </a:rPr>
              <a:t>તરાઈના</a:t>
            </a:r>
            <a:r>
              <a:rPr lang="gu-IN" sz="2400" b="1" dirty="0">
                <a:effectLst/>
              </a:rPr>
              <a:t> પહેલા યુદ્ધમાં</a:t>
            </a:r>
            <a:r>
              <a:rPr lang="gu-IN" sz="2400" dirty="0">
                <a:effectLst/>
              </a:rPr>
              <a:t> </a:t>
            </a:r>
            <a:r>
              <a:rPr lang="gu-IN" sz="2400" dirty="0" err="1">
                <a:effectLst/>
              </a:rPr>
              <a:t>ઘોરીને</a:t>
            </a:r>
            <a:r>
              <a:rPr lang="gu-IN" sz="2400" dirty="0">
                <a:effectLst/>
              </a:rPr>
              <a:t> </a:t>
            </a:r>
            <a:r>
              <a:rPr lang="gu-IN" sz="2400" dirty="0" err="1">
                <a:effectLst/>
              </a:rPr>
              <a:t>હરાવ્યો</a:t>
            </a:r>
            <a:r>
              <a:rPr lang="gu-IN" sz="2400" dirty="0">
                <a:effectLst/>
              </a:rPr>
              <a:t> હતો.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5E38C6B-00DC-41E1-8C84-410D6719743B}"/>
              </a:ext>
            </a:extLst>
          </p:cNvPr>
          <p:cNvSpPr txBox="1"/>
          <p:nvPr/>
        </p:nvSpPr>
        <p:spPr>
          <a:xfrm>
            <a:off x="6367464" y="4396169"/>
            <a:ext cx="4858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>
                <a:ea typeface="Calibri" panose="020F0502020204030204" pitchFamily="34" charset="0"/>
              </a:rPr>
              <a:t>ઈ.</a:t>
            </a:r>
            <a:r>
              <a:rPr lang="en-SG" sz="2400" b="1" dirty="0">
                <a:ea typeface="Calibri" panose="020F0502020204030204" pitchFamily="34" charset="0"/>
              </a:rPr>
              <a:t> </a:t>
            </a:r>
            <a:r>
              <a:rPr lang="en-GB" sz="2400" b="1" dirty="0">
                <a:ea typeface="Calibri" panose="020F0502020204030204" pitchFamily="34" charset="0"/>
              </a:rPr>
              <a:t>સ. ૧૧૯૨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SG" sz="2400" dirty="0">
                <a:ea typeface="Calibri" panose="020F0502020204030204" pitchFamily="34" charset="0"/>
              </a:rPr>
              <a:t>–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gu-IN" sz="2400" dirty="0">
                <a:effectLst/>
              </a:rPr>
              <a:t>તે ઘોરી સામે</a:t>
            </a:r>
            <a:r>
              <a:rPr lang="gu-IN" sz="2400" b="1" dirty="0">
                <a:effectLst/>
              </a:rPr>
              <a:t> </a:t>
            </a:r>
            <a:r>
              <a:rPr lang="en-GB" sz="2400" b="1" dirty="0" err="1">
                <a:effectLst/>
              </a:rPr>
              <a:t>તરાઈનું</a:t>
            </a:r>
            <a:r>
              <a:rPr lang="en-GB" sz="2400" b="1" dirty="0">
                <a:effectLst/>
              </a:rPr>
              <a:t> </a:t>
            </a:r>
            <a:r>
              <a:rPr lang="gu-IN" sz="2400" b="1" dirty="0">
                <a:effectLst/>
              </a:rPr>
              <a:t>બીજું યુદ્ધ </a:t>
            </a:r>
            <a:r>
              <a:rPr lang="gu-IN" sz="2400" dirty="0">
                <a:effectLst/>
              </a:rPr>
              <a:t>હારી ગયો.</a:t>
            </a:r>
            <a:endParaRPr lang="en-SG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60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gu-IN" dirty="0" err="1">
                <a:effectLst/>
              </a:rPr>
              <a:t>રાજપૂતોનો</a:t>
            </a:r>
            <a:r>
              <a:rPr lang="gu-IN" dirty="0">
                <a:effectLst/>
              </a:rPr>
              <a:t> પરાજય, </a:t>
            </a:r>
            <a:r>
              <a:rPr lang="gu-IN" dirty="0" err="1">
                <a:effectLst/>
              </a:rPr>
              <a:t>મુસ્લિમોનો</a:t>
            </a:r>
            <a:r>
              <a:rPr lang="gu-IN" dirty="0">
                <a:effectLst/>
              </a:rPr>
              <a:t> વિજય</a:t>
            </a:r>
            <a:endParaRPr lang="en-US" dirty="0"/>
          </a:p>
        </p:txBody>
      </p:sp>
      <p:grpSp>
        <p:nvGrpSpPr>
          <p:cNvPr id="2" name="Group 50"/>
          <p:cNvGrpSpPr/>
          <p:nvPr/>
        </p:nvGrpSpPr>
        <p:grpSpPr>
          <a:xfrm>
            <a:off x="5907613" y="1400624"/>
            <a:ext cx="72369" cy="4692672"/>
            <a:chOff x="5907613" y="1400624"/>
            <a:chExt cx="72369" cy="4692672"/>
          </a:xfrm>
        </p:grpSpPr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D7916E4A-3D93-42EA-8D52-A2EEFD31D074}"/>
                </a:ext>
              </a:extLst>
            </p:cNvPr>
            <p:cNvCxnSpPr/>
            <p:nvPr/>
          </p:nvCxnSpPr>
          <p:spPr>
            <a:xfrm>
              <a:off x="5979982" y="1400624"/>
              <a:ext cx="0" cy="4680520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50D63A6B-E6D3-4071-808B-40DF91C38237}"/>
                </a:ext>
              </a:extLst>
            </p:cNvPr>
            <p:cNvCxnSpPr/>
            <p:nvPr/>
          </p:nvCxnSpPr>
          <p:spPr>
            <a:xfrm>
              <a:off x="5907613" y="1400624"/>
              <a:ext cx="0" cy="4680520"/>
            </a:xfrm>
            <a:prstGeom prst="line">
              <a:avLst/>
            </a:prstGeom>
            <a:ln w="57150">
              <a:solidFill>
                <a:srgbClr val="E91D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71F9920B-91A9-411B-81F2-558C4C439AFA}"/>
                </a:ext>
              </a:extLst>
            </p:cNvPr>
            <p:cNvCxnSpPr/>
            <p:nvPr/>
          </p:nvCxnSpPr>
          <p:spPr>
            <a:xfrm>
              <a:off x="5979621" y="1412776"/>
              <a:ext cx="0" cy="4680520"/>
            </a:xfrm>
            <a:prstGeom prst="line">
              <a:avLst/>
            </a:prstGeom>
            <a:ln w="57150">
              <a:solidFill>
                <a:srgbClr val="E91D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8">
            <a:extLst>
              <a:ext uri="{FF2B5EF4-FFF2-40B4-BE49-F238E27FC236}">
                <a16:creationId xmlns="" xmlns:a16="http://schemas.microsoft.com/office/drawing/2014/main" id="{93ADA2C2-8FB0-2A97-4EDC-E988B620A0E5}"/>
              </a:ext>
            </a:extLst>
          </p:cNvPr>
          <p:cNvGrpSpPr/>
          <p:nvPr/>
        </p:nvGrpSpPr>
        <p:grpSpPr>
          <a:xfrm>
            <a:off x="5760678" y="1531906"/>
            <a:ext cx="6006066" cy="1235608"/>
            <a:chOff x="5760678" y="1531906"/>
            <a:chExt cx="6006066" cy="1235608"/>
          </a:xfrm>
        </p:grpSpPr>
        <p:grpSp>
          <p:nvGrpSpPr>
            <p:cNvPr id="4" name="Group 9">
              <a:extLst>
                <a:ext uri="{FF2B5EF4-FFF2-40B4-BE49-F238E27FC236}">
                  <a16:creationId xmlns="" xmlns:a16="http://schemas.microsoft.com/office/drawing/2014/main" id="{BCBA4B6E-9ECC-4F43-802A-851DF685A29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60678" y="1531906"/>
              <a:ext cx="6006066" cy="1235608"/>
              <a:chOff x="5589025" y="1531906"/>
              <a:chExt cx="5608561" cy="1235608"/>
            </a:xfrm>
          </p:grpSpPr>
          <p:grpSp>
            <p:nvGrpSpPr>
              <p:cNvPr id="5" name="Group 6">
                <a:extLst>
                  <a:ext uri="{FF2B5EF4-FFF2-40B4-BE49-F238E27FC236}">
                    <a16:creationId xmlns="" xmlns:a16="http://schemas.microsoft.com/office/drawing/2014/main" id="{31D84372-8D3E-4BF0-9FEE-EB71AF9F3102}"/>
                  </a:ext>
                </a:extLst>
              </p:cNvPr>
              <p:cNvGrpSpPr/>
              <p:nvPr/>
            </p:nvGrpSpPr>
            <p:grpSpPr>
              <a:xfrm>
                <a:off x="6312467" y="1531906"/>
                <a:ext cx="4885119" cy="1235608"/>
                <a:chOff x="5983384" y="1534110"/>
                <a:chExt cx="4885119" cy="1235608"/>
              </a:xfrm>
            </p:grpSpPr>
            <p:sp>
              <p:nvSpPr>
                <p:cNvPr id="17" name="Rectangle: Rounded Corners 11">
                  <a:extLst>
                    <a:ext uri="{FF2B5EF4-FFF2-40B4-BE49-F238E27FC236}">
                      <a16:creationId xmlns="" xmlns:a16="http://schemas.microsoft.com/office/drawing/2014/main" id="{81398112-7BEB-481C-8CB9-CB0A9096F7CF}"/>
                    </a:ext>
                  </a:extLst>
                </p:cNvPr>
                <p:cNvSpPr/>
                <p:nvPr/>
              </p:nvSpPr>
              <p:spPr>
                <a:xfrm>
                  <a:off x="6240016" y="1534110"/>
                  <a:ext cx="4628487" cy="1235608"/>
                </a:xfrm>
                <a:prstGeom prst="roundRect">
                  <a:avLst>
                    <a:gd name="adj" fmla="val 44060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chilly" dir="t"/>
                </a:scene3d>
                <a:sp3d prstMaterial="plastic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>
                    <a:latin typeface="+mj-lt"/>
                  </a:endParaRPr>
                </a:p>
              </p:txBody>
            </p:sp>
            <p:sp>
              <p:nvSpPr>
                <p:cNvPr id="18" name="Teardrop 17">
                  <a:extLst>
                    <a:ext uri="{FF2B5EF4-FFF2-40B4-BE49-F238E27FC236}">
                      <a16:creationId xmlns="" xmlns:a16="http://schemas.microsoft.com/office/drawing/2014/main" id="{41E6C985-94F2-42FD-B05A-8B0B2CD420F1}"/>
                    </a:ext>
                  </a:extLst>
                </p:cNvPr>
                <p:cNvSpPr/>
                <p:nvPr/>
              </p:nvSpPr>
              <p:spPr>
                <a:xfrm rot="13828544">
                  <a:off x="5999428" y="1722847"/>
                  <a:ext cx="769209" cy="801297"/>
                </a:xfrm>
                <a:prstGeom prst="teardrop">
                  <a:avLst>
                    <a:gd name="adj" fmla="val 138868"/>
                  </a:avLst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50800" dist="508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>
                    <a:latin typeface="+mj-lt"/>
                  </a:endParaRPr>
                </a:p>
              </p:txBody>
            </p:sp>
          </p:grpSp>
          <p:grpSp>
            <p:nvGrpSpPr>
              <p:cNvPr id="9" name="Group 7">
                <a:extLst>
                  <a:ext uri="{FF2B5EF4-FFF2-40B4-BE49-F238E27FC236}">
                    <a16:creationId xmlns="" xmlns:a16="http://schemas.microsoft.com/office/drawing/2014/main" id="{FC3EBE22-76D7-4FF1-AA27-3A8159274AE6}"/>
                  </a:ext>
                </a:extLst>
              </p:cNvPr>
              <p:cNvGrpSpPr/>
              <p:nvPr/>
            </p:nvGrpSpPr>
            <p:grpSpPr>
              <a:xfrm>
                <a:off x="5589025" y="1939995"/>
                <a:ext cx="362956" cy="324850"/>
                <a:chOff x="5589025" y="1939995"/>
                <a:chExt cx="362956" cy="324850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="" xmlns:a16="http://schemas.microsoft.com/office/drawing/2014/main" id="{F9F5130E-2AD4-43D8-875B-35F5E9EEEADA}"/>
                    </a:ext>
                  </a:extLst>
                </p:cNvPr>
                <p:cNvSpPr/>
                <p:nvPr/>
              </p:nvSpPr>
              <p:spPr>
                <a:xfrm>
                  <a:off x="5589025" y="1939995"/>
                  <a:ext cx="362956" cy="32485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8100000" scaled="1"/>
                  <a:tileRect/>
                </a:gradFill>
                <a:ln>
                  <a:solidFill>
                    <a:schemeClr val="bg2">
                      <a:lumMod val="90000"/>
                    </a:schemeClr>
                  </a:solidFill>
                </a:ln>
                <a:scene3d>
                  <a:camera prst="orthographicFront"/>
                  <a:lightRig rig="threePt" dir="t">
                    <a:rot lat="0" lon="0" rev="21594000"/>
                  </a:lightRig>
                </a:scene3d>
                <a:sp3d prstMaterial="metal">
                  <a:bevelT w="6350"/>
                  <a:bevelB w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>
                    <a:latin typeface="+mj-lt"/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="" xmlns:a16="http://schemas.microsoft.com/office/drawing/2014/main" id="{878468E8-D5A5-46B8-BAC4-97512EAA490E}"/>
                    </a:ext>
                  </a:extLst>
                </p:cNvPr>
                <p:cNvSpPr/>
                <p:nvPr/>
              </p:nvSpPr>
              <p:spPr>
                <a:xfrm>
                  <a:off x="5673265" y="2008014"/>
                  <a:ext cx="210958" cy="18881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  <a:scene3d>
                  <a:camera prst="orthographicFront"/>
                  <a:lightRig rig="threePt" dir="t">
                    <a:rot lat="0" lon="0" rev="21594000"/>
                  </a:lightRig>
                </a:scene3d>
                <a:sp3d prstMaterial="metal">
                  <a:bevelT w="6350"/>
                  <a:bevelB w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>
                    <a:latin typeface="+mj-lt"/>
                  </a:endParaRPr>
                </a:p>
              </p:txBody>
            </p:sp>
          </p:grpSp>
          <p:sp>
            <p:nvSpPr>
              <p:cNvPr id="14" name="TextBox 8">
                <a:extLst>
                  <a:ext uri="{FF2B5EF4-FFF2-40B4-BE49-F238E27FC236}">
                    <a16:creationId xmlns="" xmlns:a16="http://schemas.microsoft.com/office/drawing/2014/main" id="{541933AD-5F59-4AE4-919F-A1F905A7C315}"/>
                  </a:ext>
                </a:extLst>
              </p:cNvPr>
              <p:cNvSpPr txBox="1"/>
              <p:nvPr/>
            </p:nvSpPr>
            <p:spPr>
              <a:xfrm>
                <a:off x="7227008" y="1971967"/>
                <a:ext cx="372727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gu-IN" sz="2400" dirty="0" err="1">
                    <a:effectLst/>
                  </a:rPr>
                  <a:t>રાજપૂત</a:t>
                </a:r>
                <a:r>
                  <a:rPr lang="gu-IN" sz="2400" dirty="0">
                    <a:effectLst/>
                  </a:rPr>
                  <a:t> </a:t>
                </a:r>
                <a:r>
                  <a:rPr lang="gu-IN" sz="2400" dirty="0" err="1">
                    <a:effectLst/>
                  </a:rPr>
                  <a:t>વર્ચસ્વનો</a:t>
                </a:r>
                <a:r>
                  <a:rPr lang="gu-IN" sz="2400" dirty="0">
                    <a:effectLst/>
                  </a:rPr>
                  <a:t> અંત આવ્યો</a:t>
                </a:r>
                <a:r>
                  <a:rPr lang="en-GB" sz="2400" dirty="0">
                    <a:effectLst/>
                  </a:rPr>
                  <a:t>. </a:t>
                </a:r>
                <a:endParaRPr lang="en-US" sz="24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3EABAF15-D478-5516-F74E-BB89914BBDD3}"/>
                </a:ext>
              </a:extLst>
            </p:cNvPr>
            <p:cNvSpPr txBox="1"/>
            <p:nvPr/>
          </p:nvSpPr>
          <p:spPr>
            <a:xfrm>
              <a:off x="6601314" y="1816931"/>
              <a:ext cx="630080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rgbClr val="860000"/>
                  </a:solidFill>
                </a:rPr>
                <a:t>1</a:t>
              </a:r>
            </a:p>
          </p:txBody>
        </p:sp>
      </p:grpSp>
      <p:grpSp>
        <p:nvGrpSpPr>
          <p:cNvPr id="10" name="Group 18">
            <a:extLst>
              <a:ext uri="{FF2B5EF4-FFF2-40B4-BE49-F238E27FC236}">
                <a16:creationId xmlns="" xmlns:a16="http://schemas.microsoft.com/office/drawing/2014/main" id="{FB9A17AC-56A3-D8CA-E630-E62A39A95B3A}"/>
              </a:ext>
            </a:extLst>
          </p:cNvPr>
          <p:cNvGrpSpPr/>
          <p:nvPr/>
        </p:nvGrpSpPr>
        <p:grpSpPr>
          <a:xfrm>
            <a:off x="515260" y="2672933"/>
            <a:ext cx="5608375" cy="1435861"/>
            <a:chOff x="515260" y="2672933"/>
            <a:chExt cx="5608375" cy="1435861"/>
          </a:xfrm>
        </p:grpSpPr>
        <p:grpSp>
          <p:nvGrpSpPr>
            <p:cNvPr id="12" name="Group 13">
              <a:extLst>
                <a:ext uri="{FF2B5EF4-FFF2-40B4-BE49-F238E27FC236}">
                  <a16:creationId xmlns="" xmlns:a16="http://schemas.microsoft.com/office/drawing/2014/main" id="{A797A00D-3D56-4612-8937-59B17F3981C5}"/>
                </a:ext>
              </a:extLst>
            </p:cNvPr>
            <p:cNvGrpSpPr/>
            <p:nvPr/>
          </p:nvGrpSpPr>
          <p:grpSpPr>
            <a:xfrm>
              <a:off x="515260" y="2672933"/>
              <a:ext cx="5608375" cy="1435861"/>
              <a:chOff x="393242" y="2672933"/>
              <a:chExt cx="5558739" cy="1435861"/>
            </a:xfrm>
          </p:grpSpPr>
          <p:grpSp>
            <p:nvGrpSpPr>
              <p:cNvPr id="13" name="Group 14">
                <a:extLst>
                  <a:ext uri="{FF2B5EF4-FFF2-40B4-BE49-F238E27FC236}">
                    <a16:creationId xmlns="" xmlns:a16="http://schemas.microsoft.com/office/drawing/2014/main" id="{C6D066D4-D824-40AD-874E-4CF5A2C1CA4B}"/>
                  </a:ext>
                </a:extLst>
              </p:cNvPr>
              <p:cNvGrpSpPr/>
              <p:nvPr/>
            </p:nvGrpSpPr>
            <p:grpSpPr>
              <a:xfrm flipH="1">
                <a:off x="393242" y="2672933"/>
                <a:ext cx="4870375" cy="1141027"/>
                <a:chOff x="5983384" y="1534110"/>
                <a:chExt cx="4870375" cy="1141027"/>
              </a:xfrm>
            </p:grpSpPr>
            <p:sp>
              <p:nvSpPr>
                <p:cNvPr id="27" name="Rectangle: Rounded Corners 19">
                  <a:extLst>
                    <a:ext uri="{FF2B5EF4-FFF2-40B4-BE49-F238E27FC236}">
                      <a16:creationId xmlns="" xmlns:a16="http://schemas.microsoft.com/office/drawing/2014/main" id="{2EFD7D75-A8E3-44AB-942E-490841DA564F}"/>
                    </a:ext>
                  </a:extLst>
                </p:cNvPr>
                <p:cNvSpPr/>
                <p:nvPr/>
              </p:nvSpPr>
              <p:spPr>
                <a:xfrm>
                  <a:off x="6240016" y="1534110"/>
                  <a:ext cx="4613743" cy="1141027"/>
                </a:xfrm>
                <a:prstGeom prst="roundRect">
                  <a:avLst>
                    <a:gd name="adj" fmla="val 44060"/>
                  </a:avLst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chilly" dir="t"/>
                </a:scene3d>
                <a:sp3d prstMaterial="plastic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dirty="0">
                    <a:latin typeface="+mj-lt"/>
                  </a:endParaRPr>
                </a:p>
              </p:txBody>
            </p:sp>
            <p:sp>
              <p:nvSpPr>
                <p:cNvPr id="28" name="Teardrop 27">
                  <a:extLst>
                    <a:ext uri="{FF2B5EF4-FFF2-40B4-BE49-F238E27FC236}">
                      <a16:creationId xmlns="" xmlns:a16="http://schemas.microsoft.com/office/drawing/2014/main" id="{7F8957B5-90A2-49DE-A0F7-35EF94DDA23A}"/>
                    </a:ext>
                  </a:extLst>
                </p:cNvPr>
                <p:cNvSpPr/>
                <p:nvPr/>
              </p:nvSpPr>
              <p:spPr>
                <a:xfrm rot="13828544">
                  <a:off x="5999428" y="1722847"/>
                  <a:ext cx="769209" cy="801297"/>
                </a:xfrm>
                <a:prstGeom prst="teardrop">
                  <a:avLst>
                    <a:gd name="adj" fmla="val 127702"/>
                  </a:avLst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50800" dist="889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>
                    <a:latin typeface="+mj-lt"/>
                  </a:endParaRPr>
                </a:p>
              </p:txBody>
            </p:sp>
          </p:grpSp>
          <p:grpSp>
            <p:nvGrpSpPr>
              <p:cNvPr id="19" name="Group 15">
                <a:extLst>
                  <a:ext uri="{FF2B5EF4-FFF2-40B4-BE49-F238E27FC236}">
                    <a16:creationId xmlns="" xmlns:a16="http://schemas.microsoft.com/office/drawing/2014/main" id="{A492E186-D78F-4A55-B3A8-9787B8E2F7E5}"/>
                  </a:ext>
                </a:extLst>
              </p:cNvPr>
              <p:cNvGrpSpPr/>
              <p:nvPr/>
            </p:nvGrpSpPr>
            <p:grpSpPr>
              <a:xfrm>
                <a:off x="5589025" y="3051507"/>
                <a:ext cx="362956" cy="324850"/>
                <a:chOff x="5589025" y="1939995"/>
                <a:chExt cx="362956" cy="324850"/>
              </a:xfrm>
            </p:grpSpPr>
            <p:sp>
              <p:nvSpPr>
                <p:cNvPr id="25" name="Oval 17">
                  <a:extLst>
                    <a:ext uri="{FF2B5EF4-FFF2-40B4-BE49-F238E27FC236}">
                      <a16:creationId xmlns="" xmlns:a16="http://schemas.microsoft.com/office/drawing/2014/main" id="{F20B9767-04EB-4C9B-80C0-B736EADE9802}"/>
                    </a:ext>
                  </a:extLst>
                </p:cNvPr>
                <p:cNvSpPr/>
                <p:nvPr/>
              </p:nvSpPr>
              <p:spPr>
                <a:xfrm>
                  <a:off x="5589025" y="1939995"/>
                  <a:ext cx="362956" cy="32485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8100000" scaled="1"/>
                  <a:tileRect/>
                </a:gradFill>
                <a:ln>
                  <a:solidFill>
                    <a:schemeClr val="bg2">
                      <a:lumMod val="90000"/>
                    </a:schemeClr>
                  </a:solidFill>
                </a:ln>
                <a:scene3d>
                  <a:camera prst="orthographicFront"/>
                  <a:lightRig rig="threePt" dir="t">
                    <a:rot lat="0" lon="0" rev="21594000"/>
                  </a:lightRig>
                </a:scene3d>
                <a:sp3d prstMaterial="metal">
                  <a:bevelT w="6350"/>
                  <a:bevelB w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>
                    <a:latin typeface="+mj-lt"/>
                  </a:endParaRPr>
                </a:p>
              </p:txBody>
            </p:sp>
            <p:sp>
              <p:nvSpPr>
                <p:cNvPr id="26" name="Oval 18">
                  <a:extLst>
                    <a:ext uri="{FF2B5EF4-FFF2-40B4-BE49-F238E27FC236}">
                      <a16:creationId xmlns="" xmlns:a16="http://schemas.microsoft.com/office/drawing/2014/main" id="{D4A4B01C-A24F-409F-A962-EFA3373A6A53}"/>
                    </a:ext>
                  </a:extLst>
                </p:cNvPr>
                <p:cNvSpPr/>
                <p:nvPr/>
              </p:nvSpPr>
              <p:spPr>
                <a:xfrm>
                  <a:off x="5673265" y="2008014"/>
                  <a:ext cx="210958" cy="18881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  <a:scene3d>
                  <a:camera prst="orthographicFront"/>
                  <a:lightRig rig="threePt" dir="t">
                    <a:rot lat="0" lon="0" rev="21594000"/>
                  </a:lightRig>
                </a:scene3d>
                <a:sp3d prstMaterial="metal">
                  <a:bevelT w="6350"/>
                  <a:bevelB w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>
                    <a:latin typeface="+mj-lt"/>
                  </a:endParaRPr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A9606CAE-6CAE-4BFE-B5FE-8409D0446057}"/>
                  </a:ext>
                </a:extLst>
              </p:cNvPr>
              <p:cNvSpPr txBox="1"/>
              <p:nvPr/>
            </p:nvSpPr>
            <p:spPr>
              <a:xfrm>
                <a:off x="462904" y="2908465"/>
                <a:ext cx="4328803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gu-IN" sz="2400" dirty="0" err="1">
                    <a:effectLst/>
                  </a:rPr>
                  <a:t>ચૌહાણ</a:t>
                </a:r>
                <a:r>
                  <a:rPr lang="gu-IN" sz="2400" dirty="0">
                    <a:effectLst/>
                  </a:rPr>
                  <a:t> સામ્રાજ્ય ઘોરી હેઠળ આવ્યું</a:t>
                </a:r>
                <a:r>
                  <a:rPr lang="en-GB" sz="2400" dirty="0">
                    <a:effectLst/>
                  </a:rPr>
                  <a:t>. </a:t>
                </a:r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ctr"/>
                <a:endParaRPr lang="en-IN" sz="2400" dirty="0">
                  <a:latin typeface="+mj-lt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18F6151B-6762-6B99-A699-9B29489A23F7}"/>
                </a:ext>
              </a:extLst>
            </p:cNvPr>
            <p:cNvSpPr txBox="1"/>
            <p:nvPr/>
          </p:nvSpPr>
          <p:spPr>
            <a:xfrm>
              <a:off x="4812138" y="2936932"/>
              <a:ext cx="630080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rgbClr val="860000"/>
                  </a:solidFill>
                </a:rPr>
                <a:t>2</a:t>
              </a:r>
            </a:p>
          </p:txBody>
        </p:sp>
      </p:grpSp>
      <p:grpSp>
        <p:nvGrpSpPr>
          <p:cNvPr id="20" name="Group 28">
            <a:extLst>
              <a:ext uri="{FF2B5EF4-FFF2-40B4-BE49-F238E27FC236}">
                <a16:creationId xmlns="" xmlns:a16="http://schemas.microsoft.com/office/drawing/2014/main" id="{AE5B648C-17FC-9E97-7A1E-0E4DAD6AFDC7}"/>
              </a:ext>
            </a:extLst>
          </p:cNvPr>
          <p:cNvGrpSpPr/>
          <p:nvPr/>
        </p:nvGrpSpPr>
        <p:grpSpPr>
          <a:xfrm>
            <a:off x="515259" y="4880261"/>
            <a:ext cx="5637956" cy="1273068"/>
            <a:chOff x="515259" y="4880261"/>
            <a:chExt cx="5637956" cy="1273068"/>
          </a:xfrm>
        </p:grpSpPr>
        <p:grpSp>
          <p:nvGrpSpPr>
            <p:cNvPr id="22" name="Group 29">
              <a:extLst>
                <a:ext uri="{FF2B5EF4-FFF2-40B4-BE49-F238E27FC236}">
                  <a16:creationId xmlns="" xmlns:a16="http://schemas.microsoft.com/office/drawing/2014/main" id="{213F49EA-A141-4540-843B-CD7D27FD6F92}"/>
                </a:ext>
              </a:extLst>
            </p:cNvPr>
            <p:cNvGrpSpPr/>
            <p:nvPr/>
          </p:nvGrpSpPr>
          <p:grpSpPr>
            <a:xfrm>
              <a:off x="515259" y="4880261"/>
              <a:ext cx="5637956" cy="1273068"/>
              <a:chOff x="868029" y="4880261"/>
              <a:chExt cx="5113537" cy="1273068"/>
            </a:xfrm>
          </p:grpSpPr>
          <p:grpSp>
            <p:nvGrpSpPr>
              <p:cNvPr id="23" name="Group 30">
                <a:extLst>
                  <a:ext uri="{FF2B5EF4-FFF2-40B4-BE49-F238E27FC236}">
                    <a16:creationId xmlns="" xmlns:a16="http://schemas.microsoft.com/office/drawing/2014/main" id="{4089EAA8-E1A1-40F4-8991-79B8903D0607}"/>
                  </a:ext>
                </a:extLst>
              </p:cNvPr>
              <p:cNvGrpSpPr/>
              <p:nvPr/>
            </p:nvGrpSpPr>
            <p:grpSpPr>
              <a:xfrm>
                <a:off x="5618610" y="5280171"/>
                <a:ext cx="362956" cy="324850"/>
                <a:chOff x="5589025" y="1939995"/>
                <a:chExt cx="362956" cy="324850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="" xmlns:a16="http://schemas.microsoft.com/office/drawing/2014/main" id="{0775561C-CEC2-430C-8FD2-BFB4081EDB5A}"/>
                    </a:ext>
                  </a:extLst>
                </p:cNvPr>
                <p:cNvSpPr/>
                <p:nvPr/>
              </p:nvSpPr>
              <p:spPr>
                <a:xfrm>
                  <a:off x="5589025" y="1939995"/>
                  <a:ext cx="362956" cy="32485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8100000" scaled="1"/>
                  <a:tileRect/>
                </a:gradFill>
                <a:ln>
                  <a:solidFill>
                    <a:schemeClr val="bg2">
                      <a:lumMod val="90000"/>
                    </a:schemeClr>
                  </a:solidFill>
                </a:ln>
                <a:scene3d>
                  <a:camera prst="orthographicFront"/>
                  <a:lightRig rig="threePt" dir="t">
                    <a:rot lat="0" lon="0" rev="21594000"/>
                  </a:lightRig>
                </a:scene3d>
                <a:sp3d prstMaterial="metal">
                  <a:bevelT w="6350"/>
                  <a:bevelB w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>
                    <a:latin typeface="+mj-lt"/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="" xmlns:a16="http://schemas.microsoft.com/office/drawing/2014/main" id="{0E8C8731-4284-45C2-9461-229B6A8CE3B2}"/>
                    </a:ext>
                  </a:extLst>
                </p:cNvPr>
                <p:cNvSpPr/>
                <p:nvPr/>
              </p:nvSpPr>
              <p:spPr>
                <a:xfrm>
                  <a:off x="5673265" y="2008014"/>
                  <a:ext cx="210958" cy="188810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  <a:scene3d>
                  <a:camera prst="orthographicFront"/>
                  <a:lightRig rig="threePt" dir="t">
                    <a:rot lat="0" lon="0" rev="21594000"/>
                  </a:lightRig>
                </a:scene3d>
                <a:sp3d prstMaterial="metal">
                  <a:bevelT w="6350"/>
                  <a:bevelB w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>
                    <a:latin typeface="+mj-lt"/>
                  </a:endParaRPr>
                </a:p>
              </p:txBody>
            </p:sp>
          </p:grpSp>
          <p:grpSp>
            <p:nvGrpSpPr>
              <p:cNvPr id="29" name="Group 31">
                <a:extLst>
                  <a:ext uri="{FF2B5EF4-FFF2-40B4-BE49-F238E27FC236}">
                    <a16:creationId xmlns="" xmlns:a16="http://schemas.microsoft.com/office/drawing/2014/main" id="{2B69ED14-934D-4479-94A7-78ECC2456E80}"/>
                  </a:ext>
                </a:extLst>
              </p:cNvPr>
              <p:cNvGrpSpPr/>
              <p:nvPr/>
            </p:nvGrpSpPr>
            <p:grpSpPr>
              <a:xfrm flipH="1">
                <a:off x="868029" y="4880261"/>
                <a:ext cx="4421941" cy="1141027"/>
                <a:chOff x="5983384" y="1534110"/>
                <a:chExt cx="4421941" cy="1141027"/>
              </a:xfrm>
            </p:grpSpPr>
            <p:sp>
              <p:nvSpPr>
                <p:cNvPr id="35" name="Rectangle: Rounded Corners 33">
                  <a:extLst>
                    <a:ext uri="{FF2B5EF4-FFF2-40B4-BE49-F238E27FC236}">
                      <a16:creationId xmlns="" xmlns:a16="http://schemas.microsoft.com/office/drawing/2014/main" id="{93FF15F3-687F-45FD-BAE5-3875C8B3189B}"/>
                    </a:ext>
                  </a:extLst>
                </p:cNvPr>
                <p:cNvSpPr/>
                <p:nvPr/>
              </p:nvSpPr>
              <p:spPr>
                <a:xfrm>
                  <a:off x="6240016" y="1534110"/>
                  <a:ext cx="4165309" cy="1141027"/>
                </a:xfrm>
                <a:prstGeom prst="roundRect">
                  <a:avLst>
                    <a:gd name="adj" fmla="val 44060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chilly" dir="t"/>
                </a:scene3d>
                <a:sp3d prstMaterial="plastic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dirty="0">
                    <a:latin typeface="+mj-lt"/>
                  </a:endParaRPr>
                </a:p>
              </p:txBody>
            </p:sp>
            <p:sp>
              <p:nvSpPr>
                <p:cNvPr id="36" name="Teardrop 35">
                  <a:extLst>
                    <a:ext uri="{FF2B5EF4-FFF2-40B4-BE49-F238E27FC236}">
                      <a16:creationId xmlns="" xmlns:a16="http://schemas.microsoft.com/office/drawing/2014/main" id="{C00D80EF-2875-4FB5-94F2-E0A051827FC6}"/>
                    </a:ext>
                  </a:extLst>
                </p:cNvPr>
                <p:cNvSpPr/>
                <p:nvPr/>
              </p:nvSpPr>
              <p:spPr>
                <a:xfrm rot="13828544">
                  <a:off x="5999428" y="1722847"/>
                  <a:ext cx="769209" cy="801297"/>
                </a:xfrm>
                <a:prstGeom prst="teardrop">
                  <a:avLst>
                    <a:gd name="adj" fmla="val 127702"/>
                  </a:avLst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50800" dist="889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>
                    <a:latin typeface="+mj-lt"/>
                  </a:endParaRPr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35AAA2E8-E1EB-4BBA-928E-60A10F5F0C8D}"/>
                  </a:ext>
                </a:extLst>
              </p:cNvPr>
              <p:cNvSpPr txBox="1"/>
              <p:nvPr/>
            </p:nvSpPr>
            <p:spPr>
              <a:xfrm>
                <a:off x="884483" y="4953000"/>
                <a:ext cx="3673764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gu-IN" sz="2400" dirty="0">
                    <a:effectLst/>
                  </a:rPr>
                  <a:t>દિલ્હીમાં ગુલામ </a:t>
                </a:r>
                <a:r>
                  <a:rPr lang="gu-IN" sz="2400" dirty="0" err="1">
                    <a:effectLst/>
                  </a:rPr>
                  <a:t>રાજવંશની</a:t>
                </a:r>
                <a:r>
                  <a:rPr lang="gu-IN" sz="2400" dirty="0">
                    <a:effectLst/>
                  </a:rPr>
                  <a:t> સ્થાપના - ઇસ્લામિક યુગની શરૂઆત</a:t>
                </a:r>
                <a:r>
                  <a:rPr lang="en-GB" sz="2400" dirty="0">
                    <a:effectLst/>
                  </a:rPr>
                  <a:t>. </a:t>
                </a:r>
                <a:endParaRPr lang="en-US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E4D684FD-790E-7BC4-945D-E7BCA40EFB5C}"/>
                </a:ext>
              </a:extLst>
            </p:cNvPr>
            <p:cNvSpPr txBox="1"/>
            <p:nvPr/>
          </p:nvSpPr>
          <p:spPr>
            <a:xfrm>
              <a:off x="4749895" y="5192647"/>
              <a:ext cx="630080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rgbClr val="860000"/>
                  </a:solidFill>
                </a:rPr>
                <a:t>4</a:t>
              </a:r>
            </a:p>
          </p:txBody>
        </p:sp>
      </p:grpSp>
      <p:grpSp>
        <p:nvGrpSpPr>
          <p:cNvPr id="30" name="Group 38">
            <a:extLst>
              <a:ext uri="{FF2B5EF4-FFF2-40B4-BE49-F238E27FC236}">
                <a16:creationId xmlns="" xmlns:a16="http://schemas.microsoft.com/office/drawing/2014/main" id="{20063086-ACAC-A0A0-0B25-08B37C7BC465}"/>
              </a:ext>
            </a:extLst>
          </p:cNvPr>
          <p:cNvGrpSpPr/>
          <p:nvPr/>
        </p:nvGrpSpPr>
        <p:grpSpPr>
          <a:xfrm>
            <a:off x="5760678" y="3807379"/>
            <a:ext cx="6006072" cy="1241837"/>
            <a:chOff x="5760678" y="3807379"/>
            <a:chExt cx="6006072" cy="1241837"/>
          </a:xfrm>
        </p:grpSpPr>
        <p:grpSp>
          <p:nvGrpSpPr>
            <p:cNvPr id="32" name="Group 41">
              <a:extLst>
                <a:ext uri="{FF2B5EF4-FFF2-40B4-BE49-F238E27FC236}">
                  <a16:creationId xmlns="" xmlns:a16="http://schemas.microsoft.com/office/drawing/2014/main" id="{2E865B89-09FD-5923-1E94-70F5509E192E}"/>
                </a:ext>
              </a:extLst>
            </p:cNvPr>
            <p:cNvGrpSpPr/>
            <p:nvPr/>
          </p:nvGrpSpPr>
          <p:grpSpPr>
            <a:xfrm>
              <a:off x="5760678" y="3807379"/>
              <a:ext cx="6006072" cy="1241837"/>
              <a:chOff x="5760678" y="3807379"/>
              <a:chExt cx="6006072" cy="1241837"/>
            </a:xfrm>
          </p:grpSpPr>
          <p:grpSp>
            <p:nvGrpSpPr>
              <p:cNvPr id="33" name="Group 21">
                <a:extLst>
                  <a:ext uri="{FF2B5EF4-FFF2-40B4-BE49-F238E27FC236}">
                    <a16:creationId xmlns="" xmlns:a16="http://schemas.microsoft.com/office/drawing/2014/main" id="{0BA29159-FFDC-4A37-8CF8-3F63281D558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760678" y="3807379"/>
                <a:ext cx="6006072" cy="1241837"/>
                <a:chOff x="5589025" y="3807379"/>
                <a:chExt cx="5585130" cy="1241837"/>
              </a:xfrm>
            </p:grpSpPr>
            <p:grpSp>
              <p:nvGrpSpPr>
                <p:cNvPr id="39" name="Group 22">
                  <a:extLst>
                    <a:ext uri="{FF2B5EF4-FFF2-40B4-BE49-F238E27FC236}">
                      <a16:creationId xmlns="" xmlns:a16="http://schemas.microsoft.com/office/drawing/2014/main" id="{01D316FB-5D49-4F8F-85D6-770E1CB790BB}"/>
                    </a:ext>
                  </a:extLst>
                </p:cNvPr>
                <p:cNvGrpSpPr/>
                <p:nvPr/>
              </p:nvGrpSpPr>
              <p:grpSpPr>
                <a:xfrm>
                  <a:off x="6289767" y="3807379"/>
                  <a:ext cx="4884388" cy="1241837"/>
                  <a:chOff x="5983384" y="1534110"/>
                  <a:chExt cx="4884388" cy="1241837"/>
                </a:xfrm>
              </p:grpSpPr>
              <p:sp>
                <p:nvSpPr>
                  <p:cNvPr id="49" name="Rectangle: Rounded Corners 27">
                    <a:extLst>
                      <a:ext uri="{FF2B5EF4-FFF2-40B4-BE49-F238E27FC236}">
                        <a16:creationId xmlns="" xmlns:a16="http://schemas.microsoft.com/office/drawing/2014/main" id="{4E103593-8C91-409A-83AE-DA2F7A64629B}"/>
                      </a:ext>
                    </a:extLst>
                  </p:cNvPr>
                  <p:cNvSpPr/>
                  <p:nvPr/>
                </p:nvSpPr>
                <p:spPr>
                  <a:xfrm>
                    <a:off x="6323481" y="1534110"/>
                    <a:ext cx="4544291" cy="1241837"/>
                  </a:xfrm>
                  <a:prstGeom prst="roundRect">
                    <a:avLst>
                      <a:gd name="adj" fmla="val 44060"/>
                    </a:avLst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  <a:effectLst>
                    <a:outerShdw blurRad="50800" dist="63500" dir="2700000" algn="t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/>
                    <a:lightRig rig="chilly" dir="t"/>
                  </a:scene3d>
                  <a:sp3d prstMaterial="plastic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2400" dirty="0">
                      <a:latin typeface="+mj-lt"/>
                    </a:endParaRPr>
                  </a:p>
                </p:txBody>
              </p:sp>
              <p:sp>
                <p:nvSpPr>
                  <p:cNvPr id="50" name="Teardrop 28">
                    <a:extLst>
                      <a:ext uri="{FF2B5EF4-FFF2-40B4-BE49-F238E27FC236}">
                        <a16:creationId xmlns="" xmlns:a16="http://schemas.microsoft.com/office/drawing/2014/main" id="{7CFCA4C9-D531-4B96-A191-3F1653871B54}"/>
                      </a:ext>
                    </a:extLst>
                  </p:cNvPr>
                  <p:cNvSpPr/>
                  <p:nvPr/>
                </p:nvSpPr>
                <p:spPr>
                  <a:xfrm rot="13828544">
                    <a:off x="5999428" y="1722847"/>
                    <a:ext cx="769209" cy="801297"/>
                  </a:xfrm>
                  <a:prstGeom prst="teardrop">
                    <a:avLst>
                      <a:gd name="adj" fmla="val 138868"/>
                    </a:avLst>
                  </a:prstGeom>
                  <a:solidFill>
                    <a:schemeClr val="bg2"/>
                  </a:solidFill>
                  <a:ln>
                    <a:noFill/>
                  </a:ln>
                  <a:effectLst>
                    <a:outerShdw blurRad="50800" dist="508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2400" dirty="0">
                      <a:latin typeface="+mj-lt"/>
                    </a:endParaRPr>
                  </a:p>
                </p:txBody>
              </p:sp>
            </p:grpSp>
            <p:grpSp>
              <p:nvGrpSpPr>
                <p:cNvPr id="40" name="Group 23">
                  <a:extLst>
                    <a:ext uri="{FF2B5EF4-FFF2-40B4-BE49-F238E27FC236}">
                      <a16:creationId xmlns="" xmlns:a16="http://schemas.microsoft.com/office/drawing/2014/main" id="{39DE9637-396C-445C-90DC-AC8C867437BD}"/>
                    </a:ext>
                  </a:extLst>
                </p:cNvPr>
                <p:cNvGrpSpPr/>
                <p:nvPr/>
              </p:nvGrpSpPr>
              <p:grpSpPr>
                <a:xfrm>
                  <a:off x="5589025" y="4165839"/>
                  <a:ext cx="362956" cy="324850"/>
                  <a:chOff x="5567681" y="1939995"/>
                  <a:chExt cx="362956" cy="324850"/>
                </a:xfrm>
              </p:grpSpPr>
              <p:sp>
                <p:nvSpPr>
                  <p:cNvPr id="47" name="Oval 25">
                    <a:extLst>
                      <a:ext uri="{FF2B5EF4-FFF2-40B4-BE49-F238E27FC236}">
                        <a16:creationId xmlns="" xmlns:a16="http://schemas.microsoft.com/office/drawing/2014/main" id="{564070F8-787F-4623-920E-AE98939862C3}"/>
                      </a:ext>
                    </a:extLst>
                  </p:cNvPr>
                  <p:cNvSpPr/>
                  <p:nvPr/>
                </p:nvSpPr>
                <p:spPr>
                  <a:xfrm>
                    <a:off x="5567681" y="1939995"/>
                    <a:ext cx="362956" cy="32485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8100000" scaled="1"/>
                    <a:tileRect/>
                  </a:gradFill>
                  <a:ln>
                    <a:solidFill>
                      <a:schemeClr val="bg2">
                        <a:lumMod val="90000"/>
                      </a:schemeClr>
                    </a:solidFill>
                  </a:ln>
                  <a:scene3d>
                    <a:camera prst="orthographicFront"/>
                    <a:lightRig rig="threePt" dir="t">
                      <a:rot lat="0" lon="0" rev="21594000"/>
                    </a:lightRig>
                  </a:scene3d>
                  <a:sp3d prstMaterial="metal">
                    <a:bevelT w="6350"/>
                    <a:bevelB w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2400">
                      <a:latin typeface="+mj-lt"/>
                    </a:endParaRPr>
                  </a:p>
                </p:txBody>
              </p:sp>
              <p:sp>
                <p:nvSpPr>
                  <p:cNvPr id="48" name="Oval 47">
                    <a:extLst>
                      <a:ext uri="{FF2B5EF4-FFF2-40B4-BE49-F238E27FC236}">
                        <a16:creationId xmlns="" xmlns:a16="http://schemas.microsoft.com/office/drawing/2014/main" id="{45C6FD41-115A-4C9C-A24C-6DA439E8AE2C}"/>
                      </a:ext>
                    </a:extLst>
                  </p:cNvPr>
                  <p:cNvSpPr/>
                  <p:nvPr/>
                </p:nvSpPr>
                <p:spPr>
                  <a:xfrm>
                    <a:off x="5651921" y="2008015"/>
                    <a:ext cx="210958" cy="188810"/>
                  </a:xfrm>
                  <a:prstGeom prst="ellipse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solidFill>
                      <a:schemeClr val="bg2">
                        <a:lumMod val="90000"/>
                      </a:schemeClr>
                    </a:solidFill>
                  </a:ln>
                  <a:scene3d>
                    <a:camera prst="orthographicFront"/>
                    <a:lightRig rig="threePt" dir="t">
                      <a:rot lat="0" lon="0" rev="21594000"/>
                    </a:lightRig>
                  </a:scene3d>
                  <a:sp3d prstMaterial="metal">
                    <a:bevelT w="6350"/>
                    <a:bevelB w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2400">
                      <a:latin typeface="+mj-lt"/>
                    </a:endParaRP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="" xmlns:a16="http://schemas.microsoft.com/office/drawing/2014/main" id="{CF8A8373-47EE-4F81-B92F-BF86D2C9D5A4}"/>
                    </a:ext>
                  </a:extLst>
                </p:cNvPr>
                <p:cNvSpPr txBox="1"/>
                <p:nvPr/>
              </p:nvSpPr>
              <p:spPr>
                <a:xfrm>
                  <a:off x="7094503" y="3981265"/>
                  <a:ext cx="3317701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indent="0" algn="ctr">
                    <a:buNone/>
                  </a:pPr>
                  <a:endParaRPr lang="en-US" sz="2400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id="{6599E364-DCA0-167D-EF20-B98C2A7BF892}"/>
                  </a:ext>
                </a:extLst>
              </p:cNvPr>
              <p:cNvSpPr txBox="1"/>
              <p:nvPr/>
            </p:nvSpPr>
            <p:spPr>
              <a:xfrm>
                <a:off x="7379621" y="4045811"/>
                <a:ext cx="4207107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eaLnBrk="0" fontAlgn="base" hangingPunct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dirty="0" err="1">
                    <a:effectLst/>
                  </a:rPr>
                  <a:t>ઘોરીનાં</a:t>
                </a:r>
                <a:r>
                  <a:rPr lang="gu-IN" sz="2400" dirty="0">
                    <a:effectLst/>
                  </a:rPr>
                  <a:t> મૃત્યુ પછી, </a:t>
                </a:r>
                <a:r>
                  <a:rPr lang="gu-IN" sz="2400" dirty="0" err="1">
                    <a:effectLst/>
                  </a:rPr>
                  <a:t>કુતુબુદ્દીન</a:t>
                </a:r>
                <a:r>
                  <a:rPr lang="gu-IN" sz="2400" dirty="0">
                    <a:effectLst/>
                  </a:rPr>
                  <a:t> </a:t>
                </a:r>
                <a:r>
                  <a:rPr lang="en-GB" sz="2400" dirty="0">
                    <a:effectLst/>
                  </a:rPr>
                  <a:t>ઐ</a:t>
                </a:r>
                <a:r>
                  <a:rPr lang="gu-IN" sz="2400" dirty="0" err="1">
                    <a:effectLst/>
                  </a:rPr>
                  <a:t>બકે</a:t>
                </a:r>
                <a:r>
                  <a:rPr lang="gu-IN" sz="2400" dirty="0">
                    <a:effectLst/>
                  </a:rPr>
                  <a:t> ભારતનો ક</a:t>
                </a:r>
                <a:r>
                  <a:rPr lang="en-GB" sz="2400" dirty="0" err="1">
                    <a:effectLst/>
                  </a:rPr>
                  <a:t>બ્</a:t>
                </a:r>
                <a:r>
                  <a:rPr lang="gu-IN" sz="2400" dirty="0">
                    <a:effectLst/>
                  </a:rPr>
                  <a:t>જો મેળવ્યો</a:t>
                </a:r>
                <a:r>
                  <a:rPr lang="en-GB" sz="2400" dirty="0">
                    <a:effectLst/>
                  </a:rPr>
                  <a:t>. </a:t>
                </a:r>
                <a:endParaRPr lang="en-US" sz="2400" dirty="0"/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3CEE22D5-C87D-BE25-DA53-AF08FEDCC669}"/>
                </a:ext>
              </a:extLst>
            </p:cNvPr>
            <p:cNvSpPr txBox="1"/>
            <p:nvPr/>
          </p:nvSpPr>
          <p:spPr>
            <a:xfrm>
              <a:off x="6663065" y="4119765"/>
              <a:ext cx="630080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rgbClr val="860000"/>
                  </a:solidFill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IN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lang="en-IN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6582EEB0-1FE4-49B4-BD65-584833C40C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31490414"/>
              </p:ext>
            </p:extLst>
          </p:nvPr>
        </p:nvGraphicFramePr>
        <p:xfrm>
          <a:off x="1127448" y="700345"/>
          <a:ext cx="9937105" cy="4749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031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446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01744"/>
              </a:tblGrid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Slide</a:t>
                      </a:r>
                      <a:r>
                        <a:rPr lang="en-IN" sz="2000" baseline="0" dirty="0"/>
                        <a:t> #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Source </a:t>
                      </a:r>
                      <a:r>
                        <a:rPr lang="en-IN" sz="2000" dirty="0" smtClean="0"/>
                        <a:t>link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Author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r>
                        <a:rPr lang="en-IN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endParaRPr lang="en-IN" sz="9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Arch: </a:t>
                      </a:r>
                      <a:r>
                        <a:rPr lang="en-IN" sz="900" b="0" dirty="0"/>
                        <a:t>https://pixabay.com/illustrations/graphic-taj-mahal-inlay-spandrel-3602135/</a:t>
                      </a:r>
                      <a:endParaRPr lang="en-IN" sz="9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r>
                        <a:rPr lang="en-IN" sz="900" dirty="0"/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1.India map: SSSVV gallery (India map)</a:t>
                      </a:r>
                    </a:p>
                    <a:p>
                      <a:endParaRPr lang="en-IN" sz="900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r>
                        <a:rPr lang="en-IN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https://youtu.be/P2eGVhRHrhY?t=12 (</a:t>
                      </a:r>
                      <a:r>
                        <a:rPr lang="en-IN" sz="900" b="0" i="0" u="none" strike="noStrike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Streamhaat</a:t>
                      </a: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IN" sz="900" dirty="0"/>
                    </a:p>
                    <a:p>
                      <a:endParaRPr lang="en-IN" sz="900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r>
                        <a:rPr lang="en-IN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https://youtu.be/3CbOpEMUgr8?t=169 (Attribution: ELTI PRAYAGRAJ)</a:t>
                      </a:r>
                    </a:p>
                    <a:p>
                      <a:endParaRPr lang="en-IN" sz="900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r>
                        <a:rPr lang="en-IN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  <a:p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https://youtu.be/e8zAQDGG91Y?t=75 (Attribution: Let’s </a:t>
                      </a:r>
                      <a:r>
                        <a:rPr lang="en-IN" sz="900" b="0" i="0" u="none" strike="noStrike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Bussiness</a:t>
                      </a: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IN" sz="900" dirty="0"/>
                    </a:p>
                    <a:p>
                      <a:endParaRPr lang="en-IN" sz="900" dirty="0"/>
                    </a:p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sharpenSoften amount="25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28093" t="40723" r="52086" b="20312"/>
          <a:stretch>
            <a:fillRect/>
          </a:stretch>
        </p:blipFill>
        <p:spPr bwMode="auto">
          <a:xfrm flipH="1">
            <a:off x="2616336" y="3777022"/>
            <a:ext cx="303604" cy="362175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5" descr="Graphical user interface, text, application, chat or text message&#10;&#10;Description automatically generated">
            <a:extLst>
              <a:ext uri="{FF2B5EF4-FFF2-40B4-BE49-F238E27FC236}">
                <a16:creationId xmlns="" xmlns:a16="http://schemas.microsoft.com/office/drawing/2014/main" id="{B8D5EFC5-2007-710C-E314-9B5F984B1C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761" t="23348" r="71481" b="28204"/>
          <a:stretch/>
        </p:blipFill>
        <p:spPr>
          <a:xfrm>
            <a:off x="2665198" y="3193543"/>
            <a:ext cx="297299" cy="396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Picture 6" descr="Graphical user interface, website&#10;&#10;Description automatically generated">
            <a:extLst>
              <a:ext uri="{FF2B5EF4-FFF2-40B4-BE49-F238E27FC236}">
                <a16:creationId xmlns="" xmlns:a16="http://schemas.microsoft.com/office/drawing/2014/main" id="{06EAD37C-56C3-4485-B2FB-D1079503A1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38" t="27030" r="77473" b="24204"/>
          <a:stretch/>
        </p:blipFill>
        <p:spPr>
          <a:xfrm>
            <a:off x="2651238" y="2615370"/>
            <a:ext cx="288940" cy="3636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4257" y="2030815"/>
            <a:ext cx="324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 descr="Graphic, Taj Mahal, Inlay, Spandrel, Agra, Mughal">
            <a:extLst>
              <a:ext uri="{FF2B5EF4-FFF2-40B4-BE49-F238E27FC236}">
                <a16:creationId xmlns="" xmlns:a16="http://schemas.microsoft.com/office/drawing/2014/main" id="{EFE383FF-D36A-4D52-88F9-9967F3094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984" y="1549232"/>
            <a:ext cx="481912" cy="25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8;p12">
            <a:extLst>
              <a:ext uri="{FF2B5EF4-FFF2-40B4-BE49-F238E27FC236}">
                <a16:creationId xmlns:a16="http://schemas.microsoft.com/office/drawing/2014/main" xmlns="" id="{4CCE3727-DFE8-36D6-9C4E-A1A3F703F2D7}"/>
              </a:ext>
            </a:extLst>
          </p:cNvPr>
          <p:cNvSpPr txBox="1"/>
          <p:nvPr/>
        </p:nvSpPr>
        <p:spPr>
          <a:xfrm>
            <a:off x="642174" y="6275886"/>
            <a:ext cx="10681351" cy="26157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Vidya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Vahini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 unit of Sri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Central Trust,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Nilayam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as a collaborative offering in the service of our nation.</a:t>
            </a:r>
            <a:endParaRPr sz="11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448</Words>
  <Application>Microsoft Office PowerPoint</Application>
  <PresentationFormat>Custom</PresentationFormat>
  <Paragraphs>104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DD</vt:lpstr>
      <vt:lpstr>Foreign Invasions</vt:lpstr>
      <vt:lpstr>ભારત આક્રમણકારોને આકર્ષે છે </vt:lpstr>
      <vt:lpstr>ઈસ્લામિક આક્રમણકારો </vt:lpstr>
      <vt:lpstr>Slide 4</vt:lpstr>
      <vt:lpstr>Slide 5</vt:lpstr>
      <vt:lpstr>Slide 6</vt:lpstr>
      <vt:lpstr>રાજપૂતોનો પરાજય, મુસ્લિમોનો વિજય</vt:lpstr>
      <vt:lpstr>Attribution / Citation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16</cp:revision>
  <dcterms:created xsi:type="dcterms:W3CDTF">2020-08-28T09:38:22Z</dcterms:created>
  <dcterms:modified xsi:type="dcterms:W3CDTF">2026-06-26T05:50:12Z</dcterms:modified>
</cp:coreProperties>
</file>