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60" r:id="rId3"/>
    <p:sldId id="258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31" autoAdjust="0"/>
    <p:restoredTop sz="88163" autoAdjust="0"/>
  </p:normalViewPr>
  <p:slideViewPr>
    <p:cSldViewPr snapToGrid="0">
      <p:cViewPr varScale="1">
        <p:scale>
          <a:sx n="63" d="100"/>
          <a:sy n="63" d="100"/>
        </p:scale>
        <p:origin x="-183" y="-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97A46D-C857-4858-8293-D79D68DA1753}" type="doc">
      <dgm:prSet loTypeId="urn:microsoft.com/office/officeart/2005/8/layout/cycle3" loCatId="cycl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A1434C71-2D21-4AEC-A799-3531604F9059}">
      <dgm:prSet phldrT="[Text]" custT="1"/>
      <dgm:spPr/>
      <dgm:t>
        <a:bodyPr/>
        <a:lstStyle/>
        <a:p>
          <a:pPr>
            <a:lnSpc>
              <a:spcPts val="2300"/>
            </a:lnSpc>
          </a:pPr>
          <a:r>
            <a:rPr lang="en-GB" sz="2400" b="1" dirty="0" err="1"/>
            <a:t>બંધારણ</a:t>
          </a:r>
          <a:r>
            <a:rPr lang="en-GB" sz="2400" b="1" dirty="0"/>
            <a:t> </a:t>
          </a:r>
          <a:r>
            <a:rPr lang="en-GB" sz="2400" b="1" dirty="0" err="1"/>
            <a:t>સમાનતાના</a:t>
          </a:r>
          <a:r>
            <a:rPr lang="en-GB" sz="2400" b="1" dirty="0"/>
            <a:t> </a:t>
          </a:r>
          <a:r>
            <a:rPr lang="en-GB" sz="2400" b="1" dirty="0" err="1"/>
            <a:t>અધિકારને</a:t>
          </a:r>
          <a:r>
            <a:rPr lang="en-GB" sz="2400" b="1" dirty="0"/>
            <a:t> </a:t>
          </a:r>
          <a:r>
            <a:rPr lang="en-GB" sz="2400" b="1" dirty="0" err="1"/>
            <a:t>સમર્થન</a:t>
          </a:r>
          <a:r>
            <a:rPr lang="en-GB" sz="2400" b="1" dirty="0"/>
            <a:t> </a:t>
          </a:r>
          <a:r>
            <a:rPr lang="en-GB" sz="2400" b="1" dirty="0" err="1"/>
            <a:t>આપે</a:t>
          </a:r>
          <a:r>
            <a:rPr lang="en-GB" sz="2400" b="1" dirty="0"/>
            <a:t> </a:t>
          </a:r>
          <a:r>
            <a:rPr lang="en-GB" sz="2400" b="1" dirty="0" err="1"/>
            <a:t>છે</a:t>
          </a:r>
          <a:r>
            <a:rPr lang="en-GB" sz="2400" b="1" dirty="0"/>
            <a:t>. </a:t>
          </a:r>
          <a:endParaRPr lang="en-IN" sz="2400" b="1" dirty="0"/>
        </a:p>
      </dgm:t>
    </dgm:pt>
    <dgm:pt modelId="{98AC7811-F1D8-4561-8D4B-C394C6C4EA09}" type="parTrans" cxnId="{5C2579FC-C162-4043-B257-1071F8013B09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B867FB88-3325-47DF-9065-71FC850D0BD8}" type="sibTrans" cxnId="{5C2579FC-C162-4043-B257-1071F8013B09}">
      <dgm:prSet custT="1"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9E2A0B13-D075-463A-A500-12014FC2FCBC}">
      <dgm:prSet phldrT="[Text]" custT="1"/>
      <dgm:spPr/>
      <dgm:t>
        <a:bodyPr/>
        <a:lstStyle/>
        <a:p>
          <a:pPr>
            <a:lnSpc>
              <a:spcPts val="2300"/>
            </a:lnSpc>
          </a:pPr>
          <a:r>
            <a:rPr lang="en-GB" sz="24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સમાનતાના ત્રણ પ્રકાર છે. </a:t>
          </a:r>
          <a:endParaRPr lang="en-US" sz="2400" b="1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>
            <a:lnSpc>
              <a:spcPts val="2300"/>
            </a:lnSpc>
          </a:pPr>
          <a:endParaRPr lang="en-IN" sz="2400" b="1" dirty="0"/>
        </a:p>
      </dgm:t>
    </dgm:pt>
    <dgm:pt modelId="{BAFA3AD0-6F51-4C74-980B-7B09B07B0E1F}" type="parTrans" cxnId="{3710FAF0-2090-4787-9325-0E44EB3BF85C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05E42555-8BE0-4A03-B4D1-8D70BE2FC332}" type="sibTrans" cxnId="{3710FAF0-2090-4787-9325-0E44EB3BF85C}">
      <dgm:prSet custT="1"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7266FF0B-D350-4059-A08F-5944F83858BC}">
      <dgm:prSet phldrT="[Text]" custT="1"/>
      <dgm:spPr/>
      <dgm:t>
        <a:bodyPr/>
        <a:lstStyle/>
        <a:p>
          <a:pPr rtl="0">
            <a:lnSpc>
              <a:spcPts val="2880"/>
            </a:lnSpc>
            <a:spcAft>
              <a:spcPts val="0"/>
            </a:spcAft>
          </a:pPr>
          <a:r>
            <a:rPr lang="gu-IN" sz="2400" b="0" i="0" dirty="0">
              <a:effectLst/>
              <a:latin typeface="inherit"/>
            </a:rPr>
            <a:t>સમગ્ર વિશ્વમાં લોકો સમાન અધિકારો માટે સંઘર્ષ કરે છે</a:t>
          </a:r>
        </a:p>
      </dgm:t>
    </dgm:pt>
    <dgm:pt modelId="{407A8D4E-2992-4CD3-8828-886C1FC6D67C}" type="parTrans" cxnId="{64867398-C999-4A81-8860-4523AAF7144E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D15E6678-C9CD-44FC-A2E0-0B73746C8E81}" type="sibTrans" cxnId="{64867398-C999-4A81-8860-4523AAF7144E}">
      <dgm:prSet custT="1"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8DEDED71-A6EC-4DCB-B0C9-0484095D3DC3}">
      <dgm:prSet custT="1"/>
      <dgm:spPr/>
      <dgm:t>
        <a:bodyPr anchor="t"/>
        <a:lstStyle/>
        <a:p>
          <a:pPr marL="0" marR="0" lvl="0" indent="0" defTabSz="914400" rtl="0" eaLnBrk="1" fontAlgn="auto" latinLnBrk="0" hangingPunct="1">
            <a:lnSpc>
              <a:spcPts val="23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gu-IN" sz="2400" b="0" i="0" dirty="0">
              <a:effectLst/>
              <a:latin typeface="inherit"/>
            </a:rPr>
            <a:t>વ્યક્તિના ગૌરવનું ઉલ્લંઘન કરવુંએ ભેદભાવ છે.</a:t>
          </a:r>
        </a:p>
        <a:p>
          <a:pPr>
            <a:lnSpc>
              <a:spcPts val="2300"/>
            </a:lnSpc>
          </a:pPr>
          <a:endParaRPr lang="en-IN" sz="2400" b="1" dirty="0"/>
        </a:p>
      </dgm:t>
    </dgm:pt>
    <dgm:pt modelId="{0C78EBB6-ED1D-4084-BB03-504EFFC9F69B}" type="parTrans" cxnId="{8404B4D3-40F8-4DC1-96B9-83717CC8D77E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6B3B1988-CD80-4C66-85F9-A2C54F421F11}" type="sibTrans" cxnId="{8404B4D3-40F8-4DC1-96B9-83717CC8D77E}">
      <dgm:prSet custT="1"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82A77AB6-2D51-4824-8A04-B8E5ED23F068}">
      <dgm:prSet custT="1"/>
      <dgm:spPr/>
      <dgm:t>
        <a:bodyPr anchor="t"/>
        <a:lstStyle/>
        <a:p>
          <a:pPr marL="0" marR="0" lvl="0" indent="0" defTabSz="914400" rtl="0" eaLnBrk="1" fontAlgn="auto" latinLnBrk="0" hangingPunct="1">
            <a:lnSpc>
              <a:spcPts val="2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gu-IN" sz="2400" b="0" i="0" dirty="0">
              <a:effectLst/>
              <a:latin typeface="inherit"/>
            </a:rPr>
            <a:t>સરકાર કાયદા પસાર કરીને અને કલ્યાણકારી યોજનાઓ લાગુ કરીને સમાનતા લાવે છે</a:t>
          </a:r>
        </a:p>
        <a:p>
          <a:pPr>
            <a:lnSpc>
              <a:spcPts val="2000"/>
            </a:lnSpc>
          </a:pPr>
          <a:endParaRPr lang="en-IN" sz="2400" b="1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D9DF811-42BF-4F62-8D3D-3F118D1C3D7C}" type="parTrans" cxnId="{3C81417A-5CB7-4D0D-B50D-00588384850C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39D41376-F218-47EE-8837-C26920ABF4C1}" type="sibTrans" cxnId="{3C81417A-5CB7-4D0D-B50D-00588384850C}">
      <dgm:prSet custT="1"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0BF52451-2639-458C-B988-E6768EAC025A}" type="pres">
      <dgm:prSet presAssocID="{7B97A46D-C857-4858-8293-D79D68DA175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6B2BF7-F738-4A51-B1EA-0798C91C1EC6}" type="pres">
      <dgm:prSet presAssocID="{7B97A46D-C857-4858-8293-D79D68DA1753}" presName="cycle" presStyleCnt="0"/>
      <dgm:spPr/>
    </dgm:pt>
    <dgm:pt modelId="{62E13408-74C6-4105-B12D-EF736DCB5C79}" type="pres">
      <dgm:prSet presAssocID="{A1434C71-2D21-4AEC-A799-3531604F9059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6924C9-715E-4FC2-99A3-EB9F9D4F4D17}" type="pres">
      <dgm:prSet presAssocID="{B867FB88-3325-47DF-9065-71FC850D0BD8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30AC3423-5D38-489D-9142-04643C20DFB4}" type="pres">
      <dgm:prSet presAssocID="{9E2A0B13-D075-463A-A500-12014FC2FCBC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FAF7B6-8D2F-46D1-BEA1-584DC9EEA076}" type="pres">
      <dgm:prSet presAssocID="{8DEDED71-A6EC-4DCB-B0C9-0484095D3DC3}" presName="nodeFollowingNodes" presStyleLbl="node1" presStyleIdx="2" presStyleCnt="5" custRadScaleRad="104184" custRadScaleInc="-311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10ADE9-B600-45ED-B5D7-8CC1C74E08F9}" type="pres">
      <dgm:prSet presAssocID="{82A77AB6-2D51-4824-8A04-B8E5ED23F068}" presName="nodeFollowingNodes" presStyleLbl="node1" presStyleIdx="3" presStyleCnt="5" custScaleY="131542" custRadScaleRad="99045" custRadScaleInc="224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DB7A0A-7B2E-46C6-9E52-3A87E35A07C8}" type="pres">
      <dgm:prSet presAssocID="{7266FF0B-D350-4059-A08F-5944F83858BC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D51E81-512C-4BF0-B774-0906E05E9EA8}" type="presOf" srcId="{7266FF0B-D350-4059-A08F-5944F83858BC}" destId="{B9DB7A0A-7B2E-46C6-9E52-3A87E35A07C8}" srcOrd="0" destOrd="0" presId="urn:microsoft.com/office/officeart/2005/8/layout/cycle3"/>
    <dgm:cxn modelId="{0259E10E-CC98-4CB6-B97A-3145DD257578}" type="presOf" srcId="{7B97A46D-C857-4858-8293-D79D68DA1753}" destId="{0BF52451-2639-458C-B988-E6768EAC025A}" srcOrd="0" destOrd="0" presId="urn:microsoft.com/office/officeart/2005/8/layout/cycle3"/>
    <dgm:cxn modelId="{4B3DB6AC-C998-47B2-BCB0-C77F75856AF1}" type="presOf" srcId="{B867FB88-3325-47DF-9065-71FC850D0BD8}" destId="{D06924C9-715E-4FC2-99A3-EB9F9D4F4D17}" srcOrd="0" destOrd="0" presId="urn:microsoft.com/office/officeart/2005/8/layout/cycle3"/>
    <dgm:cxn modelId="{8404B4D3-40F8-4DC1-96B9-83717CC8D77E}" srcId="{7B97A46D-C857-4858-8293-D79D68DA1753}" destId="{8DEDED71-A6EC-4DCB-B0C9-0484095D3DC3}" srcOrd="2" destOrd="0" parTransId="{0C78EBB6-ED1D-4084-BB03-504EFFC9F69B}" sibTransId="{6B3B1988-CD80-4C66-85F9-A2C54F421F11}"/>
    <dgm:cxn modelId="{5C2579FC-C162-4043-B257-1071F8013B09}" srcId="{7B97A46D-C857-4858-8293-D79D68DA1753}" destId="{A1434C71-2D21-4AEC-A799-3531604F9059}" srcOrd="0" destOrd="0" parTransId="{98AC7811-F1D8-4561-8D4B-C394C6C4EA09}" sibTransId="{B867FB88-3325-47DF-9065-71FC850D0BD8}"/>
    <dgm:cxn modelId="{C56D7A96-D282-4C64-B0F3-862273432B21}" type="presOf" srcId="{A1434C71-2D21-4AEC-A799-3531604F9059}" destId="{62E13408-74C6-4105-B12D-EF736DCB5C79}" srcOrd="0" destOrd="0" presId="urn:microsoft.com/office/officeart/2005/8/layout/cycle3"/>
    <dgm:cxn modelId="{64867398-C999-4A81-8860-4523AAF7144E}" srcId="{7B97A46D-C857-4858-8293-D79D68DA1753}" destId="{7266FF0B-D350-4059-A08F-5944F83858BC}" srcOrd="4" destOrd="0" parTransId="{407A8D4E-2992-4CD3-8828-886C1FC6D67C}" sibTransId="{D15E6678-C9CD-44FC-A2E0-0B73746C8E81}"/>
    <dgm:cxn modelId="{C56D1192-488F-48D1-A16F-BBB12A9A6B44}" type="presOf" srcId="{9E2A0B13-D075-463A-A500-12014FC2FCBC}" destId="{30AC3423-5D38-489D-9142-04643C20DFB4}" srcOrd="0" destOrd="0" presId="urn:microsoft.com/office/officeart/2005/8/layout/cycle3"/>
    <dgm:cxn modelId="{28A9DAA1-A874-4BAA-9D3D-D9CCE88B1740}" type="presOf" srcId="{8DEDED71-A6EC-4DCB-B0C9-0484095D3DC3}" destId="{F1FAF7B6-8D2F-46D1-BEA1-584DC9EEA076}" srcOrd="0" destOrd="0" presId="urn:microsoft.com/office/officeart/2005/8/layout/cycle3"/>
    <dgm:cxn modelId="{3C81417A-5CB7-4D0D-B50D-00588384850C}" srcId="{7B97A46D-C857-4858-8293-D79D68DA1753}" destId="{82A77AB6-2D51-4824-8A04-B8E5ED23F068}" srcOrd="3" destOrd="0" parTransId="{2D9DF811-42BF-4F62-8D3D-3F118D1C3D7C}" sibTransId="{39D41376-F218-47EE-8837-C26920ABF4C1}"/>
    <dgm:cxn modelId="{E38BD6CD-1F71-4BF1-B4D3-E4BBC903B5A0}" type="presOf" srcId="{82A77AB6-2D51-4824-8A04-B8E5ED23F068}" destId="{0910ADE9-B600-45ED-B5D7-8CC1C74E08F9}" srcOrd="0" destOrd="0" presId="urn:microsoft.com/office/officeart/2005/8/layout/cycle3"/>
    <dgm:cxn modelId="{3710FAF0-2090-4787-9325-0E44EB3BF85C}" srcId="{7B97A46D-C857-4858-8293-D79D68DA1753}" destId="{9E2A0B13-D075-463A-A500-12014FC2FCBC}" srcOrd="1" destOrd="0" parTransId="{BAFA3AD0-6F51-4C74-980B-7B09B07B0E1F}" sibTransId="{05E42555-8BE0-4A03-B4D1-8D70BE2FC332}"/>
    <dgm:cxn modelId="{C507162D-7758-46B1-8FD6-3A22A70F2D40}" type="presParOf" srcId="{0BF52451-2639-458C-B988-E6768EAC025A}" destId="{5C6B2BF7-F738-4A51-B1EA-0798C91C1EC6}" srcOrd="0" destOrd="0" presId="urn:microsoft.com/office/officeart/2005/8/layout/cycle3"/>
    <dgm:cxn modelId="{7799413F-C444-487A-B54A-14A1668622A7}" type="presParOf" srcId="{5C6B2BF7-F738-4A51-B1EA-0798C91C1EC6}" destId="{62E13408-74C6-4105-B12D-EF736DCB5C79}" srcOrd="0" destOrd="0" presId="urn:microsoft.com/office/officeart/2005/8/layout/cycle3"/>
    <dgm:cxn modelId="{A8F4080E-4E73-4189-BC6E-B1B741F702C7}" type="presParOf" srcId="{5C6B2BF7-F738-4A51-B1EA-0798C91C1EC6}" destId="{D06924C9-715E-4FC2-99A3-EB9F9D4F4D17}" srcOrd="1" destOrd="0" presId="urn:microsoft.com/office/officeart/2005/8/layout/cycle3"/>
    <dgm:cxn modelId="{EDBAC26B-25AF-4D4F-82C4-EA80B5D5A842}" type="presParOf" srcId="{5C6B2BF7-F738-4A51-B1EA-0798C91C1EC6}" destId="{30AC3423-5D38-489D-9142-04643C20DFB4}" srcOrd="2" destOrd="0" presId="urn:microsoft.com/office/officeart/2005/8/layout/cycle3"/>
    <dgm:cxn modelId="{D606C41B-04ED-452A-95D3-20370209E9AE}" type="presParOf" srcId="{5C6B2BF7-F738-4A51-B1EA-0798C91C1EC6}" destId="{F1FAF7B6-8D2F-46D1-BEA1-584DC9EEA076}" srcOrd="3" destOrd="0" presId="urn:microsoft.com/office/officeart/2005/8/layout/cycle3"/>
    <dgm:cxn modelId="{86CC070F-1F09-448D-AA7A-F6F795D359CF}" type="presParOf" srcId="{5C6B2BF7-F738-4A51-B1EA-0798C91C1EC6}" destId="{0910ADE9-B600-45ED-B5D7-8CC1C74E08F9}" srcOrd="4" destOrd="0" presId="urn:microsoft.com/office/officeart/2005/8/layout/cycle3"/>
    <dgm:cxn modelId="{D275A12E-157C-411D-A5F8-1D3D76D77866}" type="presParOf" srcId="{5C6B2BF7-F738-4A51-B1EA-0798C91C1EC6}" destId="{B9DB7A0A-7B2E-46C6-9E52-3A87E35A07C8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924C9-715E-4FC2-99A3-EB9F9D4F4D17}">
      <dsp:nvSpPr>
        <dsp:cNvPr id="0" name=""/>
        <dsp:cNvSpPr/>
      </dsp:nvSpPr>
      <dsp:spPr>
        <a:xfrm>
          <a:off x="1943036" y="-154075"/>
          <a:ext cx="6152005" cy="6152005"/>
        </a:xfrm>
        <a:prstGeom prst="circularArrow">
          <a:avLst>
            <a:gd name="adj1" fmla="val 5544"/>
            <a:gd name="adj2" fmla="val 330680"/>
            <a:gd name="adj3" fmla="val 13739299"/>
            <a:gd name="adj4" fmla="val 17408295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E13408-74C6-4105-B12D-EF736DCB5C79}">
      <dsp:nvSpPr>
        <dsp:cNvPr id="0" name=""/>
        <dsp:cNvSpPr/>
      </dsp:nvSpPr>
      <dsp:spPr>
        <a:xfrm>
          <a:off x="3555969" y="-112554"/>
          <a:ext cx="2926139" cy="14630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ts val="23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/>
            <a:t>બંધારણ</a:t>
          </a:r>
          <a:r>
            <a:rPr lang="en-GB" sz="2400" b="1" kern="1200" dirty="0"/>
            <a:t> </a:t>
          </a:r>
          <a:r>
            <a:rPr lang="en-GB" sz="2400" b="1" kern="1200" dirty="0" err="1"/>
            <a:t>સમાનતાના</a:t>
          </a:r>
          <a:r>
            <a:rPr lang="en-GB" sz="2400" b="1" kern="1200" dirty="0"/>
            <a:t> </a:t>
          </a:r>
          <a:r>
            <a:rPr lang="en-GB" sz="2400" b="1" kern="1200" dirty="0" err="1"/>
            <a:t>અધિકારને</a:t>
          </a:r>
          <a:r>
            <a:rPr lang="en-GB" sz="2400" b="1" kern="1200" dirty="0"/>
            <a:t> </a:t>
          </a:r>
          <a:r>
            <a:rPr lang="en-GB" sz="2400" b="1" kern="1200" dirty="0" err="1"/>
            <a:t>સમર્થન</a:t>
          </a:r>
          <a:r>
            <a:rPr lang="en-GB" sz="2400" b="1" kern="1200" dirty="0"/>
            <a:t> </a:t>
          </a:r>
          <a:r>
            <a:rPr lang="en-GB" sz="2400" b="1" kern="1200" dirty="0" err="1"/>
            <a:t>આપે</a:t>
          </a:r>
          <a:r>
            <a:rPr lang="en-GB" sz="2400" b="1" kern="1200" dirty="0"/>
            <a:t> </a:t>
          </a:r>
          <a:r>
            <a:rPr lang="en-GB" sz="2400" b="1" kern="1200" dirty="0" err="1"/>
            <a:t>છે</a:t>
          </a:r>
          <a:r>
            <a:rPr lang="en-GB" sz="2400" b="1" kern="1200" dirty="0"/>
            <a:t>. </a:t>
          </a:r>
          <a:endParaRPr lang="en-IN" sz="2400" b="1" kern="1200" dirty="0"/>
        </a:p>
      </dsp:txBody>
      <dsp:txXfrm>
        <a:off x="3627390" y="-41133"/>
        <a:ext cx="2783297" cy="1320227"/>
      </dsp:txXfrm>
    </dsp:sp>
    <dsp:sp modelId="{30AC3423-5D38-489D-9142-04643C20DFB4}">
      <dsp:nvSpPr>
        <dsp:cNvPr id="0" name=""/>
        <dsp:cNvSpPr/>
      </dsp:nvSpPr>
      <dsp:spPr>
        <a:xfrm>
          <a:off x="6051025" y="1700209"/>
          <a:ext cx="2926139" cy="1463069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ts val="23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સમાનતાના ત્રણ પ્રકાર છે. </a:t>
          </a:r>
          <a:endParaRPr lang="en-US" sz="2400" b="1" kern="12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1066800">
            <a:lnSpc>
              <a:spcPts val="23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b="1" kern="1200" dirty="0"/>
        </a:p>
      </dsp:txBody>
      <dsp:txXfrm>
        <a:off x="6122446" y="1771630"/>
        <a:ext cx="2783297" cy="1320227"/>
      </dsp:txXfrm>
    </dsp:sp>
    <dsp:sp modelId="{F1FAF7B6-8D2F-46D1-BEA1-584DC9EEA076}">
      <dsp:nvSpPr>
        <dsp:cNvPr id="0" name=""/>
        <dsp:cNvSpPr/>
      </dsp:nvSpPr>
      <dsp:spPr>
        <a:xfrm>
          <a:off x="5786230" y="4090914"/>
          <a:ext cx="2926139" cy="1463069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ts val="23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gu-IN" sz="2400" b="0" i="0" kern="1200" dirty="0">
              <a:effectLst/>
              <a:latin typeface="inherit"/>
            </a:rPr>
            <a:t>વ્યક્તિના ગૌરવનું ઉલ્લંઘન કરવુંએ ભેદભાવ છે.</a:t>
          </a:r>
        </a:p>
        <a:p>
          <a:pPr algn="ctr">
            <a:lnSpc>
              <a:spcPts val="2300"/>
            </a:lnSpc>
            <a:buNone/>
          </a:pPr>
          <a:endParaRPr lang="en-IN" sz="2400" b="1" kern="1200" dirty="0"/>
        </a:p>
      </dsp:txBody>
      <dsp:txXfrm>
        <a:off x="5857651" y="4162335"/>
        <a:ext cx="2783297" cy="1320227"/>
      </dsp:txXfrm>
    </dsp:sp>
    <dsp:sp modelId="{0910ADE9-B600-45ED-B5D7-8CC1C74E08F9}">
      <dsp:nvSpPr>
        <dsp:cNvPr id="0" name=""/>
        <dsp:cNvSpPr/>
      </dsp:nvSpPr>
      <dsp:spPr>
        <a:xfrm>
          <a:off x="1581331" y="3969094"/>
          <a:ext cx="2926139" cy="1924551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ts val="2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gu-IN" sz="2400" b="0" i="0" kern="1200" dirty="0">
              <a:effectLst/>
              <a:latin typeface="inherit"/>
            </a:rPr>
            <a:t>સરકાર કાયદા પસાર કરીને અને કલ્યાણકારી યોજનાઓ લાગુ કરીને સમાનતા લાવે છે</a:t>
          </a:r>
        </a:p>
        <a:p>
          <a:pPr algn="ctr">
            <a:lnSpc>
              <a:spcPts val="2000"/>
            </a:lnSpc>
            <a:buNone/>
          </a:pPr>
          <a:endParaRPr lang="en-IN" sz="2400" b="1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1675280" y="4063043"/>
        <a:ext cx="2738241" cy="1736653"/>
      </dsp:txXfrm>
    </dsp:sp>
    <dsp:sp modelId="{B9DB7A0A-7B2E-46C6-9E52-3A87E35A07C8}">
      <dsp:nvSpPr>
        <dsp:cNvPr id="0" name=""/>
        <dsp:cNvSpPr/>
      </dsp:nvSpPr>
      <dsp:spPr>
        <a:xfrm>
          <a:off x="1060914" y="1700209"/>
          <a:ext cx="2926139" cy="146306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ts val="2880"/>
            </a:lnSpc>
            <a:spcBef>
              <a:spcPct val="0"/>
            </a:spcBef>
            <a:spcAft>
              <a:spcPts val="0"/>
            </a:spcAft>
            <a:buNone/>
          </a:pPr>
          <a:r>
            <a:rPr lang="gu-IN" sz="2400" b="0" i="0" kern="1200" dirty="0">
              <a:effectLst/>
              <a:latin typeface="inherit"/>
            </a:rPr>
            <a:t>સમગ્ર વિશ્વમાં લોકો સમાન અધિકારો માટે સંઘર્ષ કરે છે</a:t>
          </a:r>
        </a:p>
      </dsp:txBody>
      <dsp:txXfrm>
        <a:off x="1132335" y="1771630"/>
        <a:ext cx="2783297" cy="1320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49771E5-26A0-7AAD-8FC5-7187C25647E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96" t="15213" r="14675" b="14894"/>
          <a:stretch>
            <a:fillRect/>
          </a:stretch>
        </p:blipFill>
        <p:spPr>
          <a:xfrm>
            <a:off x="2529840" y="1091323"/>
            <a:ext cx="7467600" cy="4953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03C2182-EAA0-B650-8E30-7A72AA7D7BED}"/>
              </a:ext>
            </a:extLst>
          </p:cNvPr>
          <p:cNvSpPr txBox="1"/>
          <p:nvPr/>
        </p:nvSpPr>
        <p:spPr>
          <a:xfrm flipH="1">
            <a:off x="4494289" y="4428530"/>
            <a:ext cx="1295711" cy="1207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2289769-4E5B-A62B-9709-2EFF3A834418}"/>
              </a:ext>
            </a:extLst>
          </p:cNvPr>
          <p:cNvSpPr/>
          <p:nvPr/>
        </p:nvSpPr>
        <p:spPr>
          <a:xfrm>
            <a:off x="4053840" y="2687320"/>
            <a:ext cx="7040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/>
              <a:t>સ</a:t>
            </a:r>
            <a:endParaRPr lang="en-US" sz="5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31BFA3F-3881-147F-AC13-A77B63664933}"/>
              </a:ext>
            </a:extLst>
          </p:cNvPr>
          <p:cNvSpPr txBox="1"/>
          <p:nvPr/>
        </p:nvSpPr>
        <p:spPr>
          <a:xfrm>
            <a:off x="5120640" y="2763520"/>
            <a:ext cx="737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5400" b="1" dirty="0" err="1"/>
              <a:t>મા</a:t>
            </a:r>
            <a:endParaRPr lang="en-US" sz="5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A6FD57A-8F0C-6C0B-13CD-EFAAA6CE0B3C}"/>
              </a:ext>
            </a:extLst>
          </p:cNvPr>
          <p:cNvSpPr/>
          <p:nvPr/>
        </p:nvSpPr>
        <p:spPr>
          <a:xfrm>
            <a:off x="6263640" y="2839720"/>
            <a:ext cx="7040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/>
              <a:t>ન</a:t>
            </a:r>
            <a:endParaRPr lang="en-US" sz="54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988A1A5-6E08-3297-D3D2-645F8E68BDFB}"/>
              </a:ext>
            </a:extLst>
          </p:cNvPr>
          <p:cNvSpPr/>
          <p:nvPr/>
        </p:nvSpPr>
        <p:spPr>
          <a:xfrm>
            <a:off x="7406640" y="2915920"/>
            <a:ext cx="9012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 err="1"/>
              <a:t>તા</a:t>
            </a:r>
            <a:endParaRPr lang="en-US" sz="5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8FB2597-D67A-CD1D-0D5C-70BD8F8D3C77}"/>
              </a:ext>
            </a:extLst>
          </p:cNvPr>
          <p:cNvSpPr txBox="1"/>
          <p:nvPr/>
        </p:nvSpPr>
        <p:spPr>
          <a:xfrm rot="19948054">
            <a:off x="6182154" y="3736545"/>
            <a:ext cx="8109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gu-IN" sz="5400" b="1" dirty="0" smtClean="0"/>
              <a:t>વિષે </a:t>
            </a:r>
            <a:endParaRPr lang="en-US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8F6277E-4B7B-C479-0104-8709867D75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85826606"/>
              </p:ext>
            </p:extLst>
          </p:nvPr>
        </p:nvGraphicFramePr>
        <p:xfrm>
          <a:off x="1076960" y="826302"/>
          <a:ext cx="10038079" cy="6214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6DAAFC3-160E-5C28-BF66-571E4289CF85}"/>
              </a:ext>
            </a:extLst>
          </p:cNvPr>
          <p:cNvSpPr txBox="1"/>
          <p:nvPr/>
        </p:nvSpPr>
        <p:spPr>
          <a:xfrm>
            <a:off x="873760" y="826302"/>
            <a:ext cx="23157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2400" b="0" i="0" dirty="0">
                <a:solidFill>
                  <a:srgbClr val="1F1F1F"/>
                </a:solidFill>
                <a:effectLst/>
                <a:latin typeface="inherit"/>
              </a:rPr>
              <a:t>આ </a:t>
            </a:r>
            <a:r>
              <a:rPr lang="gu-IN" sz="2400" b="0" i="0" dirty="0" err="1">
                <a:solidFill>
                  <a:srgbClr val="1F1F1F"/>
                </a:solidFill>
                <a:effectLst/>
                <a:latin typeface="inherit"/>
              </a:rPr>
              <a:t>પાઠમાં</a:t>
            </a:r>
            <a:r>
              <a:rPr lang="gu-IN" sz="2400" b="0" i="0" dirty="0">
                <a:solidFill>
                  <a:srgbClr val="1F1F1F"/>
                </a:solidFill>
                <a:effectLst/>
                <a:latin typeface="inherit"/>
              </a:rPr>
              <a:t> આપણે </a:t>
            </a:r>
            <a:r>
              <a:rPr lang="gu-IN" sz="2400" b="0" i="0" dirty="0" err="1">
                <a:solidFill>
                  <a:srgbClr val="1F1F1F"/>
                </a:solidFill>
                <a:effectLst/>
                <a:latin typeface="inherit"/>
              </a:rPr>
              <a:t>તપાસ્યું</a:t>
            </a:r>
            <a:r>
              <a:rPr lang="gu-IN" sz="2400" b="0" i="0" dirty="0">
                <a:solidFill>
                  <a:srgbClr val="1F1F1F"/>
                </a:solidFill>
                <a:effectLst/>
                <a:latin typeface="inherit"/>
              </a:rPr>
              <a:t> છે કે:</a:t>
            </a:r>
          </a:p>
          <a:p>
            <a:endParaRPr lang="en-C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C8262FC-E1A9-86F3-0109-679D7EBF5161}"/>
              </a:ext>
            </a:extLst>
          </p:cNvPr>
          <p:cNvSpPr/>
          <p:nvPr/>
        </p:nvSpPr>
        <p:spPr>
          <a:xfrm>
            <a:off x="3716288" y="96872"/>
            <a:ext cx="4265911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00" algn="ctr">
              <a:lnSpc>
                <a:spcPct val="115000"/>
              </a:lnSpc>
              <a:spcAft>
                <a:spcPts val="1000"/>
              </a:spcAft>
            </a:pPr>
            <a:r>
              <a:rPr lang="en-GB" sz="3600" b="1" dirty="0" err="1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NewRomanPS-BoldMT"/>
              </a:rPr>
              <a:t>સારાંશ</a:t>
            </a:r>
            <a:r>
              <a:rPr lang="en-US" sz="3600" b="1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NewRomanPS-BoldMT"/>
              </a:rPr>
              <a:t> – </a:t>
            </a:r>
            <a:r>
              <a:rPr lang="en-GB" sz="3600" b="1" dirty="0" err="1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NewRomanPS-BoldMT"/>
              </a:rPr>
              <a:t>સમાનતા</a:t>
            </a:r>
            <a:r>
              <a:rPr lang="en-GB" sz="3600" b="1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NewRomanPS-BoldMT"/>
              </a:rPr>
              <a:t> </a:t>
            </a:r>
            <a:r>
              <a:rPr lang="en-GB" sz="3600" b="1" dirty="0" err="1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TimesNewRomanPS-BoldMT"/>
              </a:rPr>
              <a:t>પર</a:t>
            </a:r>
            <a:endParaRPr lang="en-IN" sz="3600" dirty="0">
              <a:solidFill>
                <a:schemeClr val="bg2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6" descr="https://www.publicdomainpictures.net/pictures/340000/velka/colorful-silhouette-hands-background-design-1589987547uEK.jpg">
            <a:extLst>
              <a:ext uri="{FF2B5EF4-FFF2-40B4-BE49-F238E27FC236}">
                <a16:creationId xmlns:a16="http://schemas.microsoft.com/office/drawing/2014/main" xmlns="" id="{B56CF250-F6A8-3620-8E27-AE1BA65B9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5440" y="3362960"/>
            <a:ext cx="2057400" cy="178308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490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E13408-74C6-4105-B12D-EF736DCB5C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62E13408-74C6-4105-B12D-EF736DCB5C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6924C9-715E-4FC2-99A3-EB9F9D4F4D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4">
                                            <p:graphicEl>
                                              <a:dgm id="{D06924C9-715E-4FC2-99A3-EB9F9D4F4D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AC3423-5D38-489D-9142-04643C20D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30AC3423-5D38-489D-9142-04643C20DF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FAF7B6-8D2F-46D1-BEA1-584DC9EEA0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F1FAF7B6-8D2F-46D1-BEA1-584DC9EEA0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10ADE9-B600-45ED-B5D7-8CC1C74E08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0910ADE9-B600-45ED-B5D7-8CC1C74E08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100"/>
                            </p:stCondLst>
                            <p:childTnLst>
                              <p:par>
                                <p:cTn id="2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DB7A0A-7B2E-46C6-9E52-3A87E35A07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B9DB7A0A-7B2E-46C6-9E52-3A87E35A07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3"/>
          <p:cNvGraphicFramePr/>
          <p:nvPr>
            <p:extLst>
              <p:ext uri="{D42A27DB-BD31-4B8C-83A1-F6EECF244321}">
                <p14:modId xmlns:p14="http://schemas.microsoft.com/office/powerpoint/2010/main" xmlns="" val="3824745886"/>
              </p:ext>
            </p:extLst>
          </p:nvPr>
        </p:nvGraphicFramePr>
        <p:xfrm>
          <a:off x="1127448" y="700345"/>
          <a:ext cx="9937100" cy="4540265"/>
        </p:xfrm>
        <a:graphic>
          <a:graphicData uri="http://schemas.openxmlformats.org/drawingml/2006/table">
            <a:tbl>
              <a:tblPr firstRow="1" bandRow="1">
                <a:noFill/>
                <a:tableStyleId>{0D4297A2-811B-47ED-8092-229EEA59F8F7}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https://www.pxfuel.com/en/free-photo-eeahx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Symbol" panose="05050102010706020507" pitchFamily="18" charset="2"/>
                        <a:buNone/>
                      </a:pPr>
                      <a:r>
                        <a:rPr lang="en-IN" sz="1200" b="0" dirty="0"/>
                        <a:t>https://www.publicdomainpictures.net/pictures/340000/velka/colorful-silhouette-hands-background-design-1589987547uEK.jpg</a:t>
                      </a:r>
                    </a:p>
                    <a:p>
                      <a:pPr marL="0" indent="0">
                        <a:buFont typeface="Symbol" panose="05050102010706020507" pitchFamily="18" charset="2"/>
                        <a:buNone/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CCO Public Domain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7" name="Google Shape;47;p3"/>
          <p:cNvSpPr txBox="1"/>
          <p:nvPr/>
        </p:nvSpPr>
        <p:spPr>
          <a:xfrm>
            <a:off x="3549975" y="116632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1;p4">
            <a:extLst>
              <a:ext uri="{FF2B5EF4-FFF2-40B4-BE49-F238E27FC236}">
                <a16:creationId xmlns:a16="http://schemas.microsoft.com/office/drawing/2014/main" xmlns="" id="{54091C6C-727D-DDB5-CC0A-63465A758553}"/>
              </a:ext>
            </a:extLst>
          </p:cNvPr>
          <p:cNvSpPr txBox="1"/>
          <p:nvPr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2" descr="pile, scrabble tile, Equal, Lgbt, Equality, Pride, Rights, rainbow, symbol, large group of objects">
            <a:extLst>
              <a:ext uri="{FF2B5EF4-FFF2-40B4-BE49-F238E27FC236}">
                <a16:creationId xmlns:a16="http://schemas.microsoft.com/office/drawing/2014/main" xmlns="" id="{753B86F5-D58F-72E4-1C70-6E6914655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8880" y="1127760"/>
            <a:ext cx="609600" cy="40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lorful Silhouette Hands Background">
            <a:extLst>
              <a:ext uri="{FF2B5EF4-FFF2-40B4-BE49-F238E27FC236}">
                <a16:creationId xmlns:a16="http://schemas.microsoft.com/office/drawing/2014/main" xmlns="" id="{D7CD1D99-0E94-3304-43F8-1F3175203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8880" y="1624570"/>
            <a:ext cx="582386" cy="38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139</Words>
  <Application>Microsoft Office PowerPoint</Application>
  <PresentationFormat>Custom</PresentationFormat>
  <Paragraphs>31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DD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12</cp:revision>
  <dcterms:created xsi:type="dcterms:W3CDTF">2020-08-28T09:38:22Z</dcterms:created>
  <dcterms:modified xsi:type="dcterms:W3CDTF">2026-07-13T09:55:23Z</dcterms:modified>
</cp:coreProperties>
</file>