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61" r:id="rId3"/>
    <p:sldId id="260" r:id="rId4"/>
    <p:sldId id="262" r:id="rId5"/>
    <p:sldId id="263" r:id="rId6"/>
    <p:sldId id="265" r:id="rId7"/>
    <p:sldId id="259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P4wUl3E05SZBLpONXD87feY3D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8FDD046-EDC3-46F5-B043-72031D98A67C}">
  <a:tblStyle styleId="{28FDD046-EDC3-46F5-B043-72031D98A67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925"/>
    <p:restoredTop sz="93095"/>
  </p:normalViewPr>
  <p:slideViewPr>
    <p:cSldViewPr snapToGrid="0">
      <p:cViewPr varScale="1">
        <p:scale>
          <a:sx n="59" d="100"/>
          <a:sy n="59" d="100"/>
        </p:scale>
        <p:origin x="-48" y="-2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2EF2F949-7C50-46B4-AB90-A2E7ACB9E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>
            <a:extLst>
              <a:ext uri="{FF2B5EF4-FFF2-40B4-BE49-F238E27FC236}">
                <a16:creationId xmlns:a16="http://schemas.microsoft.com/office/drawing/2014/main" xmlns="" id="{B136AA53-644C-EE0D-0FB6-98750E8908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>
            <a:extLst>
              <a:ext uri="{FF2B5EF4-FFF2-40B4-BE49-F238E27FC236}">
                <a16:creationId xmlns:a16="http://schemas.microsoft.com/office/drawing/2014/main" xmlns="" id="{23E37367-6E7C-6883-ABB9-C491336EE6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8:notes">
            <a:extLst>
              <a:ext uri="{FF2B5EF4-FFF2-40B4-BE49-F238E27FC236}">
                <a16:creationId xmlns:a16="http://schemas.microsoft.com/office/drawing/2014/main" xmlns="" id="{79B37912-2162-C59E-FBBF-92D215AB2F4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79287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>
          <a:extLst>
            <a:ext uri="{FF2B5EF4-FFF2-40B4-BE49-F238E27FC236}">
              <a16:creationId xmlns:a16="http://schemas.microsoft.com/office/drawing/2014/main" xmlns="" id="{3D470968-883C-D077-D9F5-978C219C2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>
            <a:extLst>
              <a:ext uri="{FF2B5EF4-FFF2-40B4-BE49-F238E27FC236}">
                <a16:creationId xmlns:a16="http://schemas.microsoft.com/office/drawing/2014/main" xmlns="" id="{2C08C573-5656-5BB0-537E-87023986E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>
            <a:extLst>
              <a:ext uri="{FF2B5EF4-FFF2-40B4-BE49-F238E27FC236}">
                <a16:creationId xmlns:a16="http://schemas.microsoft.com/office/drawing/2014/main" xmlns="" id="{7E5217AF-8B60-E3E8-A626-208C96F8B6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8:notes">
            <a:extLst>
              <a:ext uri="{FF2B5EF4-FFF2-40B4-BE49-F238E27FC236}">
                <a16:creationId xmlns:a16="http://schemas.microsoft.com/office/drawing/2014/main" xmlns="" id="{FC31869F-63A7-D4E0-E54E-9091F754EB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62595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495333" cy="472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67509" y="7404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67509" y="7404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138545" y="6534766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microsoft.com/office/2007/relationships/hdphoto" Target="../media/hdphoto4.wdp"/><Relationship Id="rId5" Type="http://schemas.openxmlformats.org/officeDocument/2006/relationships/image" Target="../media/image12.jpeg"/><Relationship Id="rId10" Type="http://schemas.openxmlformats.org/officeDocument/2006/relationships/image" Target="../media/image16.pn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1411197" y="516687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બધા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માટે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સમાન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>હક</a:t>
            </a:r>
            <a:r>
              <a:rPr lang="en-IN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  <a:t/>
            </a:r>
            <a:br>
              <a:rPr lang="en-IN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Cambria" panose="02040503050406030204" pitchFamily="18" charset="0"/>
                <a:cs typeface="Cambria" panose="02040503050406030204" pitchFamily="18" charset="0"/>
              </a:rPr>
            </a:br>
            <a:endParaRPr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99100E2-9275-3D77-EA19-38D40FA62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4786" y="1439779"/>
            <a:ext cx="5346195" cy="38008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C9D9E672-AD3B-8AAA-6F90-02B480BA1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>
            <a:extLst>
              <a:ext uri="{FF2B5EF4-FFF2-40B4-BE49-F238E27FC236}">
                <a16:creationId xmlns:a16="http://schemas.microsoft.com/office/drawing/2014/main" xmlns="" id="{9EDBD998-2C3F-93F8-5186-440BFEF936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r>
              <a:rPr lang="gu-IN" b="1" u="sng" dirty="0" smtClean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+mn-ea"/>
              </a:rPr>
              <a:t>સાર્વત્રિક પુખ્ત મતાધિકાર </a:t>
            </a:r>
            <a:r>
              <a:rPr lang="en-US" b="1" u="sng" dirty="0" err="1" smtClean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+mn-ea"/>
              </a:rPr>
              <a:t>નો</a:t>
            </a:r>
            <a:r>
              <a:rPr lang="en-US" b="1" u="sng" dirty="0" smtClean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+mn-ea"/>
              </a:rPr>
              <a:t> </a:t>
            </a:r>
            <a:r>
              <a:rPr lang="gu-IN" b="1" u="sng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+mn-ea"/>
              </a:rPr>
              <a:t>અર્થ 	</a:t>
            </a:r>
            <a:r>
              <a:rPr lang="en-CA" b="1" u="sng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IN" b="1" u="sng" dirty="0"/>
              <a:t/>
            </a:r>
            <a:br>
              <a:rPr lang="en-IN" b="1" u="sng" dirty="0"/>
            </a:br>
            <a:endParaRPr b="1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758FAFE-D8E9-3E4D-B25C-B4630FCB4820}"/>
              </a:ext>
            </a:extLst>
          </p:cNvPr>
          <p:cNvSpPr/>
          <p:nvPr/>
        </p:nvSpPr>
        <p:spPr>
          <a:xfrm>
            <a:off x="1765166" y="1339014"/>
            <a:ext cx="7570794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arenR"/>
            </a:pPr>
            <a:r>
              <a:rPr lang="gu-IN" sz="2400" dirty="0"/>
              <a:t>સાર્વત્રિક પુખ્ત </a:t>
            </a:r>
            <a:r>
              <a:rPr lang="gu-IN" sz="2400" dirty="0" smtClean="0"/>
              <a:t>મતાધિકાર (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યુનિવર્સલ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એડલ્ટ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ફ્રેન્ચાઈઝ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નો અર્થ શું?</a:t>
            </a:r>
            <a:endParaRPr lang="en-IN" sz="24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5618807-10DD-9C62-5866-889E26564D33}"/>
              </a:ext>
            </a:extLst>
          </p:cNvPr>
          <p:cNvSpPr/>
          <p:nvPr/>
        </p:nvSpPr>
        <p:spPr>
          <a:xfrm>
            <a:off x="1252086" y="3656939"/>
            <a:ext cx="53340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જવાબ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: દેશમાં રહેલા દરેક પુખ્ત નાગરિકને મત આપવાનો અધિકાર હોય છે.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5" name="Picture 2" descr="croud, indian, religion, crowd, group of people, large group of people, real people, high angle view, day, women">
            <a:extLst>
              <a:ext uri="{FF2B5EF4-FFF2-40B4-BE49-F238E27FC236}">
                <a16:creationId xmlns:a16="http://schemas.microsoft.com/office/drawing/2014/main" xmlns="" id="{23FBE982-B4B9-0071-ED0D-3D68787D4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488" b="17765"/>
          <a:stretch>
            <a:fillRect/>
          </a:stretch>
        </p:blipFill>
        <p:spPr bwMode="auto">
          <a:xfrm>
            <a:off x="6586086" y="2272530"/>
            <a:ext cx="3599329" cy="30398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288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63A5DCDE-5C63-2E67-A406-2489F2C26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llustration of voting. Time to vote - raise your hand, let your voice be heard.">
            <a:extLst>
              <a:ext uri="{FF2B5EF4-FFF2-40B4-BE49-F238E27FC236}">
                <a16:creationId xmlns:a16="http://schemas.microsoft.com/office/drawing/2014/main" xmlns="" id="{F092B80D-4DA5-41E9-DB05-0A1FE1F0D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3975" y="4849654"/>
            <a:ext cx="2019415" cy="16715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F9439EB-A51C-DDF0-DFA2-55ED2AF03CC0}"/>
              </a:ext>
            </a:extLst>
          </p:cNvPr>
          <p:cNvSpPr txBox="1"/>
          <p:nvPr/>
        </p:nvSpPr>
        <p:spPr>
          <a:xfrm>
            <a:off x="3423920" y="79115"/>
            <a:ext cx="6195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/>
              <a:t>બધાને મત આપવાનો અધિકાર?</a:t>
            </a:r>
            <a:endParaRPr lang="en-IN" sz="3600" b="1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DD9B23E-38B7-BDEE-6C73-C439D59BC7F5}"/>
              </a:ext>
            </a:extLst>
          </p:cNvPr>
          <p:cNvSpPr/>
          <p:nvPr/>
        </p:nvSpPr>
        <p:spPr>
          <a:xfrm>
            <a:off x="1765902" y="1238797"/>
            <a:ext cx="7657488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2. તમારા મતે લોકશાહીનું મુખ્ય લક્ષણ સમાનતા કેમ છે?</a:t>
            </a:r>
            <a:endParaRPr lang="en-IN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8B2DE30-8AF5-33E9-52BA-BAA892A977F8}"/>
              </a:ext>
            </a:extLst>
          </p:cNvPr>
          <p:cNvSpPr/>
          <p:nvPr/>
        </p:nvSpPr>
        <p:spPr>
          <a:xfrm>
            <a:off x="1595120" y="3886200"/>
            <a:ext cx="524187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જવાબ: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લોકશાહીમાં બધા નાગરિકોની સક્રિય ભાગીદારી જરૂરી છે.</a:t>
            </a:r>
            <a:endParaRPr lang="en-IN" sz="24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92476E6-54C4-F184-92A0-656FD09CF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6404" y="1825335"/>
            <a:ext cx="3294559" cy="2899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360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B111E2-8AD0-0271-F567-A2CAB115AA12}"/>
              </a:ext>
            </a:extLst>
          </p:cNvPr>
          <p:cNvSpPr txBox="1"/>
          <p:nvPr/>
        </p:nvSpPr>
        <p:spPr>
          <a:xfrm>
            <a:off x="2089676" y="2568601"/>
            <a:ext cx="8051833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3(અ) શું તમને લાગે છે કે લોકશાહીમાં બધા લોકો સમાન છે?</a:t>
            </a:r>
            <a:endParaRPr lang="en-IN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82EC398-B58C-8DE9-CCA4-BF4E7D33274F}"/>
              </a:ext>
            </a:extLst>
          </p:cNvPr>
          <p:cNvSpPr txBox="1"/>
          <p:nvPr/>
        </p:nvSpPr>
        <p:spPr>
          <a:xfrm>
            <a:off x="2032859" y="5412234"/>
            <a:ext cx="866013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જવાબ: </a:t>
            </a:r>
            <a:r>
              <a:rPr lang="en-US" sz="2400" dirty="0">
                <a:solidFill>
                  <a:schemeClr val="tx1"/>
                </a:solidFill>
              </a:rPr>
              <a:t>અમારા નેતા લોકોની પરિસ્થિતિ સુધારવા માટે હજી પ્રયત્ન કરી રહ્યા છે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6707C8A-C7E4-8653-6036-BD9DA3F96AAB}"/>
              </a:ext>
            </a:extLst>
          </p:cNvPr>
          <p:cNvSpPr/>
          <p:nvPr/>
        </p:nvSpPr>
        <p:spPr>
          <a:xfrm>
            <a:off x="2089676" y="2953230"/>
            <a:ext cx="8436707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જવાબ: </a:t>
            </a:r>
            <a:r>
              <a:rPr lang="en-US" sz="2400" dirty="0">
                <a:solidFill>
                  <a:schemeClr val="tx1"/>
                </a:solidFill>
              </a:rPr>
              <a:t>કેટલીક બાબતોમાં સમાનતા છે, પણ આર્થિક તકોમાં બધાને સમાનતા નથી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6C29992-D382-91E0-1947-0EA549B9FC81}"/>
              </a:ext>
            </a:extLst>
          </p:cNvPr>
          <p:cNvSpPr/>
          <p:nvPr/>
        </p:nvSpPr>
        <p:spPr>
          <a:xfrm>
            <a:off x="2032859" y="4373225"/>
            <a:ext cx="8108650" cy="11541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(બ) મત આપવાનો અધિકાર હોવા છતાં સમાજમાં સમાનતા કેમ આવી નથી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7E3949-9174-E573-B686-5EC84812C7D9}"/>
              </a:ext>
            </a:extLst>
          </p:cNvPr>
          <p:cNvSpPr txBox="1"/>
          <p:nvPr/>
        </p:nvSpPr>
        <p:spPr>
          <a:xfrm>
            <a:off x="2560320" y="1445766"/>
            <a:ext cx="3779520" cy="6001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" altLang="en-US" sz="2400" dirty="0"/>
              <a:t>ચિત્ર</a:t>
            </a:r>
            <a:r>
              <a:rPr lang="en-US" altLang="en-US" sz="2400" dirty="0"/>
              <a:t> </a:t>
            </a:r>
            <a:r>
              <a:rPr lang="" altLang="en-US" sz="2400" dirty="0"/>
              <a:t>જોઈ</a:t>
            </a:r>
            <a:r>
              <a:rPr lang="en-US" altLang="en-US" sz="2400" dirty="0"/>
              <a:t> </a:t>
            </a:r>
            <a:r>
              <a:rPr lang="" altLang="en-US" sz="2400" dirty="0"/>
              <a:t>ને</a:t>
            </a:r>
            <a:r>
              <a:rPr lang="en-US" altLang="en-US" sz="2400" dirty="0"/>
              <a:t> </a:t>
            </a:r>
            <a:r>
              <a:rPr lang="" altLang="en-US" sz="2400" dirty="0"/>
              <a:t>જવાબ</a:t>
            </a:r>
            <a:r>
              <a:rPr lang="en-US" altLang="en-US" sz="2400" dirty="0"/>
              <a:t> </a:t>
            </a:r>
            <a:r>
              <a:rPr lang="" altLang="en-US" sz="2400" dirty="0"/>
              <a:t>આપો</a:t>
            </a:r>
            <a:r>
              <a:rPr lang="en-US" altLang="en-US" sz="2400" dirty="0"/>
              <a:t> </a:t>
            </a:r>
            <a:r>
              <a:rPr lang="en-US" sz="2400" dirty="0"/>
              <a:t> </a:t>
            </a:r>
            <a:endParaRPr lang="en-IN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1DAF3C7-C628-6AB4-F579-2EAE42343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2783" y="479839"/>
            <a:ext cx="2133600" cy="19507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4E7FF5B-9708-2A48-52E6-29099B4A0C33}"/>
              </a:ext>
            </a:extLst>
          </p:cNvPr>
          <p:cNvSpPr/>
          <p:nvPr/>
        </p:nvSpPr>
        <p:spPr>
          <a:xfrm>
            <a:off x="3847191" y="118245"/>
            <a:ext cx="4115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/>
              <a:t>લોકશાહીમાં સમાનતા</a:t>
            </a:r>
            <a:endParaRPr lang="en-IN" sz="3600" b="1" u="sng" dirty="0"/>
          </a:p>
        </p:txBody>
      </p:sp>
    </p:spTree>
    <p:extLst>
      <p:ext uri="{BB962C8B-B14F-4D97-AF65-F5344CB8AC3E}">
        <p14:creationId xmlns:p14="http://schemas.microsoft.com/office/powerpoint/2010/main" xmlns="" val="205778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3115CF-49C7-D9FA-CF11-F954BAA5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/>
              <a:t>ભેદભાવ</a:t>
            </a:r>
            <a:r>
              <a:rPr lang="en-US" b="1" u="sng" dirty="0"/>
              <a:t>?</a:t>
            </a:r>
            <a:r>
              <a:rPr lang="en-IN" b="1" u="sng" dirty="0"/>
              <a:t/>
            </a:r>
            <a:br>
              <a:rPr lang="en-IN" b="1" u="sng" dirty="0"/>
            </a:b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4A71F95-EFBC-89DA-2665-01EFB9A4926C}"/>
              </a:ext>
            </a:extLst>
          </p:cNvPr>
          <p:cNvSpPr/>
          <p:nvPr/>
        </p:nvSpPr>
        <p:spPr>
          <a:xfrm>
            <a:off x="1945640" y="1317444"/>
            <a:ext cx="8604290" cy="11541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4. ભારતમાં જુદી જાતિ અને ધર્મના લોકોને અલગ રીતે વર્તન મળતું હોય છે?</a:t>
            </a:r>
            <a:endParaRPr lang="en-IN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3F6E3D0-E25D-621C-D806-B78AF79600AE}"/>
              </a:ext>
            </a:extLst>
          </p:cNvPr>
          <p:cNvSpPr/>
          <p:nvPr/>
        </p:nvSpPr>
        <p:spPr>
          <a:xfrm>
            <a:off x="1466856" y="3505200"/>
            <a:ext cx="544435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</a:rPr>
              <a:t>જવાબ</a:t>
            </a:r>
            <a:r>
              <a:rPr lang="en-US" sz="2400" dirty="0"/>
              <a:t>: દુર્ભાગ્યે, ઘણી વખત આપણે ‘બીજી’ જાતિ કે ધર્મના લોકો પ્રત્યે પૂર્વગ્રહ રાખીએ છીએ.</a:t>
            </a:r>
            <a:endParaRPr lang="en-IN" sz="24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ABF3DFD-2871-7321-D01D-DFFD91603B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6978" y="2579131"/>
            <a:ext cx="3296305" cy="32963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287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FFEF6D-BA99-3C06-505C-FF547957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9DE195-65F4-1202-EDA7-141C188F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/>
              <a:t>સમાજમાં</a:t>
            </a:r>
            <a:r>
              <a:rPr lang="en-US" b="1" u="sng" dirty="0"/>
              <a:t> </a:t>
            </a:r>
            <a:r>
              <a:rPr lang="en-US" b="1" u="sng" dirty="0" err="1"/>
              <a:t>બદલાવ</a:t>
            </a:r>
            <a:r>
              <a:rPr lang="en-IN" b="1" u="sng" dirty="0"/>
              <a:t/>
            </a:r>
            <a:br>
              <a:rPr lang="en-IN" b="1" u="sng" dirty="0"/>
            </a:b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0939C87-8CDF-F903-6C8A-16C98E7216D4}"/>
              </a:ext>
            </a:extLst>
          </p:cNvPr>
          <p:cNvSpPr/>
          <p:nvPr/>
        </p:nvSpPr>
        <p:spPr>
          <a:xfrm>
            <a:off x="1945640" y="1317444"/>
            <a:ext cx="8604290" cy="6001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5. </a:t>
            </a:r>
            <a:r>
              <a:rPr lang="en-US" sz="2400" dirty="0" err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સમાજમાં</a:t>
            </a: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સમાનતા</a:t>
            </a: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કેવી</a:t>
            </a: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રીતે</a:t>
            </a: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લાવી</a:t>
            </a: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શકાય</a:t>
            </a:r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?</a:t>
            </a:r>
            <a:endParaRPr lang="en-IN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E34B72-C824-0066-7C94-BAADEFB37FBA}"/>
              </a:ext>
            </a:extLst>
          </p:cNvPr>
          <p:cNvSpPr/>
          <p:nvPr/>
        </p:nvSpPr>
        <p:spPr>
          <a:xfrm>
            <a:off x="1466856" y="2905760"/>
            <a:ext cx="5444359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જવાબ</a:t>
            </a:r>
            <a:r>
              <a:rPr lang="en-US" sz="2400" dirty="0"/>
              <a:t>: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જ્યારે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આપણે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એકબીજાને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સ્વીકારવા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અને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સહનશીલ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રહેવાનું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શીખીએ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બધા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સાથે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સુમેળથી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જીવીએ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ત્યારે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સમાજમાં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સાચો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બદલાવ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આવે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છે</a:t>
            </a:r>
            <a:endParaRPr lang="en-IN" sz="24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3" name="Picture 2" descr="https://upload.wikimedia.org/wikipedia/commons/thumb/a/a1/Harmony_Day_%285475651018%29.jpg/320px-Harmony_Day_%285475651018%29.jpg">
            <a:extLst>
              <a:ext uri="{FF2B5EF4-FFF2-40B4-BE49-F238E27FC236}">
                <a16:creationId xmlns:a16="http://schemas.microsoft.com/office/drawing/2014/main" xmlns="" id="{410AF30E-DCC2-7FDF-7FA0-1C746AE4F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9003" y="2509606"/>
            <a:ext cx="3624280" cy="3276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862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3"/>
          <p:cNvGraphicFramePr/>
          <p:nvPr>
            <p:extLst>
              <p:ext uri="{D42A27DB-BD31-4B8C-83A1-F6EECF244321}">
                <p14:modId xmlns:p14="http://schemas.microsoft.com/office/powerpoint/2010/main" xmlns="" val="1113085020"/>
              </p:ext>
            </p:extLst>
          </p:nvPr>
        </p:nvGraphicFramePr>
        <p:xfrm>
          <a:off x="1127448" y="924019"/>
          <a:ext cx="9937100" cy="4781325"/>
        </p:xfrm>
        <a:graphic>
          <a:graphicData uri="http://schemas.openxmlformats.org/drawingml/2006/table">
            <a:tbl>
              <a:tblPr firstRow="1" bandRow="1">
                <a:noFill/>
                <a:tableStyleId>{28FDD046-EDC3-46F5-B043-72031D98A67C}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000" u="sng" kern="1200" dirty="0">
                          <a:effectLst/>
                        </a:rPr>
                        <a:t>https://pixabay.com/illustrations/word-cloud-democracy-freedom-speech-3269303/</a:t>
                      </a:r>
                      <a:endParaRPr lang="en-IN" sz="1000" kern="1200" dirty="0">
                        <a:effectLst/>
                      </a:endParaRPr>
                    </a:p>
                    <a:p>
                      <a:r>
                        <a:rPr lang="en-CA" sz="1000" kern="1200" dirty="0">
                          <a:effectLst/>
                        </a:rPr>
                        <a:t>Attribution: Image by </a:t>
                      </a:r>
                      <a:r>
                        <a:rPr lang="en-CA" sz="1000" u="sng" kern="1200" dirty="0">
                          <a:effectLst/>
                        </a:rPr>
                        <a:t>Mary </a:t>
                      </a:r>
                      <a:r>
                        <a:rPr lang="en-CA" sz="1000" u="sng" kern="1200" dirty="0" err="1">
                          <a:effectLst/>
                        </a:rPr>
                        <a:t>Pahlke</a:t>
                      </a:r>
                      <a:r>
                        <a:rPr lang="en-CA" sz="1000" kern="1200" dirty="0">
                          <a:effectLst/>
                        </a:rPr>
                        <a:t> from </a:t>
                      </a:r>
                      <a:r>
                        <a:rPr lang="en-CA" sz="1000" u="sng" kern="1200" dirty="0" err="1">
                          <a:effectLst/>
                        </a:rPr>
                        <a:t>Pixabay</a:t>
                      </a:r>
                      <a:r>
                        <a:rPr lang="en-CA" sz="1000" kern="1200" dirty="0">
                          <a:effectLst/>
                        </a:rPr>
                        <a:t> </a:t>
                      </a:r>
                      <a:endParaRPr lang="en-IN" sz="1000" kern="1200" dirty="0">
                        <a:effectLst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000" dirty="0"/>
                        <a:t>https://www.flickr.com/photos/55163494@N00/141179773</a:t>
                      </a:r>
                      <a:endParaRPr sz="1000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 panose="020F0502020204030204"/>
                        <a:buNone/>
                        <a:defRPr/>
                      </a:pPr>
                      <a:r>
                        <a:rPr lang="en-IN" sz="1000" dirty="0"/>
                        <a:t>https://www.pxfuel.com/en/free-photo-odoni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1000" dirty="0"/>
                        <a:t>https://www.pikrepo.com/fyshi/illustration-of-voting-time-to-vote-raise-your-hand-let-your-voice-be-heard</a:t>
                      </a:r>
                      <a:endParaRPr lang="en-IN" sz="1000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000" dirty="0"/>
                        <a:t>https://www.flickr.com/photos/55163494@N00/141179773/</a:t>
                      </a:r>
                    </a:p>
                    <a:p>
                      <a:pPr marL="0" indent="0">
                        <a:buNone/>
                      </a:pPr>
                      <a:r>
                        <a:rPr lang="en-CA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Attribution: Prato9x</a:t>
                      </a:r>
                    </a:p>
                    <a:p>
                      <a:pPr marL="0" indent="0">
                        <a:buNone/>
                      </a:pPr>
                      <a:r>
                        <a:rPr lang="en-IN" sz="1000" dirty="0"/>
                        <a:t>https://creativecommons.org/licenses/by-nc-nd/2.0/</a:t>
                      </a:r>
                      <a:endParaRPr lang="en-CA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1000" dirty="0"/>
                        <a:t>https://pixabay.com/it/photos/lavanderia-baraccopoli-india-mumbai-1414566/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</a:t>
                      </a:r>
                      <a:r>
                        <a:rPr lang="en-US" sz="10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 by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Jensie</a:t>
                      </a:r>
                      <a:r>
                        <a:rPr lang="en-IN" sz="1000" b="0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Gheest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from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endParaRPr sz="1000" dirty="0">
                        <a:latin typeface="+mn-l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https://pixabay.com/it/photos/razzismo-intolleranza-salve-2733840/</a:t>
                      </a:r>
                    </a:p>
                    <a:p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Attribution:</a:t>
                      </a:r>
                      <a:r>
                        <a:rPr lang="en-IN" sz="10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 by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Vytalis</a:t>
                      </a:r>
                      <a:r>
                        <a:rPr lang="en-IN" sz="1000" b="0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Arnoldus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from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endParaRPr lang="en-US" sz="10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1000" dirty="0"/>
                        <a:t>https://creativecommons.org/licenses/by/2.0/</a:t>
                      </a:r>
                      <a:endParaRPr lang="en-US" sz="10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https://commons.wikimedia.org/wiki/File:Harmony_Day_(5475651018).jpg&gt;</a:t>
                      </a:r>
                    </a:p>
                    <a:p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DIAC images / CC BY (https://creativecommons.org/licenses/by/2.0)</a:t>
                      </a:r>
                      <a:endParaRPr lang="en-US" sz="10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6" name="Google Shape;66;p3"/>
          <p:cNvSpPr txBox="1">
            <a:spLocks noGrp="1"/>
          </p:cNvSpPr>
          <p:nvPr>
            <p:ph type="title"/>
          </p:nvPr>
        </p:nvSpPr>
        <p:spPr>
          <a:xfrm>
            <a:off x="3549975" y="14401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1;p4">
            <a:extLst>
              <a:ext uri="{FF2B5EF4-FFF2-40B4-BE49-F238E27FC236}">
                <a16:creationId xmlns:a16="http://schemas.microsoft.com/office/drawing/2014/main" xmlns="" id="{741A1FFE-6E9E-EF9B-F2BF-1C1CA0AD3D03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BE12B5-FF54-828F-8DE8-AB255EAA7C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2428" y="1409381"/>
            <a:ext cx="489169" cy="3787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Illustration of voting. Time to vote - raise your hand, let your voice be heard.">
            <a:extLst>
              <a:ext uri="{FF2B5EF4-FFF2-40B4-BE49-F238E27FC236}">
                <a16:creationId xmlns:a16="http://schemas.microsoft.com/office/drawing/2014/main" xmlns="" id="{378A8B36-65F4-33C8-32C7-F56B34224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5383" y="2346764"/>
            <a:ext cx="456214" cy="358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roud, indian, religion, crowd, group of people, large group of people, real people, high angle view, day, women">
            <a:extLst>
              <a:ext uri="{FF2B5EF4-FFF2-40B4-BE49-F238E27FC236}">
                <a16:creationId xmlns:a16="http://schemas.microsoft.com/office/drawing/2014/main" xmlns="" id="{5F89F2B4-086B-1BE6-78A7-1D0D3A8950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488" b="17765"/>
          <a:stretch>
            <a:fillRect/>
          </a:stretch>
        </p:blipFill>
        <p:spPr bwMode="auto">
          <a:xfrm>
            <a:off x="2607224" y="1902217"/>
            <a:ext cx="479404" cy="358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20C0EED-B78F-30BE-2555-3F7486C6A1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0660" y="2819954"/>
            <a:ext cx="492532" cy="366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99249FE-EE37-24D0-77E4-9D5DA4A302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2197" y="3671478"/>
            <a:ext cx="522586" cy="380999"/>
          </a:xfrm>
          <a:prstGeom prst="rect">
            <a:avLst/>
          </a:prstGeom>
        </p:spPr>
      </p:pic>
      <p:pic>
        <p:nvPicPr>
          <p:cNvPr id="14" name="Picture 2" descr="https://upload.wikimedia.org/wikipedia/commons/thumb/a/a1/Harmony_Day_%285475651018%29.jpg/320px-Harmony_Day_%285475651018%29.jpg">
            <a:extLst>
              <a:ext uri="{FF2B5EF4-FFF2-40B4-BE49-F238E27FC236}">
                <a16:creationId xmlns:a16="http://schemas.microsoft.com/office/drawing/2014/main" xmlns="" id="{45958A28-C245-82D4-C8EE-94B430C09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4716" y="4195482"/>
            <a:ext cx="564420" cy="35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A3DD9B7-2D1F-8971-833D-CEEEF05E6E2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40000"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4175" y="3224464"/>
            <a:ext cx="305674" cy="3556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359</Words>
  <Application>Microsoft Office PowerPoint</Application>
  <PresentationFormat>Custom</PresentationFormat>
  <Paragraphs>63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DD</vt:lpstr>
      <vt:lpstr>બધા માટે સમાન હક </vt:lpstr>
      <vt:lpstr>સાર્વત્રિક પુખ્ત મતાધિકાર નો અર્થ    </vt:lpstr>
      <vt:lpstr>Slide 3</vt:lpstr>
      <vt:lpstr>Slide 4</vt:lpstr>
      <vt:lpstr>ભેદભાવ? </vt:lpstr>
      <vt:lpstr>સમાજમાં બદલાવ 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9</cp:revision>
  <dcterms:created xsi:type="dcterms:W3CDTF">2020-08-28T09:38:22Z</dcterms:created>
  <dcterms:modified xsi:type="dcterms:W3CDTF">2026-07-13T09:03:31Z</dcterms:modified>
</cp:coreProperties>
</file>